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44"/>
  </p:notesMasterIdLst>
  <p:sldIdLst>
    <p:sldId id="256" r:id="rId2"/>
    <p:sldId id="258" r:id="rId3"/>
    <p:sldId id="372" r:id="rId4"/>
    <p:sldId id="259" r:id="rId5"/>
    <p:sldId id="311" r:id="rId6"/>
    <p:sldId id="313" r:id="rId7"/>
    <p:sldId id="308" r:id="rId8"/>
    <p:sldId id="309" r:id="rId9"/>
    <p:sldId id="312" r:id="rId10"/>
    <p:sldId id="314" r:id="rId11"/>
    <p:sldId id="307" r:id="rId12"/>
    <p:sldId id="264" r:id="rId13"/>
    <p:sldId id="261" r:id="rId14"/>
    <p:sldId id="305" r:id="rId15"/>
    <p:sldId id="260" r:id="rId16"/>
    <p:sldId id="306" r:id="rId17"/>
    <p:sldId id="262" r:id="rId18"/>
    <p:sldId id="373" r:id="rId19"/>
    <p:sldId id="346" r:id="rId20"/>
    <p:sldId id="316" r:id="rId21"/>
    <p:sldId id="337" r:id="rId22"/>
    <p:sldId id="317" r:id="rId23"/>
    <p:sldId id="318" r:id="rId24"/>
    <p:sldId id="335" r:id="rId25"/>
    <p:sldId id="336" r:id="rId26"/>
    <p:sldId id="339" r:id="rId27"/>
    <p:sldId id="371" r:id="rId28"/>
    <p:sldId id="374" r:id="rId29"/>
    <p:sldId id="319" r:id="rId30"/>
    <p:sldId id="322" r:id="rId31"/>
    <p:sldId id="379" r:id="rId32"/>
    <p:sldId id="332" r:id="rId33"/>
    <p:sldId id="376" r:id="rId34"/>
    <p:sldId id="370" r:id="rId35"/>
    <p:sldId id="377" r:id="rId36"/>
    <p:sldId id="378" r:id="rId37"/>
    <p:sldId id="320" r:id="rId38"/>
    <p:sldId id="349" r:id="rId39"/>
    <p:sldId id="368" r:id="rId40"/>
    <p:sldId id="321" r:id="rId41"/>
    <p:sldId id="367" r:id="rId42"/>
    <p:sldId id="348" r:id="rId43"/>
    <p:sldId id="369" r:id="rId44"/>
    <p:sldId id="347" r:id="rId45"/>
    <p:sldId id="362" r:id="rId46"/>
    <p:sldId id="382" r:id="rId47"/>
    <p:sldId id="328" r:id="rId48"/>
    <p:sldId id="324" r:id="rId49"/>
    <p:sldId id="267" r:id="rId50"/>
    <p:sldId id="383" r:id="rId51"/>
    <p:sldId id="384" r:id="rId52"/>
    <p:sldId id="327" r:id="rId53"/>
    <p:sldId id="364" r:id="rId54"/>
    <p:sldId id="355" r:id="rId55"/>
    <p:sldId id="350" r:id="rId56"/>
    <p:sldId id="356" r:id="rId57"/>
    <p:sldId id="385" r:id="rId58"/>
    <p:sldId id="386" r:id="rId59"/>
    <p:sldId id="387" r:id="rId60"/>
    <p:sldId id="388" r:id="rId61"/>
    <p:sldId id="389" r:id="rId62"/>
    <p:sldId id="390" r:id="rId63"/>
    <p:sldId id="391" r:id="rId64"/>
    <p:sldId id="392" r:id="rId65"/>
    <p:sldId id="393" r:id="rId66"/>
    <p:sldId id="394" r:id="rId67"/>
    <p:sldId id="395" r:id="rId68"/>
    <p:sldId id="396" r:id="rId69"/>
    <p:sldId id="397" r:id="rId70"/>
    <p:sldId id="398" r:id="rId71"/>
    <p:sldId id="399" r:id="rId72"/>
    <p:sldId id="325" r:id="rId73"/>
    <p:sldId id="352" r:id="rId74"/>
    <p:sldId id="341" r:id="rId75"/>
    <p:sldId id="410" r:id="rId76"/>
    <p:sldId id="411" r:id="rId77"/>
    <p:sldId id="412" r:id="rId78"/>
    <p:sldId id="365" r:id="rId79"/>
    <p:sldId id="366" r:id="rId80"/>
    <p:sldId id="342" r:id="rId81"/>
    <p:sldId id="343" r:id="rId82"/>
    <p:sldId id="413" r:id="rId83"/>
    <p:sldId id="414" r:id="rId84"/>
    <p:sldId id="415" r:id="rId85"/>
    <p:sldId id="326" r:id="rId86"/>
    <p:sldId id="357" r:id="rId87"/>
    <p:sldId id="363" r:id="rId88"/>
    <p:sldId id="358" r:id="rId89"/>
    <p:sldId id="416" r:id="rId90"/>
    <p:sldId id="417" r:id="rId91"/>
    <p:sldId id="418" r:id="rId92"/>
    <p:sldId id="419" r:id="rId93"/>
    <p:sldId id="338" r:id="rId94"/>
    <p:sldId id="296" r:id="rId95"/>
    <p:sldId id="303" r:id="rId96"/>
    <p:sldId id="420" r:id="rId97"/>
    <p:sldId id="297" r:id="rId98"/>
    <p:sldId id="421" r:id="rId99"/>
    <p:sldId id="422" r:id="rId100"/>
    <p:sldId id="351" r:id="rId101"/>
    <p:sldId id="423" r:id="rId102"/>
    <p:sldId id="424" r:id="rId103"/>
    <p:sldId id="298" r:id="rId104"/>
    <p:sldId id="425" r:id="rId105"/>
    <p:sldId id="426" r:id="rId106"/>
    <p:sldId id="427" r:id="rId107"/>
    <p:sldId id="428" r:id="rId108"/>
    <p:sldId id="289" r:id="rId109"/>
    <p:sldId id="429" r:id="rId110"/>
    <p:sldId id="430" r:id="rId111"/>
    <p:sldId id="431" r:id="rId112"/>
    <p:sldId id="432" r:id="rId113"/>
    <p:sldId id="433" r:id="rId114"/>
    <p:sldId id="434" r:id="rId115"/>
    <p:sldId id="435" r:id="rId116"/>
    <p:sldId id="436" r:id="rId117"/>
    <p:sldId id="405" r:id="rId118"/>
    <p:sldId id="406" r:id="rId119"/>
    <p:sldId id="257" r:id="rId120"/>
    <p:sldId id="437" r:id="rId121"/>
    <p:sldId id="271" r:id="rId122"/>
    <p:sldId id="272" r:id="rId123"/>
    <p:sldId id="263" r:id="rId124"/>
    <p:sldId id="438" r:id="rId125"/>
    <p:sldId id="407" r:id="rId126"/>
    <p:sldId id="408" r:id="rId127"/>
    <p:sldId id="439" r:id="rId128"/>
    <p:sldId id="270" r:id="rId129"/>
    <p:sldId id="280" r:id="rId130"/>
    <p:sldId id="281" r:id="rId131"/>
    <p:sldId id="401" r:id="rId132"/>
    <p:sldId id="440" r:id="rId133"/>
    <p:sldId id="441" r:id="rId134"/>
    <p:sldId id="409" r:id="rId135"/>
    <p:sldId id="359" r:id="rId136"/>
    <p:sldId id="360" r:id="rId137"/>
    <p:sldId id="361" r:id="rId138"/>
    <p:sldId id="353" r:id="rId139"/>
    <p:sldId id="442" r:id="rId140"/>
    <p:sldId id="443" r:id="rId141"/>
    <p:sldId id="375" r:id="rId142"/>
    <p:sldId id="444" r:id="rId143"/>
  </p:sldIdLst>
  <p:sldSz cx="9144000" cy="5143500" type="screen16x9"/>
  <p:notesSz cx="6858000" cy="9144000"/>
  <p:embeddedFontLst>
    <p:embeddedFont>
      <p:font typeface="Bell MT" panose="02020503060305020303" pitchFamily="18" charset="0"/>
      <p:regular r:id="rId145"/>
      <p:bold r:id="rId146"/>
      <p:italic r:id="rId147"/>
    </p:embeddedFont>
    <p:embeddedFont>
      <p:font typeface="Cambria Math" panose="02040503050406030204" pitchFamily="18" charset="0"/>
      <p:regular r:id="rId148"/>
    </p:embeddedFont>
    <p:embeddedFont>
      <p:font typeface="Figtree" panose="020B0604020202020204" charset="0"/>
      <p:regular r:id="rId149"/>
      <p:bold r:id="rId150"/>
      <p:italic r:id="rId151"/>
      <p:boldItalic r:id="rId152"/>
    </p:embeddedFont>
    <p:embeddedFont>
      <p:font typeface="Golos Text" panose="020B0604020202020204" charset="0"/>
      <p:regular r:id="rId153"/>
      <p:bold r:id="rId154"/>
    </p:embeddedFont>
    <p:embeddedFont>
      <p:font typeface="Lato" panose="020F0502020204030203" pitchFamily="34" charset="0"/>
      <p:regular r:id="rId155"/>
      <p:bold r:id="rId156"/>
      <p:italic r:id="rId157"/>
      <p:boldItalic r:id="rId158"/>
    </p:embeddedFont>
    <p:embeddedFont>
      <p:font typeface="Liberation Sans" panose="020B0604020202020204" pitchFamily="34" charset="0"/>
      <p:regular r:id="rId159"/>
      <p:bold r:id="rId160"/>
      <p:italic r:id="rId161"/>
      <p:boldItalic r:id="rId162"/>
    </p:embeddedFont>
    <p:embeddedFont>
      <p:font typeface="Liberation Serif" panose="02020603050405020304" pitchFamily="18" charset="0"/>
      <p:regular r:id="rId163"/>
      <p:bold r:id="rId164"/>
      <p:italic r:id="rId165"/>
      <p:boldItalic r:id="rId166"/>
    </p:embeddedFont>
    <p:embeddedFont>
      <p:font typeface="Montserrat" panose="00000500000000000000" pitchFamily="2" charset="0"/>
      <p:regular r:id="rId167"/>
      <p:bold r:id="rId168"/>
      <p:italic r:id="rId169"/>
      <p:boldItalic r:id="rId170"/>
    </p:embeddedFont>
    <p:embeddedFont>
      <p:font typeface="MuseoModerno" panose="020B0604020202020204" charset="0"/>
      <p:regular r:id="rId171"/>
      <p:bold r:id="rId172"/>
      <p:italic r:id="rId173"/>
      <p:boldItalic r:id="rId174"/>
    </p:embeddedFont>
    <p:embeddedFont>
      <p:font typeface="Nunito Light" pitchFamily="2" charset="0"/>
      <p:regular r:id="rId175"/>
      <p:italic r:id="rId176"/>
    </p:embeddedFont>
    <p:embeddedFont>
      <p:font typeface="Open Sans" panose="020B0606030504020204" pitchFamily="34" charset="0"/>
      <p:regular r:id="rId177"/>
    </p:embeddedFont>
    <p:embeddedFont>
      <p:font typeface="Raleway" pitchFamily="2" charset="0"/>
      <p:regular r:id="rId178"/>
      <p:bold r:id="rId179"/>
      <p:italic r:id="rId180"/>
      <p:boldItalic r:id="rId181"/>
    </p:embeddedFont>
    <p:embeddedFont>
      <p:font typeface="Roboto Mono" panose="00000009000000000000" pitchFamily="49" charset="0"/>
      <p:regular r:id="rId182"/>
      <p:bold r:id="rId183"/>
      <p:italic r:id="rId184"/>
      <p:boldItalic r:id="rId185"/>
    </p:embeddedFont>
    <p:embeddedFont>
      <p:font typeface="Verdana" panose="020B0604030504040204" pitchFamily="34" charset="0"/>
      <p:regular r:id="rId186"/>
      <p:bold r:id="rId187"/>
      <p:italic r:id="rId188"/>
      <p:boldItalic r:id="rId1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CC"/>
    <a:srgbClr val="FF6699"/>
    <a:srgbClr val="CCCCFF"/>
    <a:srgbClr val="83B4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354A57-BB3B-4D00-BA61-1F93854BFE2D}" v="2" dt="2024-09-06T10:25:42.140"/>
  </p1510:revLst>
</p1510:revInfo>
</file>

<file path=ppt/tableStyles.xml><?xml version="1.0" encoding="utf-8"?>
<a:tblStyleLst xmlns:a="http://schemas.openxmlformats.org/drawingml/2006/main" def="{70E98D0B-1FE5-4FA9-8DC5-9B1E4E92C84E}">
  <a:tblStyle styleId="{70E98D0B-1FE5-4FA9-8DC5-9B1E4E92C8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75659" autoAdjust="0"/>
  </p:normalViewPr>
  <p:slideViewPr>
    <p:cSldViewPr snapToGrid="0">
      <p:cViewPr varScale="1">
        <p:scale>
          <a:sx n="118" d="100"/>
          <a:sy n="118" d="100"/>
        </p:scale>
        <p:origin x="169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5.fntdata"/><Relationship Id="rId170" Type="http://schemas.openxmlformats.org/officeDocument/2006/relationships/font" Target="fonts/font26.fntdata"/><Relationship Id="rId191"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5.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6.fntdata"/><Relationship Id="rId181" Type="http://schemas.openxmlformats.org/officeDocument/2006/relationships/font" Target="fonts/font37.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6.fntdata"/><Relationship Id="rId171" Type="http://schemas.openxmlformats.org/officeDocument/2006/relationships/font" Target="fonts/font27.fntdata"/><Relationship Id="rId192"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17.fntdata"/><Relationship Id="rId182" Type="http://schemas.openxmlformats.org/officeDocument/2006/relationships/font" Target="fonts/font38.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font" Target="fonts/font7.fntdata"/><Relationship Id="rId172" Type="http://schemas.openxmlformats.org/officeDocument/2006/relationships/font" Target="fonts/font28.fntdata"/><Relationship Id="rId193"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font" Target="fonts/font2.fntdata"/><Relationship Id="rId167" Type="http://schemas.openxmlformats.org/officeDocument/2006/relationships/font" Target="fonts/font23.fntdata"/><Relationship Id="rId188" Type="http://schemas.openxmlformats.org/officeDocument/2006/relationships/font" Target="fonts/font4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8.fntdata"/><Relationship Id="rId183" Type="http://schemas.openxmlformats.org/officeDocument/2006/relationships/font" Target="fonts/font3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3.fntdata"/><Relationship Id="rId178" Type="http://schemas.openxmlformats.org/officeDocument/2006/relationships/font" Target="fonts/font34.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8.fntdata"/><Relationship Id="rId173" Type="http://schemas.openxmlformats.org/officeDocument/2006/relationships/font" Target="fonts/font29.fntdata"/><Relationship Id="rId194"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3.fntdata"/><Relationship Id="rId168" Type="http://schemas.openxmlformats.org/officeDocument/2006/relationships/font" Target="fonts/font2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9.fntdata"/><Relationship Id="rId184" Type="http://schemas.openxmlformats.org/officeDocument/2006/relationships/font" Target="fonts/font40.fntdata"/><Relationship Id="rId189" Type="http://schemas.openxmlformats.org/officeDocument/2006/relationships/font" Target="fonts/font4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9.fntdata"/><Relationship Id="rId174" Type="http://schemas.openxmlformats.org/officeDocument/2006/relationships/font" Target="fonts/font30.fntdata"/><Relationship Id="rId179" Type="http://schemas.openxmlformats.org/officeDocument/2006/relationships/font" Target="fonts/font35.fntdata"/><Relationship Id="rId19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font" Target="fonts/font4.fntdata"/><Relationship Id="rId164" Type="http://schemas.openxmlformats.org/officeDocument/2006/relationships/font" Target="fonts/font20.fntdata"/><Relationship Id="rId169" Type="http://schemas.openxmlformats.org/officeDocument/2006/relationships/font" Target="fonts/font25.fntdata"/><Relationship Id="rId185" Type="http://schemas.openxmlformats.org/officeDocument/2006/relationships/font" Target="fonts/font41.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36.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0.fntdata"/><Relationship Id="rId175" Type="http://schemas.openxmlformats.org/officeDocument/2006/relationships/font" Target="fonts/font31.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 Id="rId165" Type="http://schemas.openxmlformats.org/officeDocument/2006/relationships/font" Target="fonts/font21.fntdata"/><Relationship Id="rId186" Type="http://schemas.openxmlformats.org/officeDocument/2006/relationships/font" Target="fonts/font42.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1.fntdata"/><Relationship Id="rId176" Type="http://schemas.openxmlformats.org/officeDocument/2006/relationships/font" Target="fonts/font32.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font" Target="fonts/font1.fntdata"/><Relationship Id="rId166" Type="http://schemas.openxmlformats.org/officeDocument/2006/relationships/font" Target="fonts/font22.fntdata"/><Relationship Id="rId187" Type="http://schemas.openxmlformats.org/officeDocument/2006/relationships/font" Target="fonts/font43.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font" Target="fonts/font12.fntdata"/><Relationship Id="rId177" Type="http://schemas.openxmlformats.org/officeDocument/2006/relationships/font" Target="fonts/font33.fntdata"/><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Statistical_machine_translation" TargetMode="External"/><Relationship Id="rId3" Type="http://schemas.openxmlformats.org/officeDocument/2006/relationships/hyperlink" Target="https://en.wikipedia.org/wiki/Georgetown-IBM_experiment" TargetMode="External"/><Relationship Id="rId7" Type="http://schemas.openxmlformats.org/officeDocument/2006/relationships/hyperlink" Target="https://en.wikipedia.org/wiki/Natural_language_processing#cite_note-3"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en.wikipedia.org/wiki/ALPAC" TargetMode="External"/><Relationship Id="rId5" Type="http://schemas.openxmlformats.org/officeDocument/2006/relationships/hyperlink" Target="https://en.wikipedia.org/wiki/Natural_language_processing#cite_note-2" TargetMode="External"/><Relationship Id="rId4" Type="http://schemas.openxmlformats.org/officeDocument/2006/relationships/hyperlink" Target="https://en.wikipedia.org/wiki/Automatic_translati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i.org/10.1162/daed_a_01905"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oi.org/10.1162/daed_a_01905"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fr.wikipedia.org/wiki/S%C3%A9mantique" TargetMode="External"/><Relationship Id="rId3" Type="http://schemas.openxmlformats.org/officeDocument/2006/relationships/hyperlink" Target="https://fr.wikipedia.org/wiki/Intelligence_artificielle" TargetMode="External"/><Relationship Id="rId7" Type="http://schemas.openxmlformats.org/officeDocument/2006/relationships/hyperlink" Target="https://fr.wikipedia.org/wiki/Logiciel"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fr.wikipedia.org/wiki/Ordinateur" TargetMode="External"/><Relationship Id="rId11" Type="http://schemas.openxmlformats.org/officeDocument/2006/relationships/hyperlink" Target="https://fr.wikipedia.org/wiki/Chambre_chinoise" TargetMode="External"/><Relationship Id="rId5" Type="http://schemas.openxmlformats.org/officeDocument/2006/relationships/hyperlink" Target="https://fr.wikipedia.org/wiki/Computing_Machinery_and_Intelligence" TargetMode="External"/><Relationship Id="rId10" Type="http://schemas.openxmlformats.org/officeDocument/2006/relationships/hyperlink" Target="https://fr.wikipedia.org/wiki/Syntaxe" TargetMode="External"/><Relationship Id="rId4" Type="http://schemas.openxmlformats.org/officeDocument/2006/relationships/hyperlink" Target="https://fr.wikipedia.org/wiki/Alan_Turing" TargetMode="External"/><Relationship Id="rId9" Type="http://schemas.openxmlformats.org/officeDocument/2006/relationships/hyperlink" Target="https://fr.wikipedia.org/wiki/John_Searle"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fr.wikipedia.org/wiki/Cube"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fr.wikipedia.org/wiki/Analyse_syntaxique" TargetMode="External"/><Relationship Id="rId5" Type="http://schemas.openxmlformats.org/officeDocument/2006/relationships/hyperlink" Target="https://fr.wikipedia.org/wiki/Sph%C3%A8re" TargetMode="External"/><Relationship Id="rId4" Type="http://schemas.openxmlformats.org/officeDocument/2006/relationships/hyperlink" Target="https://fr.wikipedia.org/wiki/C%C3%B4ne_(g%C3%A9om%C3%A9tri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fr.wikipedia.org/wiki/Psychoth%C3%A9rapie"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fr.wikipedia.org/wiki/Compr%C3%A9hension" TargetMode="External"/><Relationship Id="rId4" Type="http://schemas.openxmlformats.org/officeDocument/2006/relationships/hyperlink" Target="https://fr.wikipedia.org/wiki/Carl_Rogers"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universaldependencies.org/u/pos/index.html" TargetMode="External"/><Relationship Id="rId7" Type="http://schemas.openxmlformats.org/officeDocument/2006/relationships/hyperlink" Target="https://universaldependencies.org/u/dep/root.html"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universaldependencies.org/u/dep/index.html" TargetMode="External"/><Relationship Id="rId5" Type="http://schemas.openxmlformats.org/officeDocument/2006/relationships/hyperlink" Target="https://universaldependencies.org/ext-feat-index.html" TargetMode="External"/><Relationship Id="rId4" Type="http://schemas.openxmlformats.org/officeDocument/2006/relationships/hyperlink" Target="https://universaldependencies.org/u/feat/index.html"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deft2023.univ-avignon.fr/"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deft2023.univ-avignon.fr/"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245977703f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245977703f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0" noProof="0" dirty="0">
                <a:solidFill>
                  <a:srgbClr val="202122"/>
                </a:solidFill>
                <a:effectLst/>
                <a:highlight>
                  <a:srgbClr val="FFFFFF"/>
                </a:highlight>
                <a:latin typeface="Arial" panose="020B0604020202020204" pitchFamily="34" charset="0"/>
              </a:rPr>
              <a:t>TAL nait aux EEUU – nécessité de traduire des documents techniques ou papiers scientifiques du russe à l’anglais de manière rapide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0" noProof="0" dirty="0">
                <a:solidFill>
                  <a:srgbClr val="202122"/>
                </a:solidFill>
                <a:effectLst/>
                <a:highlight>
                  <a:srgbClr val="FFFFFF"/>
                </a:highlight>
                <a:latin typeface="Arial" panose="020B0604020202020204" pitchFamily="34" charset="0"/>
              </a:rPr>
              <a:t>Cible la traduction automatique comme phénomène simple, problème déjà résolu dans les 3/5 ans suivants…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0" noProof="0" dirty="0">
                <a:solidFill>
                  <a:srgbClr val="202122"/>
                </a:solidFill>
                <a:effectLst/>
                <a:highlight>
                  <a:srgbClr val="FFFFFF"/>
                </a:highlight>
                <a:latin typeface="Arial" panose="020B0604020202020204" pitchFamily="34" charset="0"/>
              </a:rPr>
              <a:t>Erreur : inexistence de la linguistique, mauvaise </a:t>
            </a:r>
            <a:r>
              <a:rPr lang="fr-FR" b="1" i="0" noProof="0" dirty="0" err="1">
                <a:solidFill>
                  <a:srgbClr val="202122"/>
                </a:solidFill>
                <a:effectLst/>
                <a:highlight>
                  <a:srgbClr val="FFFFFF"/>
                </a:highlight>
                <a:latin typeface="Arial" panose="020B0604020202020204" pitchFamily="34" charset="0"/>
              </a:rPr>
              <a:t>comprehénsion</a:t>
            </a:r>
            <a:r>
              <a:rPr lang="fr-FR" b="1" i="0" noProof="0" dirty="0">
                <a:solidFill>
                  <a:srgbClr val="202122"/>
                </a:solidFill>
                <a:effectLst/>
                <a:highlight>
                  <a:srgbClr val="FFFFFF"/>
                </a:highlight>
                <a:latin typeface="Arial" panose="020B0604020202020204" pitchFamily="34" charset="0"/>
              </a:rPr>
              <a:t> de ce qui comporte la traduction (tous les niveaux du langage)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1" i="0" noProof="0" dirty="0">
              <a:solidFill>
                <a:srgbClr val="202122"/>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Trois rapports et deux personnalités d’exception, Warren Weaver et Yehoshua Bar-Hillel, ont présidé à cette mise en place du nouvel horizon de rétrospection sur le plan institutionnel :</a:t>
            </a:r>
            <a:br>
              <a:rPr lang="fr-FR" dirty="0"/>
            </a:br>
            <a:r>
              <a:rPr lang="fr-FR" dirty="0"/>
              <a:t>(i) 1949 [1955] : </a:t>
            </a:r>
            <a:r>
              <a:rPr lang="fr-FR" i="1" dirty="0"/>
              <a:t>Translation</a:t>
            </a:r>
            <a:r>
              <a:rPr lang="fr-FR" dirty="0"/>
              <a:t>, Warren Weaver ;</a:t>
            </a:r>
            <a:br>
              <a:rPr lang="fr-FR" dirty="0"/>
            </a:br>
            <a:r>
              <a:rPr lang="fr-FR" dirty="0"/>
              <a:t>(ii) 1960 : « The </a:t>
            </a:r>
            <a:r>
              <a:rPr lang="fr-FR" dirty="0" err="1"/>
              <a:t>present</a:t>
            </a:r>
            <a:r>
              <a:rPr lang="fr-FR" dirty="0"/>
              <a:t> </a:t>
            </a:r>
            <a:r>
              <a:rPr lang="fr-FR" dirty="0" err="1"/>
              <a:t>status</a:t>
            </a:r>
            <a:r>
              <a:rPr lang="fr-FR" dirty="0"/>
              <a:t> of </a:t>
            </a:r>
            <a:r>
              <a:rPr lang="fr-FR" dirty="0" err="1"/>
              <a:t>automatic</a:t>
            </a:r>
            <a:r>
              <a:rPr lang="fr-FR" dirty="0"/>
              <a:t> translation of </a:t>
            </a:r>
            <a:r>
              <a:rPr lang="fr-FR" dirty="0" err="1"/>
              <a:t>languages</a:t>
            </a:r>
            <a:r>
              <a:rPr lang="fr-FR" dirty="0"/>
              <a:t> », Yehoshua Bar-Hillel ;</a:t>
            </a:r>
            <a:br>
              <a:rPr lang="fr-FR" dirty="0"/>
            </a:br>
            <a:r>
              <a:rPr lang="fr-FR" dirty="0"/>
              <a:t>(iii) 1966 : </a:t>
            </a:r>
            <a:r>
              <a:rPr lang="fr-FR" i="1" dirty="0" err="1"/>
              <a:t>Language</a:t>
            </a:r>
            <a:r>
              <a:rPr lang="fr-FR" i="1" dirty="0"/>
              <a:t> and Machines. Computers in Translation and </a:t>
            </a:r>
            <a:r>
              <a:rPr lang="fr-FR" i="1" dirty="0" err="1"/>
              <a:t>Linguistics</a:t>
            </a:r>
            <a:r>
              <a:rPr lang="fr-FR" dirty="0"/>
              <a:t>, </a:t>
            </a:r>
            <a:r>
              <a:rPr lang="fr-FR" dirty="0" err="1"/>
              <a:t>Automatic</a:t>
            </a:r>
            <a:r>
              <a:rPr lang="fr-FR" dirty="0"/>
              <a:t> </a:t>
            </a:r>
            <a:r>
              <a:rPr lang="fr-FR" dirty="0" err="1"/>
              <a:t>Language</a:t>
            </a:r>
            <a:r>
              <a:rPr lang="fr-FR" dirty="0"/>
              <a:t> </a:t>
            </a:r>
            <a:r>
              <a:rPr lang="fr-FR" dirty="0" err="1"/>
              <a:t>Processing</a:t>
            </a:r>
            <a:r>
              <a:rPr lang="fr-FR" dirty="0"/>
              <a:t> Advisory </a:t>
            </a:r>
            <a:r>
              <a:rPr lang="fr-FR" dirty="0" err="1"/>
              <a:t>Committee</a:t>
            </a:r>
            <a:r>
              <a:rPr lang="fr-FR" dirty="0"/>
              <a:t> (ALPAC) of the National </a:t>
            </a:r>
            <a:r>
              <a:rPr lang="fr-FR" dirty="0" err="1"/>
              <a:t>Research</a:t>
            </a:r>
            <a:r>
              <a:rPr lang="fr-FR" dirty="0"/>
              <a:t> Council.</a:t>
            </a:r>
            <a:endParaRPr lang="fr-FR" b="1" i="0" noProof="0" dirty="0">
              <a:solidFill>
                <a:srgbClr val="202122"/>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1" i="0" noProof="0" dirty="0">
              <a:solidFill>
                <a:srgbClr val="202122"/>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0" noProof="0" dirty="0">
                <a:solidFill>
                  <a:srgbClr val="202122"/>
                </a:solidFill>
                <a:effectLst/>
                <a:highlight>
                  <a:srgbClr val="FFFFFF"/>
                </a:highlight>
                <a:latin typeface="Arial" panose="020B0604020202020204" pitchFamily="34" charset="0"/>
              </a:rPr>
              <a:t>1950s</a:t>
            </a:r>
            <a:r>
              <a:rPr lang="fr-FR" b="0" i="0" noProof="0" dirty="0">
                <a:solidFill>
                  <a:srgbClr val="202122"/>
                </a:solidFill>
                <a:effectLst/>
                <a:highlight>
                  <a:srgbClr val="FFFFFF"/>
                </a:highlight>
                <a:latin typeface="Arial" panose="020B0604020202020204" pitchFamily="34" charset="0"/>
              </a:rPr>
              <a:t>: The </a:t>
            </a:r>
            <a:r>
              <a:rPr lang="fr-FR" b="0" i="0" u="none" strike="noStrike" noProof="0" dirty="0">
                <a:solidFill>
                  <a:srgbClr val="202122"/>
                </a:solidFill>
                <a:effectLst/>
                <a:highlight>
                  <a:srgbClr val="FFFFFF"/>
                </a:highlight>
                <a:latin typeface="Arial" panose="020B0604020202020204" pitchFamily="34" charset="0"/>
                <a:hlinkClick r:id="rId3" tooltip="Georgetown-IBM experiment"/>
              </a:rPr>
              <a:t>Georgetown </a:t>
            </a:r>
            <a:r>
              <a:rPr lang="fr-FR" b="0" i="0" u="none" strike="noStrike" noProof="0" dirty="0" err="1">
                <a:solidFill>
                  <a:srgbClr val="202122"/>
                </a:solidFill>
                <a:effectLst/>
                <a:highlight>
                  <a:srgbClr val="FFFFFF"/>
                </a:highlight>
                <a:latin typeface="Arial" panose="020B0604020202020204" pitchFamily="34" charset="0"/>
                <a:hlinkClick r:id="rId3" tooltip="Georgetown-IBM experiment"/>
              </a:rPr>
              <a:t>experiment</a:t>
            </a:r>
            <a:r>
              <a:rPr lang="fr-FR" b="0" i="0" noProof="0" dirty="0">
                <a:solidFill>
                  <a:srgbClr val="202122"/>
                </a:solidFill>
                <a:effectLst/>
                <a:highlight>
                  <a:srgbClr val="FFFFFF"/>
                </a:highlight>
                <a:latin typeface="Arial" panose="020B0604020202020204" pitchFamily="34" charset="0"/>
              </a:rPr>
              <a:t> in 1954 </a:t>
            </a:r>
            <a:r>
              <a:rPr lang="fr-FR" b="0" i="0" noProof="0" dirty="0" err="1">
                <a:solidFill>
                  <a:srgbClr val="202122"/>
                </a:solidFill>
                <a:effectLst/>
                <a:highlight>
                  <a:srgbClr val="FFFFFF"/>
                </a:highlight>
                <a:latin typeface="Arial" panose="020B0604020202020204" pitchFamily="34" charset="0"/>
              </a:rPr>
              <a:t>involved</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fully</a:t>
            </a:r>
            <a:r>
              <a:rPr lang="fr-FR" b="0" i="0" noProof="0" dirty="0">
                <a:solidFill>
                  <a:srgbClr val="202122"/>
                </a:solidFill>
                <a:effectLst/>
                <a:highlight>
                  <a:srgbClr val="FFFFFF"/>
                </a:highlight>
                <a:latin typeface="Arial" panose="020B0604020202020204" pitchFamily="34" charset="0"/>
              </a:rPr>
              <a:t> </a:t>
            </a:r>
            <a:r>
              <a:rPr lang="fr-FR" b="0" i="0" u="none" strike="noStrike" noProof="0" dirty="0" err="1">
                <a:solidFill>
                  <a:srgbClr val="202122"/>
                </a:solidFill>
                <a:effectLst/>
                <a:highlight>
                  <a:srgbClr val="FFFFFF"/>
                </a:highlight>
                <a:latin typeface="Arial" panose="020B0604020202020204" pitchFamily="34" charset="0"/>
                <a:hlinkClick r:id="rId4" tooltip="Automatic translation"/>
              </a:rPr>
              <a:t>automatic</a:t>
            </a:r>
            <a:r>
              <a:rPr lang="fr-FR" b="0" i="0" u="none" strike="noStrike" noProof="0" dirty="0">
                <a:solidFill>
                  <a:srgbClr val="202122"/>
                </a:solidFill>
                <a:effectLst/>
                <a:highlight>
                  <a:srgbClr val="FFFFFF"/>
                </a:highlight>
                <a:latin typeface="Arial" panose="020B0604020202020204" pitchFamily="34" charset="0"/>
                <a:hlinkClick r:id="rId4" tooltip="Automatic translation"/>
              </a:rPr>
              <a:t> translation</a:t>
            </a:r>
            <a:r>
              <a:rPr lang="fr-FR" b="0" i="0" noProof="0" dirty="0">
                <a:solidFill>
                  <a:srgbClr val="202122"/>
                </a:solidFill>
                <a:effectLst/>
                <a:highlight>
                  <a:srgbClr val="FFFFFF"/>
                </a:highlight>
                <a:latin typeface="Arial" panose="020B0604020202020204" pitchFamily="34" charset="0"/>
              </a:rPr>
              <a:t> of more </a:t>
            </a:r>
            <a:r>
              <a:rPr lang="fr-FR" b="0" i="0" noProof="0" dirty="0" err="1">
                <a:solidFill>
                  <a:srgbClr val="202122"/>
                </a:solidFill>
                <a:effectLst/>
                <a:highlight>
                  <a:srgbClr val="FFFFFF"/>
                </a:highlight>
                <a:latin typeface="Arial" panose="020B0604020202020204" pitchFamily="34" charset="0"/>
              </a:rPr>
              <a:t>than</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sixty</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Russian</a:t>
            </a:r>
            <a:r>
              <a:rPr lang="fr-FR" b="0" i="0" noProof="0" dirty="0">
                <a:solidFill>
                  <a:srgbClr val="202122"/>
                </a:solidFill>
                <a:effectLst/>
                <a:highlight>
                  <a:srgbClr val="FFFFFF"/>
                </a:highlight>
                <a:latin typeface="Arial" panose="020B0604020202020204" pitchFamily="34" charset="0"/>
              </a:rPr>
              <a:t> sentences </a:t>
            </a:r>
            <a:r>
              <a:rPr lang="fr-FR" b="0" i="0" noProof="0" dirty="0" err="1">
                <a:solidFill>
                  <a:srgbClr val="202122"/>
                </a:solidFill>
                <a:effectLst/>
                <a:highlight>
                  <a:srgbClr val="FFFFFF"/>
                </a:highlight>
                <a:latin typeface="Arial" panose="020B0604020202020204" pitchFamily="34" charset="0"/>
              </a:rPr>
              <a:t>into</a:t>
            </a:r>
            <a:r>
              <a:rPr lang="fr-FR" b="0" i="0" noProof="0" dirty="0">
                <a:solidFill>
                  <a:srgbClr val="202122"/>
                </a:solidFill>
                <a:effectLst/>
                <a:highlight>
                  <a:srgbClr val="FFFFFF"/>
                </a:highlight>
                <a:latin typeface="Arial" panose="020B0604020202020204" pitchFamily="34" charset="0"/>
              </a:rPr>
              <a:t> English.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noProof="0" dirty="0">
                <a:solidFill>
                  <a:srgbClr val="202122"/>
                </a:solidFill>
                <a:effectLst/>
                <a:highlight>
                  <a:srgbClr val="FFFFFF"/>
                </a:highlight>
                <a:latin typeface="Arial" panose="020B0604020202020204" pitchFamily="34" charset="0"/>
              </a:rPr>
              <a:t>Système prototype pour – but récolter des financements ultérieures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noProof="0" dirty="0">
                <a:solidFill>
                  <a:srgbClr val="202122"/>
                </a:solidFill>
                <a:effectLst/>
                <a:highlight>
                  <a:srgbClr val="FFFFFF"/>
                </a:highlight>
                <a:latin typeface="Arial" panose="020B0604020202020204" pitchFamily="34" charset="0"/>
              </a:rPr>
              <a:t>6 règles de grammaire et 250 items lexicaux, mots de champs lexicaux différents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noProof="0" dirty="0">
                <a:solidFill>
                  <a:srgbClr val="202122"/>
                </a:solidFill>
                <a:effectLst/>
                <a:highlight>
                  <a:srgbClr val="FFFFFF"/>
                </a:highlight>
                <a:latin typeface="Arial" panose="020B0604020202020204" pitchFamily="34" charset="0"/>
              </a:rPr>
              <a:t>Chaque mot était enregistré sur une carte perforée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noProof="0" dirty="0">
              <a:solidFill>
                <a:srgbClr val="202122"/>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noProof="0" dirty="0">
                <a:solidFill>
                  <a:srgbClr val="202122"/>
                </a:solidFill>
                <a:effectLst/>
                <a:highlight>
                  <a:srgbClr val="FFFFFF"/>
                </a:highlight>
                <a:latin typeface="Arial" panose="020B0604020202020204" pitchFamily="34" charset="0"/>
              </a:rPr>
              <a:t>1956 </a:t>
            </a:r>
            <a:r>
              <a:rPr lang="fr-FR" b="0" i="0" noProof="0" dirty="0" err="1">
                <a:solidFill>
                  <a:srgbClr val="202122"/>
                </a:solidFill>
                <a:effectLst/>
                <a:highlight>
                  <a:srgbClr val="FFFFFF"/>
                </a:highlight>
                <a:latin typeface="Arial" panose="020B0604020202020204" pitchFamily="34" charset="0"/>
              </a:rPr>
              <a:t>conference</a:t>
            </a:r>
            <a:r>
              <a:rPr lang="fr-FR" b="0" i="0" noProof="0" dirty="0">
                <a:solidFill>
                  <a:srgbClr val="202122"/>
                </a:solidFill>
                <a:effectLst/>
                <a:highlight>
                  <a:srgbClr val="FFFFFF"/>
                </a:highlight>
                <a:latin typeface="Arial" panose="020B0604020202020204" pitchFamily="34" charset="0"/>
              </a:rPr>
              <a:t> de Dartmouth et l’intelligence artificielle est établie comme discipline </a:t>
            </a:r>
            <a:r>
              <a:rPr lang="fr-FR" b="0" i="0" noProof="0" dirty="0" err="1">
                <a:solidFill>
                  <a:srgbClr val="202122"/>
                </a:solidFill>
                <a:effectLst/>
                <a:highlight>
                  <a:srgbClr val="FFFFFF"/>
                </a:highlight>
                <a:latin typeface="Arial" panose="020B0604020202020204" pitchFamily="34" charset="0"/>
              </a:rPr>
              <a:t>sciéntifique</a:t>
            </a:r>
            <a:endParaRPr lang="fr-FR" b="0" i="0" noProof="0" dirty="0">
              <a:solidFill>
                <a:srgbClr val="202122"/>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noProof="0" dirty="0">
              <a:solidFill>
                <a:srgbClr val="202122"/>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noProof="0" dirty="0">
                <a:solidFill>
                  <a:srgbClr val="202122"/>
                </a:solidFill>
                <a:effectLst/>
                <a:highlight>
                  <a:srgbClr val="FFFFFF"/>
                </a:highlight>
                <a:latin typeface="Arial" panose="020B0604020202020204" pitchFamily="34" charset="0"/>
              </a:rPr>
              <a:t>The </a:t>
            </a:r>
            <a:r>
              <a:rPr lang="fr-FR" b="0" i="0" noProof="0" dirty="0" err="1">
                <a:solidFill>
                  <a:srgbClr val="202122"/>
                </a:solidFill>
                <a:effectLst/>
                <a:highlight>
                  <a:srgbClr val="FFFFFF"/>
                </a:highlight>
                <a:latin typeface="Arial" panose="020B0604020202020204" pitchFamily="34" charset="0"/>
              </a:rPr>
              <a:t>authors</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claimed</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that</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within</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three</a:t>
            </a:r>
            <a:r>
              <a:rPr lang="fr-FR" b="0" i="0" noProof="0" dirty="0">
                <a:solidFill>
                  <a:srgbClr val="202122"/>
                </a:solidFill>
                <a:effectLst/>
                <a:highlight>
                  <a:srgbClr val="FFFFFF"/>
                </a:highlight>
                <a:latin typeface="Arial" panose="020B0604020202020204" pitchFamily="34" charset="0"/>
              </a:rPr>
              <a:t> or five </a:t>
            </a:r>
            <a:r>
              <a:rPr lang="fr-FR" b="0" i="0" noProof="0" dirty="0" err="1">
                <a:solidFill>
                  <a:srgbClr val="202122"/>
                </a:solidFill>
                <a:effectLst/>
                <a:highlight>
                  <a:srgbClr val="FFFFFF"/>
                </a:highlight>
                <a:latin typeface="Arial" panose="020B0604020202020204" pitchFamily="34" charset="0"/>
              </a:rPr>
              <a:t>years</a:t>
            </a:r>
            <a:r>
              <a:rPr lang="fr-FR" b="0" i="0" noProof="0" dirty="0">
                <a:solidFill>
                  <a:srgbClr val="202122"/>
                </a:solidFill>
                <a:effectLst/>
                <a:highlight>
                  <a:srgbClr val="FFFFFF"/>
                </a:highlight>
                <a:latin typeface="Arial" panose="020B0604020202020204" pitchFamily="34" charset="0"/>
              </a:rPr>
              <a:t>, machine translation </a:t>
            </a:r>
            <a:r>
              <a:rPr lang="fr-FR" b="0" i="0" noProof="0" dirty="0" err="1">
                <a:solidFill>
                  <a:srgbClr val="202122"/>
                </a:solidFill>
                <a:effectLst/>
                <a:highlight>
                  <a:srgbClr val="FFFFFF"/>
                </a:highlight>
                <a:latin typeface="Arial" panose="020B0604020202020204" pitchFamily="34" charset="0"/>
              </a:rPr>
              <a:t>would</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be</a:t>
            </a:r>
            <a:r>
              <a:rPr lang="fr-FR" b="0" i="0" noProof="0" dirty="0">
                <a:solidFill>
                  <a:srgbClr val="202122"/>
                </a:solidFill>
                <a:effectLst/>
                <a:highlight>
                  <a:srgbClr val="FFFFFF"/>
                </a:highlight>
                <a:latin typeface="Arial" panose="020B0604020202020204" pitchFamily="34" charset="0"/>
              </a:rPr>
              <a:t> a </a:t>
            </a:r>
            <a:r>
              <a:rPr lang="fr-FR" b="0" i="0" noProof="0" dirty="0" err="1">
                <a:solidFill>
                  <a:srgbClr val="202122"/>
                </a:solidFill>
                <a:effectLst/>
                <a:highlight>
                  <a:srgbClr val="FFFFFF"/>
                </a:highlight>
                <a:latin typeface="Arial" panose="020B0604020202020204" pitchFamily="34" charset="0"/>
              </a:rPr>
              <a:t>solved</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problem</a:t>
            </a:r>
            <a:r>
              <a:rPr lang="fr-FR" b="0" i="0" noProof="0" dirty="0">
                <a:solidFill>
                  <a:srgbClr val="202122"/>
                </a:solidFill>
                <a:effectLst/>
                <a:highlight>
                  <a:srgbClr val="FFFFFF"/>
                </a:highlight>
                <a:latin typeface="Arial" panose="020B0604020202020204" pitchFamily="34" charset="0"/>
              </a:rPr>
              <a:t>.</a:t>
            </a:r>
            <a:r>
              <a:rPr lang="fr-FR" b="0" i="0" u="none" strike="noStrike" baseline="30000" noProof="0" dirty="0">
                <a:solidFill>
                  <a:srgbClr val="202122"/>
                </a:solidFill>
                <a:effectLst/>
                <a:highlight>
                  <a:srgbClr val="FFFFFF"/>
                </a:highlight>
                <a:latin typeface="Arial" panose="020B0604020202020204" pitchFamily="34" charset="0"/>
                <a:hlinkClick r:id="rId5"/>
              </a:rPr>
              <a:t>[2]</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However</a:t>
            </a:r>
            <a:r>
              <a:rPr lang="fr-FR" b="0" i="0" noProof="0" dirty="0">
                <a:solidFill>
                  <a:srgbClr val="202122"/>
                </a:solidFill>
                <a:effectLst/>
                <a:highlight>
                  <a:srgbClr val="FFFFFF"/>
                </a:highlight>
                <a:latin typeface="Arial" panose="020B0604020202020204" pitchFamily="34" charset="0"/>
              </a:rPr>
              <a:t>, real </a:t>
            </a:r>
            <a:r>
              <a:rPr lang="fr-FR" b="0" i="0" noProof="0" dirty="0" err="1">
                <a:solidFill>
                  <a:srgbClr val="202122"/>
                </a:solidFill>
                <a:effectLst/>
                <a:highlight>
                  <a:srgbClr val="FFFFFF"/>
                </a:highlight>
                <a:latin typeface="Arial" panose="020B0604020202020204" pitchFamily="34" charset="0"/>
              </a:rPr>
              <a:t>progress</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was</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much</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slower</a:t>
            </a:r>
            <a:r>
              <a:rPr lang="fr-FR" b="0" i="0" noProof="0" dirty="0">
                <a:solidFill>
                  <a:srgbClr val="202122"/>
                </a:solidFill>
                <a:effectLst/>
                <a:highlight>
                  <a:srgbClr val="FFFFFF"/>
                </a:highlight>
                <a:latin typeface="Arial" panose="020B0604020202020204" pitchFamily="34" charset="0"/>
              </a:rPr>
              <a:t>, and </a:t>
            </a:r>
            <a:r>
              <a:rPr lang="fr-FR" b="0" i="0" noProof="0" dirty="0" err="1">
                <a:solidFill>
                  <a:srgbClr val="202122"/>
                </a:solidFill>
                <a:effectLst/>
                <a:highlight>
                  <a:srgbClr val="FFFFFF"/>
                </a:highlight>
                <a:latin typeface="Arial" panose="020B0604020202020204" pitchFamily="34" charset="0"/>
              </a:rPr>
              <a:t>after</a:t>
            </a:r>
            <a:r>
              <a:rPr lang="fr-FR" b="0" i="0" noProof="0" dirty="0">
                <a:solidFill>
                  <a:srgbClr val="202122"/>
                </a:solidFill>
                <a:effectLst/>
                <a:highlight>
                  <a:srgbClr val="FFFFFF"/>
                </a:highlight>
                <a:latin typeface="Arial" panose="020B0604020202020204" pitchFamily="34" charset="0"/>
              </a:rPr>
              <a:t> the </a:t>
            </a:r>
            <a:r>
              <a:rPr lang="fr-FR" b="0" i="0" u="none" strike="noStrike" noProof="0" dirty="0">
                <a:solidFill>
                  <a:srgbClr val="202122"/>
                </a:solidFill>
                <a:effectLst/>
                <a:highlight>
                  <a:srgbClr val="FFFFFF"/>
                </a:highlight>
                <a:latin typeface="Arial" panose="020B0604020202020204" pitchFamily="34" charset="0"/>
                <a:hlinkClick r:id="rId6" tooltip="ALPAC"/>
              </a:rPr>
              <a:t>ALPAC report</a:t>
            </a:r>
            <a:r>
              <a:rPr lang="fr-FR" b="0" i="0" noProof="0" dirty="0">
                <a:solidFill>
                  <a:srgbClr val="202122"/>
                </a:solidFill>
                <a:effectLst/>
                <a:highlight>
                  <a:srgbClr val="FFFFFF"/>
                </a:highlight>
                <a:latin typeface="Arial" panose="020B0604020202020204" pitchFamily="34" charset="0"/>
              </a:rPr>
              <a:t> in 1966, </a:t>
            </a:r>
            <a:r>
              <a:rPr lang="fr-FR" b="0" i="0" noProof="0" dirty="0" err="1">
                <a:solidFill>
                  <a:srgbClr val="202122"/>
                </a:solidFill>
                <a:effectLst/>
                <a:highlight>
                  <a:srgbClr val="FFFFFF"/>
                </a:highlight>
                <a:latin typeface="Arial" panose="020B0604020202020204" pitchFamily="34" charset="0"/>
              </a:rPr>
              <a:t>which</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found</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that</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ten</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years</a:t>
            </a:r>
            <a:r>
              <a:rPr lang="fr-FR" b="0" i="0" noProof="0" dirty="0">
                <a:solidFill>
                  <a:srgbClr val="202122"/>
                </a:solidFill>
                <a:effectLst/>
                <a:highlight>
                  <a:srgbClr val="FFFFFF"/>
                </a:highlight>
                <a:latin typeface="Arial" panose="020B0604020202020204" pitchFamily="34" charset="0"/>
              </a:rPr>
              <a:t> of </a:t>
            </a:r>
            <a:r>
              <a:rPr lang="fr-FR" b="0" i="0" noProof="0" dirty="0" err="1">
                <a:solidFill>
                  <a:srgbClr val="202122"/>
                </a:solidFill>
                <a:effectLst/>
                <a:highlight>
                  <a:srgbClr val="FFFFFF"/>
                </a:highlight>
                <a:latin typeface="Arial" panose="020B0604020202020204" pitchFamily="34" charset="0"/>
              </a:rPr>
              <a:t>research</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had</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failed</a:t>
            </a:r>
            <a:r>
              <a:rPr lang="fr-FR" b="0" i="0" noProof="0" dirty="0">
                <a:solidFill>
                  <a:srgbClr val="202122"/>
                </a:solidFill>
                <a:effectLst/>
                <a:highlight>
                  <a:srgbClr val="FFFFFF"/>
                </a:highlight>
                <a:latin typeface="Arial" panose="020B0604020202020204" pitchFamily="34" charset="0"/>
              </a:rPr>
              <a:t> to </a:t>
            </a:r>
            <a:r>
              <a:rPr lang="fr-FR" b="0" i="0" noProof="0" dirty="0" err="1">
                <a:solidFill>
                  <a:srgbClr val="202122"/>
                </a:solidFill>
                <a:effectLst/>
                <a:highlight>
                  <a:srgbClr val="FFFFFF"/>
                </a:highlight>
                <a:latin typeface="Arial" panose="020B0604020202020204" pitchFamily="34" charset="0"/>
              </a:rPr>
              <a:t>fulfill</a:t>
            </a:r>
            <a:r>
              <a:rPr lang="fr-FR" b="0" i="0" noProof="0" dirty="0">
                <a:solidFill>
                  <a:srgbClr val="202122"/>
                </a:solidFill>
                <a:effectLst/>
                <a:highlight>
                  <a:srgbClr val="FFFFFF"/>
                </a:highlight>
                <a:latin typeface="Arial" panose="020B0604020202020204" pitchFamily="34" charset="0"/>
              </a:rPr>
              <a:t> the expectations, </a:t>
            </a:r>
            <a:r>
              <a:rPr lang="fr-FR" b="0" i="0" noProof="0" dirty="0" err="1">
                <a:solidFill>
                  <a:srgbClr val="202122"/>
                </a:solidFill>
                <a:effectLst/>
                <a:highlight>
                  <a:srgbClr val="FFFFFF"/>
                </a:highlight>
                <a:latin typeface="Arial" panose="020B0604020202020204" pitchFamily="34" charset="0"/>
              </a:rPr>
              <a:t>funding</a:t>
            </a:r>
            <a:r>
              <a:rPr lang="fr-FR" b="0" i="0" noProof="0" dirty="0">
                <a:solidFill>
                  <a:srgbClr val="202122"/>
                </a:solidFill>
                <a:effectLst/>
                <a:highlight>
                  <a:srgbClr val="FFFFFF"/>
                </a:highlight>
                <a:latin typeface="Arial" panose="020B0604020202020204" pitchFamily="34" charset="0"/>
              </a:rPr>
              <a:t> for machine translation </a:t>
            </a:r>
            <a:r>
              <a:rPr lang="fr-FR" b="0" i="0" noProof="0" dirty="0" err="1">
                <a:solidFill>
                  <a:srgbClr val="202122"/>
                </a:solidFill>
                <a:effectLst/>
                <a:highlight>
                  <a:srgbClr val="FFFFFF"/>
                </a:highlight>
                <a:latin typeface="Arial" panose="020B0604020202020204" pitchFamily="34" charset="0"/>
              </a:rPr>
              <a:t>was</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dramatically</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reduced</a:t>
            </a:r>
            <a:r>
              <a:rPr lang="fr-FR" b="0" i="0" noProof="0" dirty="0">
                <a:solidFill>
                  <a:srgbClr val="202122"/>
                </a:solidFill>
                <a:effectLst/>
                <a:highlight>
                  <a:srgbClr val="FFFFFF"/>
                </a:highlight>
                <a:latin typeface="Arial" panose="020B0604020202020204" pitchFamily="34" charset="0"/>
              </a:rPr>
              <a:t>. Little </a:t>
            </a:r>
            <a:r>
              <a:rPr lang="fr-FR" b="0" i="0" noProof="0" dirty="0" err="1">
                <a:solidFill>
                  <a:srgbClr val="202122"/>
                </a:solidFill>
                <a:effectLst/>
                <a:highlight>
                  <a:srgbClr val="FFFFFF"/>
                </a:highlight>
                <a:latin typeface="Arial" panose="020B0604020202020204" pitchFamily="34" charset="0"/>
              </a:rPr>
              <a:t>further</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research</a:t>
            </a:r>
            <a:r>
              <a:rPr lang="fr-FR" b="0" i="0" noProof="0" dirty="0">
                <a:solidFill>
                  <a:srgbClr val="202122"/>
                </a:solidFill>
                <a:effectLst/>
                <a:highlight>
                  <a:srgbClr val="FFFFFF"/>
                </a:highlight>
                <a:latin typeface="Arial" panose="020B0604020202020204" pitchFamily="34" charset="0"/>
              </a:rPr>
              <a:t> in machine translation </a:t>
            </a:r>
            <a:r>
              <a:rPr lang="fr-FR" b="0" i="0" noProof="0" dirty="0" err="1">
                <a:solidFill>
                  <a:srgbClr val="202122"/>
                </a:solidFill>
                <a:effectLst/>
                <a:highlight>
                  <a:srgbClr val="FFFFFF"/>
                </a:highlight>
                <a:latin typeface="Arial" panose="020B0604020202020204" pitchFamily="34" charset="0"/>
              </a:rPr>
              <a:t>was</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conducted</a:t>
            </a:r>
            <a:r>
              <a:rPr lang="fr-FR" b="0" i="0" noProof="0" dirty="0">
                <a:solidFill>
                  <a:srgbClr val="202122"/>
                </a:solidFill>
                <a:effectLst/>
                <a:highlight>
                  <a:srgbClr val="FFFFFF"/>
                </a:highlight>
                <a:latin typeface="Arial" panose="020B0604020202020204" pitchFamily="34" charset="0"/>
              </a:rPr>
              <a:t> in America (</a:t>
            </a:r>
            <a:r>
              <a:rPr lang="fr-FR" b="0" i="0" noProof="0" dirty="0" err="1">
                <a:solidFill>
                  <a:srgbClr val="202122"/>
                </a:solidFill>
                <a:effectLst/>
                <a:highlight>
                  <a:srgbClr val="FFFFFF"/>
                </a:highlight>
                <a:latin typeface="Arial" panose="020B0604020202020204" pitchFamily="34" charset="0"/>
              </a:rPr>
              <a:t>though</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some</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research</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continued</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elsewhere</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such</a:t>
            </a:r>
            <a:r>
              <a:rPr lang="fr-FR" b="0" i="0" noProof="0" dirty="0">
                <a:solidFill>
                  <a:srgbClr val="202122"/>
                </a:solidFill>
                <a:effectLst/>
                <a:highlight>
                  <a:srgbClr val="FFFFFF"/>
                </a:highlight>
                <a:latin typeface="Arial" panose="020B0604020202020204" pitchFamily="34" charset="0"/>
              </a:rPr>
              <a:t> as Japan and Europe</a:t>
            </a:r>
            <a:r>
              <a:rPr lang="fr-FR" b="0" i="0" u="none" strike="noStrike" baseline="30000" noProof="0" dirty="0">
                <a:solidFill>
                  <a:srgbClr val="202122"/>
                </a:solidFill>
                <a:effectLst/>
                <a:highlight>
                  <a:srgbClr val="FFFFFF"/>
                </a:highlight>
                <a:latin typeface="Arial" panose="020B0604020202020204" pitchFamily="34" charset="0"/>
                <a:hlinkClick r:id="rId7"/>
              </a:rPr>
              <a:t>[3]</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until</a:t>
            </a:r>
            <a:r>
              <a:rPr lang="fr-FR" b="0" i="0" noProof="0" dirty="0">
                <a:solidFill>
                  <a:srgbClr val="202122"/>
                </a:solidFill>
                <a:effectLst/>
                <a:highlight>
                  <a:srgbClr val="FFFFFF"/>
                </a:highlight>
                <a:latin typeface="Arial" panose="020B0604020202020204" pitchFamily="34" charset="0"/>
              </a:rPr>
              <a:t> the </a:t>
            </a:r>
            <a:r>
              <a:rPr lang="fr-FR" b="0" i="0" noProof="0" dirty="0" err="1">
                <a:solidFill>
                  <a:srgbClr val="202122"/>
                </a:solidFill>
                <a:effectLst/>
                <a:highlight>
                  <a:srgbClr val="FFFFFF"/>
                </a:highlight>
                <a:latin typeface="Arial" panose="020B0604020202020204" pitchFamily="34" charset="0"/>
              </a:rPr>
              <a:t>late</a:t>
            </a:r>
            <a:r>
              <a:rPr lang="fr-FR" b="0" i="0" noProof="0" dirty="0">
                <a:solidFill>
                  <a:srgbClr val="202122"/>
                </a:solidFill>
                <a:effectLst/>
                <a:highlight>
                  <a:srgbClr val="FFFFFF"/>
                </a:highlight>
                <a:latin typeface="Arial" panose="020B0604020202020204" pitchFamily="34" charset="0"/>
              </a:rPr>
              <a:t> 1980s </a:t>
            </a:r>
            <a:r>
              <a:rPr lang="fr-FR" b="0" i="0" noProof="0" dirty="0" err="1">
                <a:solidFill>
                  <a:srgbClr val="202122"/>
                </a:solidFill>
                <a:effectLst/>
                <a:highlight>
                  <a:srgbClr val="FFFFFF"/>
                </a:highlight>
                <a:latin typeface="Arial" panose="020B0604020202020204" pitchFamily="34" charset="0"/>
              </a:rPr>
              <a:t>when</a:t>
            </a:r>
            <a:r>
              <a:rPr lang="fr-FR" b="0" i="0" noProof="0" dirty="0">
                <a:solidFill>
                  <a:srgbClr val="202122"/>
                </a:solidFill>
                <a:effectLst/>
                <a:highlight>
                  <a:srgbClr val="FFFFFF"/>
                </a:highlight>
                <a:latin typeface="Arial" panose="020B0604020202020204" pitchFamily="34" charset="0"/>
              </a:rPr>
              <a:t> the first </a:t>
            </a:r>
            <a:r>
              <a:rPr lang="fr-FR" b="0" i="0" u="none" strike="noStrike" noProof="0" dirty="0" err="1">
                <a:solidFill>
                  <a:srgbClr val="202122"/>
                </a:solidFill>
                <a:effectLst/>
                <a:highlight>
                  <a:srgbClr val="FFFFFF"/>
                </a:highlight>
                <a:latin typeface="Arial" panose="020B0604020202020204" pitchFamily="34" charset="0"/>
                <a:hlinkClick r:id="rId8" tooltip="Statistical machine translation"/>
              </a:rPr>
              <a:t>statistical</a:t>
            </a:r>
            <a:r>
              <a:rPr lang="fr-FR" b="0" i="0" u="none" strike="noStrike" noProof="0" dirty="0">
                <a:solidFill>
                  <a:srgbClr val="202122"/>
                </a:solidFill>
                <a:effectLst/>
                <a:highlight>
                  <a:srgbClr val="FFFFFF"/>
                </a:highlight>
                <a:latin typeface="Arial" panose="020B0604020202020204" pitchFamily="34" charset="0"/>
                <a:hlinkClick r:id="rId8" tooltip="Statistical machine translation"/>
              </a:rPr>
              <a:t> machine translation</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systems</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were</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developed</a:t>
            </a:r>
            <a:r>
              <a:rPr lang="fr-FR" b="0" i="0" noProof="0" dirty="0">
                <a:solidFill>
                  <a:srgbClr val="202122"/>
                </a:solidFill>
                <a:effectLst/>
                <a:highlight>
                  <a:srgbClr val="FFFFFF"/>
                </a:highlight>
                <a:latin typeface="Arial" panose="020B0604020202020204" pitchFamily="34" charset="0"/>
              </a:rPr>
              <a:t>.</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245977703f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245977703f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Apocryphe</a:t>
            </a:r>
            <a:r>
              <a:rPr lang="it-IT" dirty="0"/>
              <a:t> non </a:t>
            </a:r>
            <a:r>
              <a:rPr lang="it-IT" dirty="0" err="1"/>
              <a:t>attesté</a:t>
            </a:r>
            <a:r>
              <a:rPr lang="it-IT" dirty="0"/>
              <a:t>, </a:t>
            </a:r>
            <a:r>
              <a:rPr lang="it-IT" dirty="0" err="1"/>
              <a:t>souvent</a:t>
            </a:r>
            <a:r>
              <a:rPr lang="it-IT" dirty="0"/>
              <a:t> </a:t>
            </a:r>
            <a:r>
              <a:rPr lang="it-IT" dirty="0" err="1"/>
              <a:t>cité</a:t>
            </a:r>
            <a:r>
              <a:rPr lang="it-IT" dirty="0"/>
              <a:t> </a:t>
            </a:r>
            <a:r>
              <a:rPr lang="it-IT" dirty="0" err="1"/>
              <a:t>quand</a:t>
            </a:r>
            <a:r>
              <a:rPr lang="it-IT" dirty="0"/>
              <a:t> on </a:t>
            </a:r>
            <a:r>
              <a:rPr lang="it-IT" dirty="0" err="1"/>
              <a:t>parle</a:t>
            </a:r>
            <a:r>
              <a:rPr lang="it-IT" dirty="0"/>
              <a:t> </a:t>
            </a:r>
            <a:r>
              <a:rPr lang="it-IT" dirty="0" err="1"/>
              <a:t>des</a:t>
            </a:r>
            <a:r>
              <a:rPr lang="it-IT" dirty="0"/>
              <a:t> premiers </a:t>
            </a:r>
            <a:r>
              <a:rPr lang="it-IT" dirty="0" err="1"/>
              <a:t>experiments</a:t>
            </a:r>
            <a:r>
              <a:rPr lang="it-IT" dirty="0"/>
              <a:t> en TA – </a:t>
            </a:r>
            <a:r>
              <a:rPr lang="it-IT" dirty="0" err="1"/>
              <a:t>phrase</a:t>
            </a:r>
            <a:r>
              <a:rPr lang="it-IT" dirty="0"/>
              <a:t> de la </a:t>
            </a:r>
            <a:r>
              <a:rPr lang="it-IT" dirty="0" err="1"/>
              <a:t>bible</a:t>
            </a:r>
            <a:r>
              <a:rPr lang="it-IT" dirty="0"/>
              <a:t> </a:t>
            </a:r>
            <a:r>
              <a:rPr lang="it-IT" dirty="0" err="1"/>
              <a:t>traduite</a:t>
            </a:r>
            <a:r>
              <a:rPr lang="it-IT" dirty="0"/>
              <a:t> </a:t>
            </a:r>
            <a:r>
              <a:rPr lang="it-IT" dirty="0" err="1"/>
              <a:t>du</a:t>
            </a:r>
            <a:r>
              <a:rPr lang="it-IT" dirty="0"/>
              <a:t> russe à </a:t>
            </a:r>
            <a:r>
              <a:rPr lang="it-IT" dirty="0" err="1"/>
              <a:t>l’anglais</a:t>
            </a:r>
            <a:r>
              <a:rPr lang="it-IT" dirty="0"/>
              <a:t>, </a:t>
            </a:r>
            <a:r>
              <a:rPr lang="it-IT" dirty="0" err="1"/>
              <a:t>puis</a:t>
            </a:r>
            <a:r>
              <a:rPr lang="it-IT" dirty="0"/>
              <a:t> de </a:t>
            </a:r>
            <a:r>
              <a:rPr lang="it-IT" dirty="0" err="1"/>
              <a:t>l’anglais</a:t>
            </a:r>
            <a:r>
              <a:rPr lang="it-IT" dirty="0"/>
              <a:t> </a:t>
            </a:r>
            <a:r>
              <a:rPr lang="it-IT" dirty="0" err="1"/>
              <a:t>au</a:t>
            </a:r>
            <a:r>
              <a:rPr lang="it-IT" dirty="0"/>
              <a:t> russe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245977703f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245977703f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Apocryphe</a:t>
            </a:r>
            <a:r>
              <a:rPr lang="it-IT" dirty="0"/>
              <a:t> non </a:t>
            </a:r>
            <a:r>
              <a:rPr lang="it-IT" dirty="0" err="1"/>
              <a:t>attesté</a:t>
            </a:r>
            <a:r>
              <a:rPr lang="it-IT" dirty="0"/>
              <a:t>, </a:t>
            </a:r>
            <a:r>
              <a:rPr lang="it-IT" dirty="0" err="1"/>
              <a:t>souvent</a:t>
            </a:r>
            <a:r>
              <a:rPr lang="it-IT" dirty="0"/>
              <a:t> </a:t>
            </a:r>
            <a:r>
              <a:rPr lang="it-IT" dirty="0" err="1"/>
              <a:t>cité</a:t>
            </a:r>
            <a:r>
              <a:rPr lang="it-IT" dirty="0"/>
              <a:t> </a:t>
            </a:r>
            <a:r>
              <a:rPr lang="it-IT" dirty="0" err="1"/>
              <a:t>quand</a:t>
            </a:r>
            <a:r>
              <a:rPr lang="it-IT" dirty="0"/>
              <a:t> on </a:t>
            </a:r>
            <a:r>
              <a:rPr lang="it-IT" dirty="0" err="1"/>
              <a:t>parle</a:t>
            </a:r>
            <a:r>
              <a:rPr lang="it-IT" dirty="0"/>
              <a:t> </a:t>
            </a:r>
            <a:r>
              <a:rPr lang="it-IT" dirty="0" err="1"/>
              <a:t>des</a:t>
            </a:r>
            <a:r>
              <a:rPr lang="it-IT" dirty="0"/>
              <a:t> premiers </a:t>
            </a:r>
            <a:r>
              <a:rPr lang="it-IT" dirty="0" err="1"/>
              <a:t>experiments</a:t>
            </a:r>
            <a:r>
              <a:rPr lang="it-IT" dirty="0"/>
              <a:t> en TA – </a:t>
            </a:r>
            <a:r>
              <a:rPr lang="it-IT" dirty="0" err="1"/>
              <a:t>phrase</a:t>
            </a:r>
            <a:r>
              <a:rPr lang="it-IT" dirty="0"/>
              <a:t> de la </a:t>
            </a:r>
            <a:r>
              <a:rPr lang="it-IT" dirty="0" err="1"/>
              <a:t>bible</a:t>
            </a:r>
            <a:r>
              <a:rPr lang="it-IT" dirty="0"/>
              <a:t> </a:t>
            </a:r>
            <a:r>
              <a:rPr lang="it-IT" dirty="0" err="1"/>
              <a:t>traduite</a:t>
            </a:r>
            <a:r>
              <a:rPr lang="it-IT" dirty="0"/>
              <a:t> </a:t>
            </a:r>
            <a:r>
              <a:rPr lang="it-IT" dirty="0" err="1"/>
              <a:t>du</a:t>
            </a:r>
            <a:r>
              <a:rPr lang="it-IT" dirty="0"/>
              <a:t> russe à </a:t>
            </a:r>
            <a:r>
              <a:rPr lang="it-IT" dirty="0" err="1"/>
              <a:t>l’anglais</a:t>
            </a:r>
            <a:r>
              <a:rPr lang="it-IT" dirty="0"/>
              <a:t>, </a:t>
            </a:r>
            <a:r>
              <a:rPr lang="it-IT" dirty="0" err="1"/>
              <a:t>puis</a:t>
            </a:r>
            <a:r>
              <a:rPr lang="it-IT" dirty="0"/>
              <a:t> de </a:t>
            </a:r>
            <a:r>
              <a:rPr lang="it-IT" dirty="0" err="1"/>
              <a:t>l’anglais</a:t>
            </a:r>
            <a:r>
              <a:rPr lang="it-IT" dirty="0"/>
              <a:t> </a:t>
            </a:r>
            <a:r>
              <a:rPr lang="it-IT" dirty="0" err="1"/>
              <a:t>au</a:t>
            </a:r>
            <a:r>
              <a:rPr lang="it-IT" dirty="0"/>
              <a:t> russe</a:t>
            </a:r>
            <a:endParaRPr dirty="0"/>
          </a:p>
        </p:txBody>
      </p:sp>
    </p:spTree>
    <p:extLst>
      <p:ext uri="{BB962C8B-B14F-4D97-AF65-F5344CB8AC3E}">
        <p14:creationId xmlns:p14="http://schemas.microsoft.com/office/powerpoint/2010/main" val="1659841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245977703f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3" name="Google Shape;1533;g245977703f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dirty="0"/>
              <a:t>ALPAC – comité composé par 7 sciéntifiques, crée par le gouvernement des 2tats Unis pour évaluer les progres en TAL des derniers 10 ans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 sz="1100"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sz="1100" dirty="0"/>
              <a:t>1966 – </a:t>
            </a:r>
            <a:r>
              <a:rPr lang="en" sz="1100" b="1" dirty="0"/>
              <a:t>Rapport ALPAC </a:t>
            </a:r>
            <a:r>
              <a:rPr lang="en" sz="1100" dirty="0"/>
              <a:t>– reduction des financements et investissements sur les ressources pour la traduction plutôt que sur la traduction automatique elle-même</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Deux autres hivers : 1974-1980, puis de 1987-1993</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Outils de supports  : des glossaires avec des fonctions de recherche numérique (plus rapide que les dictionnaires papiers); adapter les technologies d’édition déjà existantes à la traduction, trouver une manière d’évaluer la qualité des traductions (</a:t>
            </a:r>
            <a:r>
              <a:rPr lang="fr-FR" dirty="0">
                <a:sym typeface="Wingdings" panose="05000000000000000000" pitchFamily="2" charset="2"/>
              </a:rPr>
              <a:t> métriques)</a:t>
            </a:r>
            <a:endParaRPr lang="fr-FR" dirty="0"/>
          </a:p>
        </p:txBody>
      </p:sp>
    </p:spTree>
    <p:extLst>
      <p:ext uri="{BB962C8B-B14F-4D97-AF65-F5344CB8AC3E}">
        <p14:creationId xmlns:p14="http://schemas.microsoft.com/office/powerpoint/2010/main" val="3162510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45977703f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245977703f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D’autres périodisations divisent de manière différente : voir Christopher Manning article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effectLst/>
              </a:rPr>
              <a:t>Manning, C. D. (2022). Human </a:t>
            </a:r>
            <a:r>
              <a:rPr lang="fr-FR" dirty="0" err="1">
                <a:effectLst/>
              </a:rPr>
              <a:t>Language</a:t>
            </a:r>
            <a:r>
              <a:rPr lang="fr-FR" dirty="0">
                <a:effectLst/>
              </a:rPr>
              <a:t> </a:t>
            </a:r>
            <a:r>
              <a:rPr lang="fr-FR" dirty="0" err="1">
                <a:effectLst/>
              </a:rPr>
              <a:t>Understanding</a:t>
            </a:r>
            <a:r>
              <a:rPr lang="fr-FR" dirty="0">
                <a:effectLst/>
              </a:rPr>
              <a:t> &amp; </a:t>
            </a:r>
            <a:r>
              <a:rPr lang="fr-FR" dirty="0" err="1">
                <a:effectLst/>
              </a:rPr>
              <a:t>Reasoning</a:t>
            </a:r>
            <a:r>
              <a:rPr lang="fr-FR" dirty="0">
                <a:effectLst/>
              </a:rPr>
              <a:t>. </a:t>
            </a:r>
            <a:r>
              <a:rPr lang="fr-FR" i="1" dirty="0" err="1">
                <a:effectLst/>
              </a:rPr>
              <a:t>Daedalus</a:t>
            </a:r>
            <a:r>
              <a:rPr lang="fr-FR" dirty="0">
                <a:effectLst/>
              </a:rPr>
              <a:t>, </a:t>
            </a:r>
            <a:r>
              <a:rPr lang="fr-FR" i="1" dirty="0">
                <a:effectLst/>
              </a:rPr>
              <a:t>151</a:t>
            </a:r>
            <a:r>
              <a:rPr lang="fr-FR" dirty="0">
                <a:effectLst/>
              </a:rPr>
              <a:t>(2), 127‑138. </a:t>
            </a:r>
            <a:r>
              <a:rPr lang="fr-FR" dirty="0">
                <a:effectLst/>
                <a:hlinkClick r:id="rId3"/>
              </a:rPr>
              <a:t>https://doi.org/10.1162/daed_a_01905</a:t>
            </a:r>
            <a:endParaRPr lang="fr-FR" dirty="0">
              <a:effectLst/>
            </a:endParaRPr>
          </a:p>
          <a:p>
            <a:pPr marL="0" lvl="0" indent="0" algn="l" rtl="0">
              <a:spcBef>
                <a:spcPts val="0"/>
              </a:spcBef>
              <a:spcAft>
                <a:spcPts val="0"/>
              </a:spcAft>
              <a:buNone/>
            </a:pPr>
            <a:r>
              <a:rPr lang="fr-FR" dirty="0"/>
              <a:t> </a:t>
            </a:r>
          </a:p>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45977703f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245977703f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t>D’autres périodisations divisent de manière différente : voir Christopher Manning article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dirty="0">
                <a:effectLst/>
              </a:rPr>
              <a:t>Manning, C. D. (2022). Human </a:t>
            </a:r>
            <a:r>
              <a:rPr lang="fr-FR" dirty="0" err="1">
                <a:effectLst/>
              </a:rPr>
              <a:t>Language</a:t>
            </a:r>
            <a:r>
              <a:rPr lang="fr-FR" dirty="0">
                <a:effectLst/>
              </a:rPr>
              <a:t> </a:t>
            </a:r>
            <a:r>
              <a:rPr lang="fr-FR" dirty="0" err="1">
                <a:effectLst/>
              </a:rPr>
              <a:t>Understanding</a:t>
            </a:r>
            <a:r>
              <a:rPr lang="fr-FR" dirty="0">
                <a:effectLst/>
              </a:rPr>
              <a:t> &amp; </a:t>
            </a:r>
            <a:r>
              <a:rPr lang="fr-FR" dirty="0" err="1">
                <a:effectLst/>
              </a:rPr>
              <a:t>Reasoning</a:t>
            </a:r>
            <a:r>
              <a:rPr lang="fr-FR" dirty="0">
                <a:effectLst/>
              </a:rPr>
              <a:t>. </a:t>
            </a:r>
            <a:r>
              <a:rPr lang="fr-FR" i="1" dirty="0" err="1">
                <a:effectLst/>
              </a:rPr>
              <a:t>Daedalus</a:t>
            </a:r>
            <a:r>
              <a:rPr lang="fr-FR" dirty="0">
                <a:effectLst/>
              </a:rPr>
              <a:t>, </a:t>
            </a:r>
            <a:r>
              <a:rPr lang="fr-FR" i="1" dirty="0">
                <a:effectLst/>
              </a:rPr>
              <a:t>151</a:t>
            </a:r>
            <a:r>
              <a:rPr lang="fr-FR" dirty="0">
                <a:effectLst/>
              </a:rPr>
              <a:t>(2), 127‑138. </a:t>
            </a:r>
            <a:r>
              <a:rPr lang="fr-FR" dirty="0">
                <a:effectLst/>
                <a:hlinkClick r:id="rId3"/>
              </a:rPr>
              <a:t>https://doi.org/10.1162/daed_a_01905</a:t>
            </a:r>
            <a:endParaRPr lang="fr-FR" dirty="0">
              <a:effectLst/>
            </a:endParaRPr>
          </a:p>
          <a:p>
            <a:pPr marL="0" lvl="0" indent="0" algn="l" rtl="0">
              <a:spcBef>
                <a:spcPts val="0"/>
              </a:spcBef>
              <a:spcAft>
                <a:spcPts val="0"/>
              </a:spcAft>
              <a:buNone/>
            </a:pPr>
            <a:r>
              <a:rPr lang="fr-FR" dirty="0"/>
              <a:t> </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33469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45977703f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245977703f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Règles écrites à la main</a:t>
            </a:r>
          </a:p>
          <a:p>
            <a:pPr marL="0" lvl="0" indent="0" algn="l" rtl="0">
              <a:spcBef>
                <a:spcPts val="0"/>
              </a:spcBef>
              <a:spcAft>
                <a:spcPts val="0"/>
              </a:spcAft>
              <a:buNone/>
            </a:pPr>
            <a:r>
              <a:rPr lang="fr-FR" dirty="0"/>
              <a:t>Traitement du langage NATUREL sous forme de langage FORMEL </a:t>
            </a:r>
            <a:r>
              <a:rPr lang="fr-FR" dirty="0">
                <a:sym typeface="Wingdings" panose="05000000000000000000" pitchFamily="2" charset="2"/>
              </a:rPr>
              <a:t> contribution de Chomsky dans ce changement de paradigme</a:t>
            </a:r>
          </a:p>
          <a:p>
            <a:pPr marL="0" lvl="0" indent="0" algn="l" rtl="0">
              <a:spcBef>
                <a:spcPts val="0"/>
              </a:spcBef>
              <a:spcAft>
                <a:spcPts val="0"/>
              </a:spcAft>
              <a:buNone/>
            </a:pPr>
            <a:r>
              <a:rPr lang="fr-FR" dirty="0"/>
              <a:t>Deux branches, les symbolistes intéressés à décrire la syntaxe des langues sous forme de règles et la courante stochastique, qui cherchait de creuser plutôt du côté statistique et des probabilités (ex reconnaissance de similarité entre textes)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Certains systèmes montrent une profondeur majeure dans le traitement de niveaux de langage comme la syntaxe ou la référence, qui n’étaient pas pris en compte tout le temps dans les premiers systèmes de traduction automatique.</a:t>
            </a:r>
          </a:p>
          <a:p>
            <a:pPr marL="0" lvl="0" indent="0" algn="l" rtl="0">
              <a:spcBef>
                <a:spcPts val="0"/>
              </a:spcBef>
              <a:spcAft>
                <a:spcPts val="0"/>
              </a:spcAft>
              <a:buNone/>
            </a:pPr>
            <a:r>
              <a:rPr lang="it-IT" dirty="0"/>
              <a:t>La </a:t>
            </a:r>
            <a:r>
              <a:rPr lang="it-IT" dirty="0" err="1"/>
              <a:t>majorité</a:t>
            </a:r>
            <a:r>
              <a:rPr lang="it-IT" dirty="0"/>
              <a:t> </a:t>
            </a:r>
            <a:r>
              <a:rPr lang="it-IT" dirty="0" err="1"/>
              <a:t>des</a:t>
            </a:r>
            <a:r>
              <a:rPr lang="it-IT" dirty="0"/>
              <a:t> </a:t>
            </a:r>
            <a:r>
              <a:rPr lang="it-IT" dirty="0" err="1"/>
              <a:t>systèmes</a:t>
            </a:r>
            <a:r>
              <a:rPr lang="it-IT" dirty="0"/>
              <a:t> de </a:t>
            </a:r>
            <a:r>
              <a:rPr lang="it-IT" dirty="0" err="1"/>
              <a:t>cette</a:t>
            </a:r>
            <a:r>
              <a:rPr lang="it-IT" dirty="0"/>
              <a:t> </a:t>
            </a:r>
            <a:r>
              <a:rPr lang="it-IT" dirty="0" err="1"/>
              <a:t>période</a:t>
            </a:r>
            <a:r>
              <a:rPr lang="it-IT" dirty="0"/>
              <a:t> </a:t>
            </a:r>
            <a:r>
              <a:rPr lang="it-IT" dirty="0" err="1"/>
              <a:t>sont</a:t>
            </a:r>
            <a:r>
              <a:rPr lang="it-IT" dirty="0"/>
              <a:t> </a:t>
            </a:r>
            <a:r>
              <a:rPr lang="it-IT" dirty="0" err="1"/>
              <a:t>basés</a:t>
            </a:r>
            <a:r>
              <a:rPr lang="it-IT" dirty="0"/>
              <a:t> sur un set de </a:t>
            </a:r>
            <a:r>
              <a:rPr lang="it-IT" dirty="0" err="1"/>
              <a:t>règles</a:t>
            </a:r>
            <a:r>
              <a:rPr lang="it-IT" dirty="0"/>
              <a:t> </a:t>
            </a:r>
            <a:r>
              <a:rPr lang="it-IT" dirty="0" err="1"/>
              <a:t>écrites</a:t>
            </a:r>
            <a:r>
              <a:rPr lang="it-IT" dirty="0"/>
              <a:t> à la </a:t>
            </a:r>
            <a:r>
              <a:rPr lang="it-IT" dirty="0" err="1"/>
              <a:t>main</a:t>
            </a:r>
            <a:r>
              <a:rPr lang="it-IT" dirty="0"/>
              <a:t>. Cela </a:t>
            </a:r>
            <a:r>
              <a:rPr lang="it-IT" dirty="0" err="1"/>
              <a:t>commence</a:t>
            </a:r>
            <a:r>
              <a:rPr lang="it-IT" dirty="0"/>
              <a:t> à </a:t>
            </a:r>
            <a:r>
              <a:rPr lang="it-IT" dirty="0" err="1"/>
              <a:t>changer</a:t>
            </a:r>
            <a:r>
              <a:rPr lang="it-IT" dirty="0"/>
              <a:t> </a:t>
            </a:r>
            <a:r>
              <a:rPr lang="it-IT" dirty="0" err="1"/>
              <a:t>vers</a:t>
            </a:r>
            <a:r>
              <a:rPr lang="it-IT" dirty="0"/>
              <a:t> </a:t>
            </a:r>
            <a:r>
              <a:rPr lang="it-IT" dirty="0" err="1"/>
              <a:t>les</a:t>
            </a:r>
            <a:r>
              <a:rPr lang="it-IT" dirty="0"/>
              <a:t> </a:t>
            </a:r>
            <a:r>
              <a:rPr lang="it-IT" dirty="0" err="1"/>
              <a:t>années</a:t>
            </a:r>
            <a:r>
              <a:rPr lang="it-IT" dirty="0"/>
              <a:t> 80 </a:t>
            </a:r>
            <a:r>
              <a:rPr lang="it-IT" dirty="0" err="1"/>
              <a:t>avec</a:t>
            </a:r>
            <a:r>
              <a:rPr lang="it-IT" dirty="0"/>
              <a:t> l’</a:t>
            </a:r>
            <a:r>
              <a:rPr lang="it-IT" dirty="0" err="1"/>
              <a:t>introduction</a:t>
            </a:r>
            <a:r>
              <a:rPr lang="it-IT" dirty="0"/>
              <a:t> </a:t>
            </a:r>
            <a:r>
              <a:rPr lang="it-IT" dirty="0" err="1"/>
              <a:t>des</a:t>
            </a:r>
            <a:r>
              <a:rPr lang="it-IT" dirty="0"/>
              <a:t> </a:t>
            </a:r>
            <a:r>
              <a:rPr lang="it-IT" dirty="0" err="1"/>
              <a:t>algorithmes</a:t>
            </a:r>
            <a:r>
              <a:rPr lang="it-IT" dirty="0"/>
              <a:t> de Machine Learning</a:t>
            </a:r>
          </a:p>
          <a:p>
            <a:pPr marL="0" lvl="0" indent="0" algn="l" rtl="0">
              <a:spcBef>
                <a:spcPts val="0"/>
              </a:spcBef>
              <a:spcAft>
                <a:spcPts val="0"/>
              </a:spcAft>
              <a:buNone/>
            </a:pPr>
            <a:r>
              <a:rPr lang="it-IT" dirty="0" err="1"/>
              <a:t>Dans</a:t>
            </a:r>
            <a:r>
              <a:rPr lang="it-IT" dirty="0"/>
              <a:t> </a:t>
            </a:r>
            <a:r>
              <a:rPr lang="it-IT" dirty="0" err="1"/>
              <a:t>les</a:t>
            </a:r>
            <a:r>
              <a:rPr lang="it-IT" dirty="0"/>
              <a:t> </a:t>
            </a:r>
            <a:r>
              <a:rPr lang="it-IT" dirty="0" err="1"/>
              <a:t>années</a:t>
            </a:r>
            <a:r>
              <a:rPr lang="it-IT" dirty="0"/>
              <a:t> 80-90, la </a:t>
            </a:r>
            <a:r>
              <a:rPr lang="it-IT" dirty="0" err="1"/>
              <a:t>naissance</a:t>
            </a:r>
            <a:r>
              <a:rPr lang="it-IT" dirty="0"/>
              <a:t> </a:t>
            </a:r>
            <a:r>
              <a:rPr lang="it-IT" dirty="0" err="1"/>
              <a:t>des</a:t>
            </a:r>
            <a:r>
              <a:rPr lang="it-IT" dirty="0"/>
              <a:t> </a:t>
            </a:r>
            <a:r>
              <a:rPr lang="it-IT" dirty="0" err="1"/>
              <a:t>approches</a:t>
            </a:r>
            <a:r>
              <a:rPr lang="it-IT" dirty="0"/>
              <a:t> </a:t>
            </a:r>
            <a:r>
              <a:rPr lang="it-IT" dirty="0" err="1"/>
              <a:t>statistiques</a:t>
            </a:r>
            <a:r>
              <a:rPr lang="it-IT" dirty="0"/>
              <a:t> </a:t>
            </a:r>
            <a:r>
              <a:rPr lang="it-IT" dirty="0" err="1"/>
              <a:t>interromps</a:t>
            </a:r>
            <a:r>
              <a:rPr lang="it-IT" dirty="0"/>
              <a:t> l’</a:t>
            </a:r>
            <a:r>
              <a:rPr lang="it-IT" dirty="0" err="1"/>
              <a:t>hiver</a:t>
            </a:r>
            <a:r>
              <a:rPr lang="it-IT" dirty="0"/>
              <a:t> de l’IA, et en ce moment on </a:t>
            </a:r>
            <a:r>
              <a:rPr lang="it-IT" dirty="0" err="1"/>
              <a:t>introduit</a:t>
            </a:r>
            <a:r>
              <a:rPr lang="it-IT" dirty="0"/>
              <a:t> </a:t>
            </a:r>
            <a:r>
              <a:rPr lang="it-IT" dirty="0" err="1"/>
              <a:t>les</a:t>
            </a:r>
            <a:r>
              <a:rPr lang="it-IT" dirty="0"/>
              <a:t> </a:t>
            </a:r>
            <a:r>
              <a:rPr lang="it-IT" dirty="0" err="1"/>
              <a:t>chaines</a:t>
            </a:r>
            <a:r>
              <a:rPr lang="it-IT" dirty="0"/>
              <a:t> </a:t>
            </a:r>
            <a:r>
              <a:rPr lang="it-IT" dirty="0" err="1"/>
              <a:t>cachées</a:t>
            </a:r>
            <a:r>
              <a:rPr lang="it-IT" dirty="0"/>
              <a:t> de Markov et on </a:t>
            </a:r>
            <a:r>
              <a:rPr lang="it-IT" dirty="0" err="1"/>
              <a:t>les</a:t>
            </a:r>
            <a:r>
              <a:rPr lang="it-IT" dirty="0"/>
              <a:t> applique </a:t>
            </a:r>
            <a:r>
              <a:rPr lang="it-IT" dirty="0" err="1"/>
              <a:t>au</a:t>
            </a:r>
            <a:r>
              <a:rPr lang="it-IT" dirty="0"/>
              <a:t> POS tagging.</a:t>
            </a:r>
            <a:endParaRPr dirty="0"/>
          </a:p>
        </p:txBody>
      </p:sp>
    </p:spTree>
    <p:extLst>
      <p:ext uri="{BB962C8B-B14F-4D97-AF65-F5344CB8AC3E}">
        <p14:creationId xmlns:p14="http://schemas.microsoft.com/office/powerpoint/2010/main" val="665120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C’est pendant cette période que le test de Turing est décrit pour la première fois. Décrit par Alan Turing en 1950 dans sa publication </a:t>
            </a:r>
            <a:r>
              <a:rPr lang="fr-FR" dirty="0" err="1"/>
              <a:t>Computing</a:t>
            </a:r>
            <a:r>
              <a:rPr lang="fr-FR" dirty="0"/>
              <a:t> </a:t>
            </a:r>
            <a:r>
              <a:rPr lang="fr-FR" dirty="0" err="1"/>
              <a:t>Machinery</a:t>
            </a:r>
            <a:r>
              <a:rPr lang="fr-FR" dirty="0"/>
              <a:t> and Intelligence comme « imitation </a:t>
            </a:r>
            <a:r>
              <a:rPr lang="fr-FR" dirty="0" err="1"/>
              <a:t>game</a:t>
            </a:r>
            <a:r>
              <a:rPr lang="fr-FR" dirty="0"/>
              <a:t> » jeu d’imitation, est appelé test de Turing bien après sa mort.</a:t>
            </a:r>
          </a:p>
          <a:p>
            <a:endParaRPr lang="fr-FR" dirty="0"/>
          </a:p>
          <a:p>
            <a:pPr algn="l"/>
            <a:r>
              <a:rPr lang="fr-FR" b="0" i="0" dirty="0">
                <a:solidFill>
                  <a:srgbClr val="202122"/>
                </a:solidFill>
                <a:effectLst/>
                <a:highlight>
                  <a:srgbClr val="FFFFFF"/>
                </a:highlight>
                <a:latin typeface="Arial" panose="020B0604020202020204" pitchFamily="34" charset="0"/>
              </a:rPr>
              <a:t>Le </a:t>
            </a:r>
            <a:r>
              <a:rPr lang="fr-FR" b="1" i="0" dirty="0">
                <a:solidFill>
                  <a:srgbClr val="202122"/>
                </a:solidFill>
                <a:effectLst/>
                <a:highlight>
                  <a:srgbClr val="FFFFFF"/>
                </a:highlight>
                <a:latin typeface="Arial" panose="020B0604020202020204" pitchFamily="34" charset="0"/>
              </a:rPr>
              <a:t>test de Turing</a:t>
            </a:r>
            <a:r>
              <a:rPr lang="fr-FR" b="0" i="0" dirty="0">
                <a:solidFill>
                  <a:srgbClr val="202122"/>
                </a:solidFill>
                <a:effectLst/>
                <a:highlight>
                  <a:srgbClr val="FFFFFF"/>
                </a:highlight>
                <a:latin typeface="Arial" panose="020B0604020202020204" pitchFamily="34" charset="0"/>
              </a:rPr>
              <a:t> est une proposition de test d’</a:t>
            </a:r>
            <a:r>
              <a:rPr lang="fr-FR" b="0" i="0" u="none" strike="noStrike" dirty="0">
                <a:solidFill>
                  <a:srgbClr val="202122"/>
                </a:solidFill>
                <a:effectLst/>
                <a:highlight>
                  <a:srgbClr val="FFFFFF"/>
                </a:highlight>
                <a:latin typeface="Arial" panose="020B0604020202020204" pitchFamily="34" charset="0"/>
                <a:hlinkClick r:id="rId3"/>
              </a:rPr>
              <a:t>intelligence artificielle</a:t>
            </a:r>
            <a:r>
              <a:rPr lang="fr-FR" b="0" i="0" dirty="0">
                <a:solidFill>
                  <a:srgbClr val="202122"/>
                </a:solidFill>
                <a:effectLst/>
                <a:highlight>
                  <a:srgbClr val="FFFFFF"/>
                </a:highlight>
                <a:latin typeface="Arial" panose="020B0604020202020204" pitchFamily="34" charset="0"/>
              </a:rPr>
              <a:t> fondée sur la faculté d'une machine à imiter la conversation humaine. Décrit par </a:t>
            </a:r>
            <a:r>
              <a:rPr lang="fr-FR" b="0" i="0" u="none" strike="noStrike" dirty="0">
                <a:solidFill>
                  <a:srgbClr val="202122"/>
                </a:solidFill>
                <a:effectLst/>
                <a:highlight>
                  <a:srgbClr val="FFFFFF"/>
                </a:highlight>
                <a:latin typeface="Arial" panose="020B0604020202020204" pitchFamily="34" charset="0"/>
                <a:hlinkClick r:id="rId4" tooltip="Alan Turing"/>
              </a:rPr>
              <a:t>Alan Turing</a:t>
            </a:r>
            <a:r>
              <a:rPr lang="fr-FR" b="0" i="0" dirty="0">
                <a:solidFill>
                  <a:srgbClr val="202122"/>
                </a:solidFill>
                <a:effectLst/>
                <a:highlight>
                  <a:srgbClr val="FFFFFF"/>
                </a:highlight>
                <a:latin typeface="Arial" panose="020B0604020202020204" pitchFamily="34" charset="0"/>
              </a:rPr>
              <a:t> en 1950 dans sa publication </a:t>
            </a:r>
            <a:r>
              <a:rPr lang="fr-FR" b="0" i="1" u="none" strike="noStrike" dirty="0" err="1">
                <a:solidFill>
                  <a:srgbClr val="202122"/>
                </a:solidFill>
                <a:effectLst/>
                <a:highlight>
                  <a:srgbClr val="FFFFFF"/>
                </a:highlight>
                <a:latin typeface="Arial" panose="020B0604020202020204" pitchFamily="34" charset="0"/>
                <a:hlinkClick r:id="rId5" tooltip="Computing Machinery and Intelligence"/>
              </a:rPr>
              <a:t>Computing</a:t>
            </a:r>
            <a:r>
              <a:rPr lang="fr-FR" b="0" i="1" u="none" strike="noStrike" dirty="0">
                <a:solidFill>
                  <a:srgbClr val="202122"/>
                </a:solidFill>
                <a:effectLst/>
                <a:highlight>
                  <a:srgbClr val="FFFFFF"/>
                </a:highlight>
                <a:latin typeface="Arial" panose="020B0604020202020204" pitchFamily="34" charset="0"/>
                <a:hlinkClick r:id="rId5" tooltip="Computing Machinery and Intelligence"/>
              </a:rPr>
              <a:t> </a:t>
            </a:r>
            <a:r>
              <a:rPr lang="fr-FR" b="0" i="1" u="none" strike="noStrike" dirty="0" err="1">
                <a:solidFill>
                  <a:srgbClr val="202122"/>
                </a:solidFill>
                <a:effectLst/>
                <a:highlight>
                  <a:srgbClr val="FFFFFF"/>
                </a:highlight>
                <a:latin typeface="Arial" panose="020B0604020202020204" pitchFamily="34" charset="0"/>
                <a:hlinkClick r:id="rId5" tooltip="Computing Machinery and Intelligence"/>
              </a:rPr>
              <a:t>Machinery</a:t>
            </a:r>
            <a:r>
              <a:rPr lang="fr-FR" b="0" i="1" u="none" strike="noStrike" dirty="0">
                <a:solidFill>
                  <a:srgbClr val="202122"/>
                </a:solidFill>
                <a:effectLst/>
                <a:highlight>
                  <a:srgbClr val="FFFFFF"/>
                </a:highlight>
                <a:latin typeface="Arial" panose="020B0604020202020204" pitchFamily="34" charset="0"/>
                <a:hlinkClick r:id="rId5" tooltip="Computing Machinery and Intelligence"/>
              </a:rPr>
              <a:t> and Intelligence</a:t>
            </a:r>
            <a:r>
              <a:rPr lang="fr-FR" b="0" i="0" dirty="0">
                <a:solidFill>
                  <a:srgbClr val="202122"/>
                </a:solidFill>
                <a:effectLst/>
                <a:highlight>
                  <a:srgbClr val="FFFFFF"/>
                </a:highlight>
                <a:latin typeface="Arial" panose="020B0604020202020204" pitchFamily="34" charset="0"/>
              </a:rPr>
              <a:t>, ce test consiste à mettre un humain en confrontation verbale à l’aveugle avec un </a:t>
            </a:r>
            <a:r>
              <a:rPr lang="fr-FR" b="0" i="0" u="none" strike="noStrike" dirty="0">
                <a:solidFill>
                  <a:srgbClr val="202122"/>
                </a:solidFill>
                <a:effectLst/>
                <a:highlight>
                  <a:srgbClr val="FFFFFF"/>
                </a:highlight>
                <a:latin typeface="Arial" panose="020B0604020202020204" pitchFamily="34" charset="0"/>
                <a:hlinkClick r:id="rId6" tooltip="Ordinateur"/>
              </a:rPr>
              <a:t>ordinateur</a:t>
            </a:r>
            <a:r>
              <a:rPr lang="fr-FR" b="0" i="0" dirty="0">
                <a:solidFill>
                  <a:srgbClr val="202122"/>
                </a:solidFill>
                <a:effectLst/>
                <a:highlight>
                  <a:srgbClr val="FFFFFF"/>
                </a:highlight>
                <a:latin typeface="Arial" panose="020B0604020202020204" pitchFamily="34" charset="0"/>
              </a:rPr>
              <a:t> et un autre humain. Si la personne qui engage les conversations n’est pas capable de dire lequel de ses interlocuteurs est un ordinateur, on peut considérer que le </a:t>
            </a:r>
            <a:r>
              <a:rPr lang="fr-FR" b="0" i="0" u="none" strike="noStrike" dirty="0">
                <a:solidFill>
                  <a:srgbClr val="202122"/>
                </a:solidFill>
                <a:effectLst/>
                <a:highlight>
                  <a:srgbClr val="FFFFFF"/>
                </a:highlight>
                <a:latin typeface="Arial" panose="020B0604020202020204" pitchFamily="34" charset="0"/>
                <a:hlinkClick r:id="rId7" tooltip="Logiciel"/>
              </a:rPr>
              <a:t>logiciel</a:t>
            </a:r>
            <a:r>
              <a:rPr lang="fr-FR" b="0" i="0" dirty="0">
                <a:solidFill>
                  <a:srgbClr val="202122"/>
                </a:solidFill>
                <a:effectLst/>
                <a:highlight>
                  <a:srgbClr val="FFFFFF"/>
                </a:highlight>
                <a:latin typeface="Arial" panose="020B0604020202020204" pitchFamily="34" charset="0"/>
              </a:rPr>
              <a:t> de l’ordinateur a passé avec succès le test. Cela sous-entend que l’ordinateur et l’humain essaieront d’avoir une apparence </a:t>
            </a:r>
            <a:r>
              <a:rPr lang="fr-FR" b="0" i="0" u="none" strike="noStrike" dirty="0">
                <a:solidFill>
                  <a:srgbClr val="202122"/>
                </a:solidFill>
                <a:effectLst/>
                <a:highlight>
                  <a:srgbClr val="FFFFFF"/>
                </a:highlight>
                <a:latin typeface="Arial" panose="020B0604020202020204" pitchFamily="34" charset="0"/>
                <a:hlinkClick r:id="rId8" tooltip="Sémantique"/>
              </a:rPr>
              <a:t>sémantique</a:t>
            </a:r>
            <a:r>
              <a:rPr lang="fr-FR" b="0" i="0" dirty="0">
                <a:solidFill>
                  <a:srgbClr val="202122"/>
                </a:solidFill>
                <a:effectLst/>
                <a:highlight>
                  <a:srgbClr val="FFFFFF"/>
                </a:highlight>
                <a:latin typeface="Arial" panose="020B0604020202020204" pitchFamily="34" charset="0"/>
              </a:rPr>
              <a:t> humaine.</a:t>
            </a:r>
          </a:p>
          <a:p>
            <a:pPr algn="l"/>
            <a:r>
              <a:rPr lang="fr-FR" b="0" i="0" dirty="0">
                <a:solidFill>
                  <a:srgbClr val="202122"/>
                </a:solidFill>
                <a:effectLst/>
                <a:highlight>
                  <a:srgbClr val="FFFFFF"/>
                </a:highlight>
                <a:latin typeface="Arial" panose="020B0604020202020204" pitchFamily="34" charset="0"/>
              </a:rPr>
              <a:t>Pour conserver la simplicité et l’universalité du test, la conversation est limitée à des messages textuels entre les protagonistes.</a:t>
            </a:r>
          </a:p>
          <a:p>
            <a:pPr algn="l"/>
            <a:endParaRPr lang="fr-FR" b="0" i="0" dirty="0">
              <a:solidFill>
                <a:srgbClr val="202122"/>
              </a:solidFill>
              <a:effectLst/>
              <a:highlight>
                <a:srgbClr val="FFFFFF"/>
              </a:highlight>
              <a:latin typeface="Arial" panose="020B0604020202020204" pitchFamily="34" charset="0"/>
            </a:endParaRPr>
          </a:p>
          <a:p>
            <a:pPr algn="l"/>
            <a:r>
              <a:rPr lang="fr-FR" b="0" i="0" dirty="0">
                <a:solidFill>
                  <a:srgbClr val="202122"/>
                </a:solidFill>
                <a:effectLst/>
                <a:highlight>
                  <a:srgbClr val="FFFFFF"/>
                </a:highlight>
                <a:latin typeface="Arial" panose="020B0604020202020204" pitchFamily="34" charset="0"/>
              </a:rPr>
              <a:t>Dans un article daté de 1980, le philosophe </a:t>
            </a:r>
            <a:r>
              <a:rPr lang="fr-FR" b="0" i="0" u="none" strike="noStrike" dirty="0">
                <a:solidFill>
                  <a:srgbClr val="202122"/>
                </a:solidFill>
                <a:effectLst/>
                <a:highlight>
                  <a:srgbClr val="FFFFFF"/>
                </a:highlight>
                <a:latin typeface="Arial" panose="020B0604020202020204" pitchFamily="34" charset="0"/>
                <a:hlinkClick r:id="rId9" tooltip="John Searle"/>
              </a:rPr>
              <a:t>John Searle</a:t>
            </a:r>
            <a:r>
              <a:rPr lang="fr-FR" b="0" i="0" dirty="0">
                <a:solidFill>
                  <a:srgbClr val="202122"/>
                </a:solidFill>
                <a:effectLst/>
                <a:highlight>
                  <a:srgbClr val="FFFFFF"/>
                </a:highlight>
                <a:latin typeface="Arial" panose="020B0604020202020204" pitchFamily="34" charset="0"/>
              </a:rPr>
              <a:t> remet en cause la puissance du test de Turing, en invoquant la limite des ordinateurs à la </a:t>
            </a:r>
            <a:r>
              <a:rPr lang="fr-FR" b="0" i="0" u="none" strike="noStrike" dirty="0">
                <a:solidFill>
                  <a:srgbClr val="202122"/>
                </a:solidFill>
                <a:effectLst/>
                <a:highlight>
                  <a:srgbClr val="FFFFFF"/>
                </a:highlight>
                <a:latin typeface="Arial" panose="020B0604020202020204" pitchFamily="34" charset="0"/>
                <a:hlinkClick r:id="rId10" tooltip="Syntaxe"/>
              </a:rPr>
              <a:t>syntaxe</a:t>
            </a:r>
            <a:r>
              <a:rPr lang="fr-FR" b="0" i="0" dirty="0">
                <a:solidFill>
                  <a:srgbClr val="202122"/>
                </a:solidFill>
                <a:effectLst/>
                <a:highlight>
                  <a:srgbClr val="FFFFFF"/>
                </a:highlight>
                <a:latin typeface="Arial" panose="020B0604020202020204" pitchFamily="34" charset="0"/>
              </a:rPr>
              <a:t>. Selon l’auteur, la </a:t>
            </a:r>
            <a:r>
              <a:rPr lang="fr-FR" b="0" i="0" u="none" strike="noStrike" dirty="0">
                <a:solidFill>
                  <a:srgbClr val="202122"/>
                </a:solidFill>
                <a:effectLst/>
                <a:highlight>
                  <a:srgbClr val="FFFFFF"/>
                </a:highlight>
                <a:latin typeface="Arial" panose="020B0604020202020204" pitchFamily="34" charset="0"/>
                <a:hlinkClick r:id="rId8" tooltip="Sémantique"/>
              </a:rPr>
              <a:t>sémantique</a:t>
            </a:r>
            <a:r>
              <a:rPr lang="fr-FR" b="0" i="0" dirty="0">
                <a:solidFill>
                  <a:srgbClr val="202122"/>
                </a:solidFill>
                <a:effectLst/>
                <a:highlight>
                  <a:srgbClr val="FFFFFF"/>
                </a:highlight>
                <a:latin typeface="Arial" panose="020B0604020202020204" pitchFamily="34" charset="0"/>
              </a:rPr>
              <a:t>, caractéristique de la pensée humaine, ne saurait être réduite à la manipulation de symboles selon des règles syntaxiques déterminées, ce qui semble être le propre de la machine.</a:t>
            </a:r>
          </a:p>
          <a:p>
            <a:pPr algn="l"/>
            <a:r>
              <a:rPr lang="fr-FR" b="0" i="0" dirty="0">
                <a:solidFill>
                  <a:srgbClr val="202122"/>
                </a:solidFill>
                <a:effectLst/>
                <a:highlight>
                  <a:srgbClr val="FFFFFF"/>
                </a:highlight>
                <a:latin typeface="Arial" panose="020B0604020202020204" pitchFamily="34" charset="0"/>
              </a:rPr>
              <a:t>Pour illustrer son propos, il présente l’expérience de pensée de la </a:t>
            </a:r>
            <a:r>
              <a:rPr lang="fr-FR" b="0" i="0" u="none" strike="noStrike" dirty="0">
                <a:solidFill>
                  <a:srgbClr val="202122"/>
                </a:solidFill>
                <a:effectLst/>
                <a:highlight>
                  <a:srgbClr val="FFFFFF"/>
                </a:highlight>
                <a:latin typeface="Arial" panose="020B0604020202020204" pitchFamily="34" charset="0"/>
                <a:hlinkClick r:id="rId11" tooltip="Chambre chinoise"/>
              </a:rPr>
              <a:t>chambre chinoise</a:t>
            </a:r>
            <a:r>
              <a:rPr lang="fr-FR" b="0" i="0" dirty="0">
                <a:solidFill>
                  <a:srgbClr val="202122"/>
                </a:solidFill>
                <a:effectLst/>
                <a:highlight>
                  <a:srgbClr val="FFFFFF"/>
                </a:highlight>
                <a:latin typeface="Arial" panose="020B0604020202020204" pitchFamily="34" charset="0"/>
              </a:rPr>
              <a:t> : supposez que vous êtes à l’intérieur d’une pièce contenant des symboles chinois ainsi qu’un manuel d'instructions comportant des règles type « questions-réponses ». Lorsqu’un locuteur chinois, à l’extérieur de la pièce, vous envoie un message sur papier, vous pourrez, grâce au manuel, fournir une réponse adéquate et donner l’impression à votre interlocuteur de savoir parler sa langue, sans qu’il soit nécessaire que vous la compreniez.</a:t>
            </a:r>
          </a:p>
          <a:p>
            <a:pPr algn="l"/>
            <a:endParaRPr lang="fr-FR" b="0" i="0" dirty="0">
              <a:solidFill>
                <a:srgbClr val="202122"/>
              </a:solidFill>
              <a:effectLst/>
              <a:highlight>
                <a:srgbClr val="FFFFFF"/>
              </a:highlight>
              <a:latin typeface="Arial" panose="020B0604020202020204" pitchFamily="34" charset="0"/>
            </a:endParaRPr>
          </a:p>
          <a:p>
            <a:pPr algn="l"/>
            <a:endParaRPr lang="fr-FR" b="0" i="0" dirty="0">
              <a:solidFill>
                <a:srgbClr val="202122"/>
              </a:solidFill>
              <a:effectLst/>
              <a:highlight>
                <a:srgbClr val="FFFFFF"/>
              </a:highlight>
              <a:latin typeface="Arial" panose="020B0604020202020204" pitchFamily="34" charset="0"/>
            </a:endParaRPr>
          </a:p>
          <a:p>
            <a:endParaRPr lang="fr-FR" dirty="0"/>
          </a:p>
        </p:txBody>
      </p:sp>
    </p:spTree>
    <p:extLst>
      <p:ext uri="{BB962C8B-B14F-4D97-AF65-F5344CB8AC3E}">
        <p14:creationId xmlns:p14="http://schemas.microsoft.com/office/powerpoint/2010/main" val="2397690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202122"/>
                </a:solidFill>
                <a:effectLst/>
                <a:highlight>
                  <a:srgbClr val="FFFFFF"/>
                </a:highlight>
                <a:latin typeface="Arial" panose="020B0604020202020204" pitchFamily="34" charset="0"/>
              </a:rPr>
              <a:t>- L’utilisateur demandait à SHRDLU de déplacer divers objets dans un petit « monde de blocs », qui contenait divers objets de base tels que des </a:t>
            </a:r>
            <a:r>
              <a:rPr lang="fr-FR" b="0" i="0" u="none" strike="noStrike" dirty="0">
                <a:effectLst/>
                <a:highlight>
                  <a:srgbClr val="FFFFFF"/>
                </a:highlight>
                <a:latin typeface="Arial" panose="020B0604020202020204" pitchFamily="34" charset="0"/>
                <a:hlinkClick r:id="rId3" tooltip="Cube"/>
              </a:rPr>
              <a:t>cubes</a:t>
            </a:r>
            <a:r>
              <a:rPr lang="fr-FR" b="0" i="0" dirty="0">
                <a:solidFill>
                  <a:srgbClr val="202122"/>
                </a:solidFill>
                <a:effectLst/>
                <a:highlight>
                  <a:srgbClr val="FFFFFF"/>
                </a:highlight>
                <a:latin typeface="Arial" panose="020B0604020202020204" pitchFamily="34" charset="0"/>
              </a:rPr>
              <a:t>, des </a:t>
            </a:r>
            <a:r>
              <a:rPr lang="fr-FR" b="0" i="0" u="none" strike="noStrike" dirty="0">
                <a:effectLst/>
                <a:highlight>
                  <a:srgbClr val="FFFFFF"/>
                </a:highlight>
                <a:latin typeface="Arial" panose="020B0604020202020204" pitchFamily="34" charset="0"/>
                <a:hlinkClick r:id="rId4" tooltip="Cône (géométrie)"/>
              </a:rPr>
              <a:t>cônes</a:t>
            </a:r>
            <a:r>
              <a:rPr lang="fr-FR" b="0" i="0" dirty="0">
                <a:solidFill>
                  <a:srgbClr val="202122"/>
                </a:solidFill>
                <a:effectLst/>
                <a:highlight>
                  <a:srgbClr val="FFFFFF"/>
                </a:highlight>
                <a:latin typeface="Arial" panose="020B0604020202020204" pitchFamily="34" charset="0"/>
              </a:rPr>
              <a:t>, et des </a:t>
            </a:r>
            <a:r>
              <a:rPr lang="fr-FR" b="0" i="0" u="none" strike="noStrike" dirty="0">
                <a:effectLst/>
                <a:highlight>
                  <a:srgbClr val="FFFFFF"/>
                </a:highlight>
                <a:latin typeface="Arial" panose="020B0604020202020204" pitchFamily="34" charset="0"/>
                <a:hlinkClick r:id="rId5" tooltip="Sphère"/>
              </a:rPr>
              <a:t>sphères</a:t>
            </a:r>
            <a:r>
              <a:rPr lang="fr-FR" b="0" i="0" dirty="0">
                <a:solidFill>
                  <a:srgbClr val="202122"/>
                </a:solidFill>
                <a:effectLst/>
                <a:highlight>
                  <a:srgbClr val="FFFFFF"/>
                </a:highlight>
                <a:latin typeface="Arial" panose="020B0604020202020204" pitchFamily="34" charset="0"/>
              </a:rPr>
              <a:t>. La particularité de SHRDLU tenait à la combinaison de quatre idées simples qui, s’additionnant, rendaient la simulation de la « compréhension » beaucoup plus convaincante.</a:t>
            </a:r>
          </a:p>
          <a:p>
            <a:pPr algn="l"/>
            <a:r>
              <a:rPr lang="fr-FR" b="0" i="0" dirty="0">
                <a:solidFill>
                  <a:srgbClr val="202122"/>
                </a:solidFill>
                <a:effectLst/>
                <a:highlight>
                  <a:srgbClr val="FFFFFF"/>
                </a:highlight>
                <a:latin typeface="Arial" panose="020B0604020202020204" pitchFamily="34" charset="0"/>
              </a:rPr>
              <a:t>SHRDLU incluait aussi une mémoire contextuelle élémentaire. On pouvait demander à SHRDLU de « placer le cône vert sur le cube rouge » et ensuite d’« enlever le cône » : l’expression « le cône » était comprise comme signifiant le cône dont il venait d’être question. SHRDLU pouvait effectuer une recherche arrière plus poussée pour retrouver le contexte dans la plupart des cas lorsque des adjectifs complémentaires étaient fournis. On pouvait aussi poser des questions sur l’historique, par exemple demander « As-tu ramassé quelque chose avant le cône » ?</a:t>
            </a:r>
          </a:p>
          <a:p>
            <a:pPr algn="l"/>
            <a:r>
              <a:rPr lang="fr-FR" b="0" i="0" dirty="0">
                <a:solidFill>
                  <a:srgbClr val="202122"/>
                </a:solidFill>
                <a:effectLst/>
                <a:highlight>
                  <a:srgbClr val="FFFFFF"/>
                </a:highlight>
                <a:latin typeface="Arial" panose="020B0604020202020204" pitchFamily="34" charset="0"/>
              </a:rPr>
              <a:t>Par un effet annexe de cette mémoire, et des règles originelles dont SHRDLU était pourvu, le programme était en mesure de répondre à des questions sur ce qui était possible ou non dans le monde considéré. Par exemple, SHRDLU pouvait déduire que les cubes pouvaient être empilés en cherchant des exemples, mais pouvait aussi réaliser qu’il n'était pas possible d'empiler des pyramides, après l’avoir tenté. Le « monde » contenait des règles de physique élémentaire susceptibles de faire s’écrouler les blocs, indépendamment de l’</a:t>
            </a:r>
            <a:r>
              <a:rPr lang="fr-FR" b="0" i="0" u="none" strike="noStrike" dirty="0">
                <a:solidFill>
                  <a:srgbClr val="202122"/>
                </a:solidFill>
                <a:effectLst/>
                <a:highlight>
                  <a:srgbClr val="FFFFFF"/>
                </a:highlight>
                <a:latin typeface="Arial" panose="020B0604020202020204" pitchFamily="34" charset="0"/>
                <a:hlinkClick r:id="rId6" tooltip="Analyse syntaxique"/>
              </a:rPr>
              <a:t>analyseur</a:t>
            </a:r>
            <a:r>
              <a:rPr lang="fr-FR" b="0" i="0" dirty="0">
                <a:solidFill>
                  <a:srgbClr val="202122"/>
                </a:solidFill>
                <a:effectLst/>
                <a:highlight>
                  <a:srgbClr val="FFFFFF"/>
                </a:highlight>
                <a:latin typeface="Arial" panose="020B0604020202020204" pitchFamily="34" charset="0"/>
              </a:rPr>
              <a:t> du langage.</a:t>
            </a:r>
          </a:p>
          <a:p>
            <a:pPr algn="l"/>
            <a:r>
              <a:rPr lang="fr-FR" b="0" i="0" dirty="0">
                <a:solidFill>
                  <a:srgbClr val="202122"/>
                </a:solidFill>
                <a:effectLst/>
                <a:highlight>
                  <a:srgbClr val="FFFFFF"/>
                </a:highlight>
                <a:latin typeface="Arial" panose="020B0604020202020204" pitchFamily="34" charset="0"/>
              </a:rPr>
              <a:t>Enfin, SHRDLU pouvait aussi se rappeler les noms associés à des objets, ou à des arrangements d’objets. On pouvait par exemple définir un « clocher » comme étant une petite pyramide posée sur un grand parallélépipède ; SHRDLU était dès lors en mesure de répondre à des questions sur les clochers dans le monde des blocs, et d’en construire de nouveaux.</a:t>
            </a:r>
          </a:p>
          <a:p>
            <a:pPr marL="158750" indent="0">
              <a:buNone/>
            </a:pPr>
            <a:endParaRPr lang="fr-FR" dirty="0"/>
          </a:p>
        </p:txBody>
      </p:sp>
    </p:spTree>
    <p:extLst>
      <p:ext uri="{BB962C8B-B14F-4D97-AF65-F5344CB8AC3E}">
        <p14:creationId xmlns:p14="http://schemas.microsoft.com/office/powerpoint/2010/main" val="3903410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b="0" i="0" dirty="0">
                <a:solidFill>
                  <a:srgbClr val="202122"/>
                </a:solidFill>
                <a:effectLst/>
                <a:highlight>
                  <a:srgbClr val="FFFFFF"/>
                </a:highlight>
                <a:latin typeface="Arial" panose="020B0604020202020204" pitchFamily="34" charset="0"/>
              </a:rPr>
              <a:t>simule un </a:t>
            </a:r>
            <a:r>
              <a:rPr lang="fr-FR" b="0" i="0" u="none" strike="noStrike" dirty="0">
                <a:effectLst/>
                <a:highlight>
                  <a:srgbClr val="FFFFFF"/>
                </a:highlight>
                <a:latin typeface="Arial" panose="020B0604020202020204" pitchFamily="34" charset="0"/>
                <a:hlinkClick r:id="rId3" tooltip="Psychothérapie"/>
              </a:rPr>
              <a:t>psychothérapeute</a:t>
            </a:r>
            <a:r>
              <a:rPr lang="fr-FR" b="0" i="0" dirty="0">
                <a:solidFill>
                  <a:srgbClr val="202122"/>
                </a:solidFill>
                <a:effectLst/>
                <a:highlight>
                  <a:srgbClr val="FFFFFF"/>
                </a:highlight>
                <a:latin typeface="Arial" panose="020B0604020202020204" pitchFamily="34" charset="0"/>
              </a:rPr>
              <a:t> </a:t>
            </a:r>
            <a:r>
              <a:rPr lang="fr-FR" b="0" i="0" u="none" strike="noStrike" dirty="0">
                <a:effectLst/>
                <a:highlight>
                  <a:srgbClr val="FFFFFF"/>
                </a:highlight>
                <a:latin typeface="Arial" panose="020B0604020202020204" pitchFamily="34" charset="0"/>
                <a:hlinkClick r:id="rId4" tooltip="Carl Rogers"/>
              </a:rPr>
              <a:t>rogérien</a:t>
            </a:r>
            <a:r>
              <a:rPr lang="fr-FR" b="0" i="0" dirty="0">
                <a:solidFill>
                  <a:srgbClr val="202122"/>
                </a:solidFill>
                <a:effectLst/>
                <a:highlight>
                  <a:srgbClr val="FFFFFF"/>
                </a:highlight>
                <a:latin typeface="Arial" panose="020B0604020202020204" pitchFamily="34" charset="0"/>
              </a:rPr>
              <a:t> en reformulant la plupart des affirmations du patient</a:t>
            </a:r>
          </a:p>
          <a:p>
            <a:r>
              <a:rPr lang="fr-FR" b="0" i="0" dirty="0">
                <a:solidFill>
                  <a:srgbClr val="202122"/>
                </a:solidFill>
                <a:effectLst/>
                <a:highlight>
                  <a:srgbClr val="FFFFFF"/>
                </a:highlight>
                <a:latin typeface="Arial" panose="020B0604020202020204" pitchFamily="34" charset="0"/>
              </a:rPr>
              <a:t>Eliza ne </a:t>
            </a:r>
            <a:r>
              <a:rPr lang="fr-FR" b="0" i="0" u="none" strike="noStrike" dirty="0">
                <a:effectLst/>
                <a:highlight>
                  <a:srgbClr val="FFFFFF"/>
                </a:highlight>
                <a:latin typeface="Arial" panose="020B0604020202020204" pitchFamily="34" charset="0"/>
                <a:hlinkClick r:id="rId5" tooltip="Compréhension"/>
              </a:rPr>
              <a:t>comprend</a:t>
            </a:r>
            <a:r>
              <a:rPr lang="fr-FR" b="0" i="0" dirty="0">
                <a:solidFill>
                  <a:srgbClr val="202122"/>
                </a:solidFill>
                <a:effectLst/>
                <a:highlight>
                  <a:srgbClr val="FFFFFF"/>
                </a:highlight>
                <a:latin typeface="Arial" panose="020B0604020202020204" pitchFamily="34" charset="0"/>
              </a:rPr>
              <a:t> pas ce qui lui est transmis, il se contente de former des phrases à partir de modèles préétablis, enrichis par les mots clés trouvés dans les réponses du patient</a:t>
            </a:r>
          </a:p>
          <a:p>
            <a:r>
              <a:rPr lang="fr-FR" b="0" i="0" dirty="0">
                <a:solidFill>
                  <a:srgbClr val="202122"/>
                </a:solidFill>
                <a:effectLst/>
                <a:highlight>
                  <a:srgbClr val="FFFFFF"/>
                </a:highlight>
                <a:latin typeface="Arial" panose="020B0604020202020204" pitchFamily="34" charset="0"/>
              </a:rPr>
              <a:t>« perroquet » qui répète les mots de son interlocuteur lors qu’il pose ses questions</a:t>
            </a:r>
          </a:p>
          <a:p>
            <a:endParaRPr lang="fr-FR" dirty="0"/>
          </a:p>
        </p:txBody>
      </p:sp>
    </p:spTree>
    <p:extLst>
      <p:ext uri="{BB962C8B-B14F-4D97-AF65-F5344CB8AC3E}">
        <p14:creationId xmlns:p14="http://schemas.microsoft.com/office/powerpoint/2010/main" val="441202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Expérience considéré à la base de la linguistique de corpus</a:t>
            </a:r>
          </a:p>
          <a:p>
            <a:r>
              <a:rPr lang="fr-FR" dirty="0"/>
              <a:t>Naissance du traitement automatique des langues en Italie dans les années ’60</a:t>
            </a:r>
          </a:p>
          <a:p>
            <a:r>
              <a:rPr lang="fr-FR" dirty="0"/>
              <a:t>Italie rôle de premier plan dans cette discipline, premier cours de Linguistique computationnelle à Pisa en  1969 !</a:t>
            </a:r>
          </a:p>
          <a:p>
            <a:r>
              <a:rPr lang="fr-FR" dirty="0"/>
              <a:t>Par contre, l’AILC est né qu’en 2015</a:t>
            </a:r>
          </a:p>
          <a:p>
            <a:endParaRPr lang="fr-FR" dirty="0"/>
          </a:p>
        </p:txBody>
      </p:sp>
    </p:spTree>
    <p:extLst>
      <p:ext uri="{BB962C8B-B14F-4D97-AF65-F5344CB8AC3E}">
        <p14:creationId xmlns:p14="http://schemas.microsoft.com/office/powerpoint/2010/main" val="3959982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err="1"/>
              <a:t>Même</a:t>
            </a:r>
            <a:r>
              <a:rPr lang="it-IT" dirty="0"/>
              <a:t> pendant le </a:t>
            </a:r>
            <a:r>
              <a:rPr lang="it-IT" dirty="0" err="1"/>
              <a:t>période</a:t>
            </a:r>
            <a:r>
              <a:rPr lang="it-IT" dirty="0"/>
              <a:t> </a:t>
            </a:r>
            <a:r>
              <a:rPr lang="it-IT" dirty="0" err="1"/>
              <a:t>symboliste</a:t>
            </a:r>
            <a:r>
              <a:rPr lang="it-IT" dirty="0"/>
              <a:t>, il </a:t>
            </a:r>
            <a:r>
              <a:rPr lang="it-IT" dirty="0" err="1"/>
              <a:t>commencent</a:t>
            </a:r>
            <a:r>
              <a:rPr lang="it-IT" dirty="0"/>
              <a:t> à </a:t>
            </a:r>
            <a:r>
              <a:rPr lang="it-IT" dirty="0" err="1"/>
              <a:t>exister</a:t>
            </a:r>
            <a:r>
              <a:rPr lang="it-IT" dirty="0"/>
              <a:t> </a:t>
            </a:r>
            <a:r>
              <a:rPr lang="it-IT" dirty="0" err="1"/>
              <a:t>des</a:t>
            </a:r>
            <a:r>
              <a:rPr lang="it-IT" dirty="0"/>
              <a:t> </a:t>
            </a:r>
            <a:r>
              <a:rPr lang="it-IT" dirty="0" err="1"/>
              <a:t>modèles</a:t>
            </a:r>
            <a:r>
              <a:rPr lang="it-IT" dirty="0"/>
              <a:t> qui </a:t>
            </a:r>
            <a:r>
              <a:rPr lang="it-IT" dirty="0" err="1"/>
              <a:t>exploitent</a:t>
            </a:r>
            <a:r>
              <a:rPr lang="it-IT" dirty="0"/>
              <a:t> </a:t>
            </a:r>
            <a:r>
              <a:rPr lang="it-IT" dirty="0" err="1"/>
              <a:t>déjà</a:t>
            </a:r>
            <a:r>
              <a:rPr lang="it-IT" dirty="0"/>
              <a:t> </a:t>
            </a:r>
            <a:r>
              <a:rPr lang="it-IT" dirty="0" err="1"/>
              <a:t>des</a:t>
            </a:r>
            <a:r>
              <a:rPr lang="it-IT" dirty="0"/>
              <a:t> techniques </a:t>
            </a:r>
            <a:r>
              <a:rPr lang="it-IT" dirty="0" err="1"/>
              <a:t>statistiques</a:t>
            </a:r>
            <a:r>
              <a:rPr lang="it-IT" dirty="0"/>
              <a:t> pour </a:t>
            </a:r>
            <a:r>
              <a:rPr lang="it-IT" dirty="0" err="1"/>
              <a:t>réaliser</a:t>
            </a:r>
            <a:r>
              <a:rPr lang="it-IT" dirty="0"/>
              <a:t> </a:t>
            </a:r>
            <a:r>
              <a:rPr lang="it-IT" dirty="0" err="1"/>
              <a:t>des</a:t>
            </a:r>
            <a:r>
              <a:rPr lang="it-IT" dirty="0"/>
              <a:t> </a:t>
            </a:r>
            <a:r>
              <a:rPr lang="it-IT" dirty="0" err="1"/>
              <a:t>tâches</a:t>
            </a:r>
            <a:r>
              <a:rPr lang="it-IT" dirty="0"/>
              <a:t>. </a:t>
            </a:r>
          </a:p>
          <a:p>
            <a:r>
              <a:rPr lang="it-IT" dirty="0"/>
              <a:t>Un </a:t>
            </a:r>
            <a:r>
              <a:rPr lang="it-IT" dirty="0" err="1"/>
              <a:t>des</a:t>
            </a:r>
            <a:r>
              <a:rPr lang="it-IT" dirty="0"/>
              <a:t> </a:t>
            </a:r>
            <a:r>
              <a:rPr lang="it-IT" dirty="0" err="1"/>
              <a:t>modèles</a:t>
            </a:r>
            <a:r>
              <a:rPr lang="it-IT" dirty="0"/>
              <a:t> </a:t>
            </a:r>
            <a:r>
              <a:rPr lang="it-IT" dirty="0" err="1"/>
              <a:t>utilisé</a:t>
            </a:r>
            <a:r>
              <a:rPr lang="it-IT" dirty="0"/>
              <a:t> </a:t>
            </a:r>
            <a:r>
              <a:rPr lang="it-IT" dirty="0" err="1"/>
              <a:t>dans</a:t>
            </a:r>
            <a:r>
              <a:rPr lang="it-IT" dirty="0"/>
              <a:t> </a:t>
            </a:r>
            <a:r>
              <a:rPr lang="it-IT" dirty="0" err="1"/>
              <a:t>les</a:t>
            </a:r>
            <a:r>
              <a:rPr lang="it-IT" dirty="0"/>
              <a:t> </a:t>
            </a:r>
            <a:r>
              <a:rPr lang="it-IT" dirty="0" err="1"/>
              <a:t>années</a:t>
            </a:r>
            <a:r>
              <a:rPr lang="it-IT" dirty="0"/>
              <a:t> 80 en </a:t>
            </a:r>
            <a:r>
              <a:rPr lang="it-IT" dirty="0" err="1"/>
              <a:t>traitepment</a:t>
            </a:r>
            <a:r>
              <a:rPr lang="it-IT" dirty="0"/>
              <a:t> </a:t>
            </a:r>
            <a:r>
              <a:rPr lang="it-IT" dirty="0" err="1"/>
              <a:t>du</a:t>
            </a:r>
            <a:r>
              <a:rPr lang="it-IT" dirty="0"/>
              <a:t> </a:t>
            </a:r>
            <a:r>
              <a:rPr lang="it-IT" dirty="0" err="1"/>
              <a:t>signal</a:t>
            </a:r>
            <a:r>
              <a:rPr lang="it-IT" dirty="0"/>
              <a:t> est le HMM, </a:t>
            </a:r>
            <a:r>
              <a:rPr lang="it-IT" dirty="0" err="1"/>
              <a:t>chaine</a:t>
            </a:r>
            <a:r>
              <a:rPr lang="it-IT" dirty="0"/>
              <a:t> de Markov </a:t>
            </a:r>
            <a:r>
              <a:rPr lang="it-IT" dirty="0" err="1"/>
              <a:t>cachées</a:t>
            </a:r>
            <a:endParaRPr lang="it-IT" dirty="0"/>
          </a:p>
          <a:p>
            <a:endParaRPr lang="fr-FR" dirty="0"/>
          </a:p>
        </p:txBody>
      </p:sp>
    </p:spTree>
    <p:extLst>
      <p:ext uri="{BB962C8B-B14F-4D97-AF65-F5344CB8AC3E}">
        <p14:creationId xmlns:p14="http://schemas.microsoft.com/office/powerpoint/2010/main" val="3379783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err="1"/>
              <a:t>Répresentations</a:t>
            </a:r>
            <a:r>
              <a:rPr lang="fr-FR" dirty="0"/>
              <a:t> comme ça, très similaires à celles des automates que vous allez voir en théorie des langages</a:t>
            </a:r>
          </a:p>
        </p:txBody>
      </p:sp>
    </p:spTree>
    <p:extLst>
      <p:ext uri="{BB962C8B-B14F-4D97-AF65-F5344CB8AC3E}">
        <p14:creationId xmlns:p14="http://schemas.microsoft.com/office/powerpoint/2010/main" val="3572624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45977703f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245977703f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cette période, </a:t>
            </a:r>
          </a:p>
          <a:p>
            <a:pPr marL="171450" lvl="0" indent="-171450" algn="l" rtl="0">
              <a:spcBef>
                <a:spcPts val="0"/>
              </a:spcBef>
              <a:spcAft>
                <a:spcPts val="0"/>
              </a:spcAft>
            </a:pPr>
            <a:r>
              <a:rPr lang="fr-FR" dirty="0"/>
              <a:t>	une grande quantité de textes numériques étaient finalement disponibles, l’idée générale était de développer des algos capables d’achever un certain niveau de compréhension du langage sur une grande quantité de textes, et d’utiliser ces textes pour développer cette habilité.</a:t>
            </a:r>
          </a:p>
          <a:p>
            <a:pPr marL="171450" lvl="0" indent="-171450" algn="l" rtl="0">
              <a:spcBef>
                <a:spcPts val="0"/>
              </a:spcBef>
              <a:spcAft>
                <a:spcPts val="0"/>
              </a:spcAft>
            </a:pPr>
            <a:r>
              <a:rPr lang="fr-FR" dirty="0"/>
              <a:t>	majeure puissance de calcul disponible</a:t>
            </a:r>
          </a:p>
          <a:p>
            <a:pPr marL="171450" lvl="0" indent="-171450" algn="l" rtl="0">
              <a:spcBef>
                <a:spcPts val="0"/>
              </a:spcBef>
              <a:spcAft>
                <a:spcPts val="0"/>
              </a:spcAft>
            </a:pPr>
            <a:r>
              <a:rPr lang="fr-FR" dirty="0"/>
              <a:t>	affaiblissement de la dominance des théories de Chomsky qui décourageaient la linguistique de corpus – à la base ‘</a:t>
            </a:r>
            <a:r>
              <a:rPr lang="fr-FR" dirty="0" err="1"/>
              <a:t>dun</a:t>
            </a:r>
            <a:r>
              <a:rPr lang="fr-FR" dirty="0"/>
              <a:t> approche machine-</a:t>
            </a:r>
            <a:r>
              <a:rPr lang="fr-FR" dirty="0" err="1"/>
              <a:t>learning</a:t>
            </a:r>
            <a:endParaRPr lang="fr-FR" dirty="0"/>
          </a:p>
          <a:p>
            <a:pPr marL="171450" lvl="0" indent="-171450" algn="l" rtl="0">
              <a:spcBef>
                <a:spcPts val="0"/>
              </a:spcBef>
              <a:spcAft>
                <a:spcPts val="0"/>
              </a:spcAft>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err="1"/>
              <a:t>Empirical</a:t>
            </a:r>
            <a:r>
              <a:rPr lang="fr-FR" dirty="0"/>
              <a:t> machine </a:t>
            </a:r>
            <a:r>
              <a:rPr lang="fr-FR" dirty="0" err="1"/>
              <a:t>learning</a:t>
            </a:r>
            <a:r>
              <a:rPr lang="fr-FR" dirty="0"/>
              <a:t> </a:t>
            </a:r>
            <a:r>
              <a:rPr lang="fr-FR" dirty="0" err="1"/>
              <a:t>models</a:t>
            </a:r>
            <a:r>
              <a:rPr lang="fr-FR" dirty="0"/>
              <a:t> of NLP, orientation qu’on retrouve encore </a:t>
            </a:r>
            <a:r>
              <a:rPr lang="fr-FR" dirty="0" err="1"/>
              <a:t>ajd</a:t>
            </a:r>
            <a:r>
              <a:rPr lang="fr-FR" dirty="0"/>
              <a:t> comme dominante dans le domaine</a:t>
            </a:r>
          </a:p>
          <a:p>
            <a:pPr marL="0" lvl="0" indent="0" algn="l" rtl="0">
              <a:spcBef>
                <a:spcPts val="0"/>
              </a:spcBef>
              <a:spcAft>
                <a:spcPts val="0"/>
              </a:spcAft>
              <a:buNone/>
            </a:pPr>
            <a:r>
              <a:rPr lang="fr-FR" dirty="0"/>
              <a:t>Essayer de capturer des régularités sur les donnés décomptant – pas très efficace</a:t>
            </a:r>
          </a:p>
          <a:p>
            <a:pPr marL="171450" lvl="0" indent="-171450" algn="l" rtl="0">
              <a:spcBef>
                <a:spcPts val="0"/>
              </a:spcBef>
              <a:spcAft>
                <a:spcPts val="0"/>
              </a:spcAft>
              <a:buFont typeface="Wingdings" panose="05000000000000000000" pitchFamily="2" charset="2"/>
              <a:buChar char="à"/>
            </a:pPr>
            <a:r>
              <a:rPr lang="fr-FR" dirty="0">
                <a:sym typeface="Wingdings" panose="05000000000000000000" pitchFamily="2" charset="2"/>
              </a:rPr>
              <a:t>IBM </a:t>
            </a:r>
            <a:r>
              <a:rPr lang="fr-FR" dirty="0" err="1">
                <a:sym typeface="Wingdings" panose="05000000000000000000" pitchFamily="2" charset="2"/>
              </a:rPr>
              <a:t>aligned</a:t>
            </a:r>
            <a:r>
              <a:rPr lang="fr-FR" dirty="0">
                <a:sym typeface="Wingdings" panose="05000000000000000000" pitchFamily="2" charset="2"/>
              </a:rPr>
              <a:t> </a:t>
            </a:r>
            <a:r>
              <a:rPr lang="fr-FR" dirty="0" err="1">
                <a:sym typeface="Wingdings" panose="05000000000000000000" pitchFamily="2" charset="2"/>
              </a:rPr>
              <a:t>models</a:t>
            </a:r>
            <a:r>
              <a:rPr lang="fr-FR" dirty="0">
                <a:sym typeface="Wingdings" panose="05000000000000000000" pitchFamily="2" charset="2"/>
              </a:rPr>
              <a:t> dépendant on le développement de corpus spécifiques au domaine de la traduction automatique – corpus parallèles crées par le Canada et l’Union Européenne – </a:t>
            </a:r>
          </a:p>
          <a:p>
            <a:pPr marL="0" lvl="0" indent="0" algn="l" rtl="0">
              <a:spcBef>
                <a:spcPts val="0"/>
              </a:spcBef>
              <a:spcAft>
                <a:spcPts val="0"/>
              </a:spcAft>
              <a:buFont typeface="Wingdings" panose="05000000000000000000" pitchFamily="2" charset="2"/>
              <a:buNone/>
            </a:pPr>
            <a:r>
              <a:rPr lang="fr-FR" dirty="0">
                <a:sym typeface="Wingdings" panose="05000000000000000000" pitchFamily="2" charset="2"/>
              </a:rPr>
              <a:t>X corpus Hansard du </a:t>
            </a:r>
            <a:r>
              <a:rPr lang="fr-FR" dirty="0" err="1">
                <a:sym typeface="Wingdings" panose="05000000000000000000" pitchFamily="2" charset="2"/>
              </a:rPr>
              <a:t>senat</a:t>
            </a:r>
            <a:r>
              <a:rPr lang="fr-FR" dirty="0">
                <a:sym typeface="Wingdings" panose="05000000000000000000" pitchFamily="2" charset="2"/>
              </a:rPr>
              <a:t> canadien</a:t>
            </a:r>
          </a:p>
          <a:p>
            <a:pPr marL="0" lvl="0" indent="0" algn="l" rtl="0">
              <a:spcBef>
                <a:spcPts val="0"/>
              </a:spcBef>
              <a:spcAft>
                <a:spcPts val="0"/>
              </a:spcAft>
              <a:buFont typeface="Wingdings" panose="05000000000000000000" pitchFamily="2" charset="2"/>
              <a:buNone/>
            </a:pPr>
            <a:r>
              <a:rPr lang="fr-FR" dirty="0">
                <a:sym typeface="Wingdings" panose="05000000000000000000" pitchFamily="2" charset="2"/>
              </a:rPr>
              <a:t>Si intéressés HDR d’Olivier</a:t>
            </a:r>
            <a:endParaRPr lang="fr-FR" dirty="0"/>
          </a:p>
        </p:txBody>
      </p:sp>
    </p:spTree>
    <p:extLst>
      <p:ext uri="{BB962C8B-B14F-4D97-AF65-F5344CB8AC3E}">
        <p14:creationId xmlns:p14="http://schemas.microsoft.com/office/powerpoint/2010/main" val="1900275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45977703f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245977703f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Word n-</a:t>
            </a:r>
            <a:r>
              <a:rPr lang="it-IT" dirty="0" err="1"/>
              <a:t>gram</a:t>
            </a:r>
            <a:r>
              <a:rPr lang="it-IT" dirty="0"/>
              <a:t> – </a:t>
            </a:r>
            <a:r>
              <a:rPr lang="it-IT" dirty="0" err="1"/>
              <a:t>modèle</a:t>
            </a:r>
            <a:r>
              <a:rPr lang="it-IT" dirty="0"/>
              <a:t> </a:t>
            </a:r>
            <a:r>
              <a:rPr lang="it-IT" dirty="0" err="1"/>
              <a:t>statistique</a:t>
            </a:r>
            <a:r>
              <a:rPr lang="it-IT" dirty="0"/>
              <a:t> </a:t>
            </a:r>
            <a:r>
              <a:rPr lang="it-IT" dirty="0" err="1"/>
              <a:t>basé</a:t>
            </a:r>
            <a:r>
              <a:rPr lang="it-IT" dirty="0"/>
              <a:t> sur la </a:t>
            </a:r>
            <a:r>
              <a:rPr lang="it-IT" dirty="0" err="1"/>
              <a:t>probabilité</a:t>
            </a:r>
            <a:r>
              <a:rPr lang="it-IT" dirty="0"/>
              <a:t> </a:t>
            </a:r>
            <a:r>
              <a:rPr lang="it-IT" dirty="0" err="1"/>
              <a:t>qu’on</a:t>
            </a:r>
            <a:r>
              <a:rPr lang="it-IT" dirty="0"/>
              <a:t> </a:t>
            </a:r>
            <a:r>
              <a:rPr lang="it-IT" dirty="0" err="1"/>
              <a:t>mot</a:t>
            </a:r>
            <a:r>
              <a:rPr lang="it-IT" dirty="0"/>
              <a:t> </a:t>
            </a:r>
            <a:r>
              <a:rPr lang="it-IT" dirty="0" err="1"/>
              <a:t>soit</a:t>
            </a:r>
            <a:r>
              <a:rPr lang="it-IT" dirty="0"/>
              <a:t> </a:t>
            </a:r>
            <a:r>
              <a:rPr lang="it-IT" dirty="0" err="1"/>
              <a:t>suivi</a:t>
            </a:r>
            <a:r>
              <a:rPr lang="it-IT" dirty="0"/>
              <a:t> d’un </a:t>
            </a:r>
            <a:r>
              <a:rPr lang="it-IT" dirty="0" err="1"/>
              <a:t>autre</a:t>
            </a:r>
            <a:r>
              <a:rPr lang="it-IT" dirty="0"/>
              <a:t> </a:t>
            </a:r>
            <a:r>
              <a:rPr lang="it-IT" dirty="0" err="1"/>
              <a:t>mot</a:t>
            </a:r>
            <a:endParaRPr lang="it-IT" dirty="0"/>
          </a:p>
          <a:p>
            <a:pPr marL="0" lvl="0" indent="0" algn="l" rtl="0">
              <a:spcBef>
                <a:spcPts val="0"/>
              </a:spcBef>
              <a:spcAft>
                <a:spcPts val="0"/>
              </a:spcAft>
              <a:buNone/>
            </a:pPr>
            <a:r>
              <a:rPr lang="it-IT" dirty="0" err="1"/>
              <a:t>Perceptron</a:t>
            </a:r>
            <a:r>
              <a:rPr lang="it-IT" dirty="0"/>
              <a:t> multi </a:t>
            </a:r>
            <a:r>
              <a:rPr lang="it-IT" dirty="0" err="1"/>
              <a:t>couche</a:t>
            </a:r>
            <a:r>
              <a:rPr lang="it-IT" dirty="0"/>
              <a:t> == RNN </a:t>
            </a:r>
            <a:r>
              <a:rPr lang="it-IT" dirty="0" err="1"/>
              <a:t>recurrent</a:t>
            </a:r>
            <a:r>
              <a:rPr lang="it-IT" dirty="0"/>
              <a:t> </a:t>
            </a:r>
            <a:r>
              <a:rPr lang="it-IT" dirty="0" err="1"/>
              <a:t>neural</a:t>
            </a:r>
            <a:r>
              <a:rPr lang="it-IT" dirty="0"/>
              <a:t> network, qui sera </a:t>
            </a:r>
            <a:r>
              <a:rPr lang="it-IT" dirty="0" err="1"/>
              <a:t>remplacé</a:t>
            </a:r>
            <a:r>
              <a:rPr lang="it-IT" dirty="0"/>
              <a:t> par </a:t>
            </a:r>
            <a:r>
              <a:rPr lang="it-IT" dirty="0" err="1"/>
              <a:t>les</a:t>
            </a:r>
            <a:r>
              <a:rPr lang="it-IT" dirty="0"/>
              <a:t> Large Language Models donne </a:t>
            </a:r>
            <a:r>
              <a:rPr lang="it-IT" dirty="0" err="1"/>
              <a:t>naissance</a:t>
            </a:r>
            <a:r>
              <a:rPr lang="it-IT" dirty="0"/>
              <a:t> à </a:t>
            </a:r>
          </a:p>
          <a:p>
            <a:pPr marL="0" lvl="0" indent="0" algn="l" rtl="0">
              <a:spcBef>
                <a:spcPts val="0"/>
              </a:spcBef>
              <a:spcAft>
                <a:spcPts val="0"/>
              </a:spcAft>
              <a:buNone/>
            </a:pPr>
            <a:r>
              <a:rPr lang="it-IT" dirty="0"/>
              <a:t>Word2vec technique qui </a:t>
            </a:r>
            <a:r>
              <a:rPr lang="it-IT" dirty="0" err="1"/>
              <a:t>permet</a:t>
            </a:r>
            <a:r>
              <a:rPr lang="it-IT" dirty="0"/>
              <a:t> de </a:t>
            </a:r>
            <a:r>
              <a:rPr lang="it-IT" dirty="0" err="1"/>
              <a:t>répresenter</a:t>
            </a:r>
            <a:r>
              <a:rPr lang="it-IT" dirty="0"/>
              <a:t> </a:t>
            </a:r>
            <a:r>
              <a:rPr lang="it-IT" dirty="0" err="1"/>
              <a:t>des</a:t>
            </a:r>
            <a:r>
              <a:rPr lang="it-IT" dirty="0"/>
              <a:t> </a:t>
            </a:r>
            <a:r>
              <a:rPr lang="it-IT" dirty="0" err="1"/>
              <a:t>mots</a:t>
            </a:r>
            <a:r>
              <a:rPr lang="it-IT" dirty="0"/>
              <a:t> à </a:t>
            </a:r>
            <a:r>
              <a:rPr lang="it-IT" dirty="0" err="1"/>
              <a:t>travers</a:t>
            </a:r>
            <a:r>
              <a:rPr lang="it-IT" dirty="0"/>
              <a:t> </a:t>
            </a:r>
            <a:r>
              <a:rPr lang="it-IT" dirty="0" err="1"/>
              <a:t>des</a:t>
            </a:r>
            <a:r>
              <a:rPr lang="it-IT" dirty="0"/>
              <a:t> </a:t>
            </a:r>
            <a:r>
              <a:rPr lang="it-IT" dirty="0" err="1"/>
              <a:t>vecteurs</a:t>
            </a:r>
            <a:r>
              <a:rPr lang="it-IT" dirty="0"/>
              <a:t> – </a:t>
            </a:r>
            <a:r>
              <a:rPr lang="it-IT" dirty="0" err="1"/>
              <a:t>fait</a:t>
            </a:r>
            <a:r>
              <a:rPr lang="it-IT" dirty="0"/>
              <a:t> </a:t>
            </a:r>
            <a:r>
              <a:rPr lang="it-IT" dirty="0" err="1"/>
              <a:t>partie</a:t>
            </a:r>
            <a:r>
              <a:rPr lang="it-IT" dirty="0"/>
              <a:t> d’un </a:t>
            </a:r>
            <a:r>
              <a:rPr lang="it-IT" dirty="0" err="1"/>
              <a:t>groupe</a:t>
            </a:r>
            <a:r>
              <a:rPr lang="it-IT" dirty="0"/>
              <a:t> de </a:t>
            </a:r>
            <a:r>
              <a:rPr lang="it-IT" dirty="0" err="1"/>
              <a:t>modèle</a:t>
            </a:r>
            <a:r>
              <a:rPr lang="it-IT" dirty="0"/>
              <a:t> pour la production de word </a:t>
            </a:r>
            <a:r>
              <a:rPr lang="it-IT" dirty="0" err="1"/>
              <a:t>embeddings</a:t>
            </a:r>
            <a:r>
              <a:rPr lang="it-IT" dirty="0"/>
              <a:t> </a:t>
            </a:r>
            <a:r>
              <a:rPr lang="it-IT" dirty="0" err="1"/>
              <a:t>ou</a:t>
            </a:r>
            <a:r>
              <a:rPr lang="it-IT" dirty="0"/>
              <a:t> </a:t>
            </a:r>
            <a:r>
              <a:rPr lang="it-IT" dirty="0" err="1"/>
              <a:t>plongement</a:t>
            </a:r>
            <a:r>
              <a:rPr lang="it-IT" dirty="0"/>
              <a:t> de </a:t>
            </a:r>
            <a:r>
              <a:rPr lang="it-IT" dirty="0" err="1"/>
              <a:t>mots</a:t>
            </a: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5300030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Représentation vectorielle des mots</a:t>
            </a:r>
          </a:p>
          <a:p>
            <a:r>
              <a:rPr lang="fr-FR" dirty="0"/>
              <a:t>Mots proches dans l’espace sont des mots ayant un certain degré de similarité entre eux</a:t>
            </a:r>
          </a:p>
          <a:p>
            <a:endParaRPr lang="fr-FR" dirty="0"/>
          </a:p>
          <a:p>
            <a:r>
              <a:rPr lang="fr-FR" dirty="0"/>
              <a:t>Intuition 1 – chaque mot d’un langage est associé à une composition de facteurs cachés (souvent inintelligible)</a:t>
            </a:r>
          </a:p>
          <a:p>
            <a:r>
              <a:rPr lang="fr-FR" dirty="0" err="1"/>
              <a:t>Intution</a:t>
            </a:r>
            <a:r>
              <a:rPr lang="fr-FR" dirty="0"/>
              <a:t> 2 – hypothèse distributionnelle pour laquelle deux mots proches dans l’espace vectoriel sont deux mots qui partagent souvent des contextes similaires</a:t>
            </a:r>
          </a:p>
          <a:p>
            <a:endParaRPr lang="fr-FR" dirty="0"/>
          </a:p>
        </p:txBody>
      </p:sp>
    </p:spTree>
    <p:extLst>
      <p:ext uri="{BB962C8B-B14F-4D97-AF65-F5344CB8AC3E}">
        <p14:creationId xmlns:p14="http://schemas.microsoft.com/office/powerpoint/2010/main" val="885803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fontAlgn="base"/>
            <a:r>
              <a:rPr lang="en-US" b="0" i="0" dirty="0">
                <a:solidFill>
                  <a:srgbClr val="B5B5B5"/>
                </a:solidFill>
                <a:effectLst/>
                <a:highlight>
                  <a:srgbClr val="1B4269"/>
                </a:highlight>
                <a:latin typeface="Open Sans" panose="020B0606030504020204" pitchFamily="34" charset="0"/>
              </a:rPr>
              <a:t>The most simple neural network is the perceptron, which consists of a single neuron. Conceptually, the perceptron functions in a manner similar to a biological neuron. A biological neuron receives electrical signals from its dendrites, modulates the electrical signals in various amounts and then fires an output signal through its synapses only when the total strength of the input signals exceeds a certain threshold. The output is then fed to another neuron and so forth.</a:t>
            </a:r>
          </a:p>
          <a:p>
            <a:pPr algn="l" fontAlgn="base"/>
            <a:r>
              <a:rPr lang="en-US" b="0" i="0" dirty="0">
                <a:solidFill>
                  <a:srgbClr val="B5B5B5"/>
                </a:solidFill>
                <a:effectLst/>
                <a:highlight>
                  <a:srgbClr val="1B4269"/>
                </a:highlight>
                <a:latin typeface="Open Sans" panose="020B0606030504020204" pitchFamily="34" charset="0"/>
              </a:rPr>
              <a:t>To model the behavior of a biological neurons, the artificial neurons performs two consecutive functions. First it calculates the </a:t>
            </a:r>
            <a:r>
              <a:rPr lang="en-US" b="1" i="0" dirty="0">
                <a:solidFill>
                  <a:srgbClr val="B5B5B5"/>
                </a:solidFill>
                <a:effectLst/>
                <a:highlight>
                  <a:srgbClr val="1B4269"/>
                </a:highlight>
                <a:latin typeface="inherit"/>
              </a:rPr>
              <a:t>weighted sum</a:t>
            </a:r>
            <a:r>
              <a:rPr lang="en-US" b="0" i="0" dirty="0">
                <a:solidFill>
                  <a:srgbClr val="B5B5B5"/>
                </a:solidFill>
                <a:effectLst/>
                <a:highlight>
                  <a:srgbClr val="1B4269"/>
                </a:highlight>
                <a:latin typeface="Open Sans" panose="020B0606030504020204" pitchFamily="34" charset="0"/>
              </a:rPr>
              <a:t> of the inputs to represents the total strength of the input signal and then it applies a </a:t>
            </a:r>
            <a:r>
              <a:rPr lang="en-US" b="1" i="0" dirty="0">
                <a:solidFill>
                  <a:srgbClr val="B5B5B5"/>
                </a:solidFill>
                <a:effectLst/>
                <a:highlight>
                  <a:srgbClr val="1B4269"/>
                </a:highlight>
                <a:latin typeface="inherit"/>
              </a:rPr>
              <a:t>step function</a:t>
            </a:r>
            <a:r>
              <a:rPr lang="en-US" b="0" i="0" dirty="0">
                <a:solidFill>
                  <a:srgbClr val="B5B5B5"/>
                </a:solidFill>
                <a:effectLst/>
                <a:highlight>
                  <a:srgbClr val="1B4269"/>
                </a:highlight>
                <a:latin typeface="Open Sans" panose="020B0606030504020204" pitchFamily="34" charset="0"/>
              </a:rPr>
              <a:t> to the result to determine whether to fire the output 1 if the signal exceeds a certain threshold or 0 if the signal doesn’t exceed the threshold.</a:t>
            </a:r>
          </a:p>
          <a:p>
            <a:endParaRPr lang="fr-FR" dirty="0"/>
          </a:p>
        </p:txBody>
      </p:sp>
    </p:spTree>
    <p:extLst>
      <p:ext uri="{BB962C8B-B14F-4D97-AF65-F5344CB8AC3E}">
        <p14:creationId xmlns:p14="http://schemas.microsoft.com/office/powerpoint/2010/main" val="1727889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45977703f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245977703f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Masse de données nécessaire pour faire de l’apprentissage supervisé – besoin de données annotés selon les différents parties du discours par ex. – naissance et diffusion des </a:t>
            </a:r>
            <a:r>
              <a:rPr lang="fr-FR" dirty="0" err="1"/>
              <a:t>treebanks</a:t>
            </a: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err="1"/>
              <a:t>Tree</a:t>
            </a:r>
            <a:r>
              <a:rPr lang="fr-FR" dirty="0"/>
              <a:t> </a:t>
            </a:r>
            <a:r>
              <a:rPr lang="fr-FR" dirty="0" err="1"/>
              <a:t>bank</a:t>
            </a:r>
            <a:r>
              <a:rPr lang="fr-FR" dirty="0"/>
              <a:t> car représentation souvent sous forme d’arbre (arbre syntaxique qui vont remplir vos cauchemars) – les </a:t>
            </a:r>
            <a:r>
              <a:rPr lang="fr-FR" dirty="0" err="1"/>
              <a:t>treebanks</a:t>
            </a:r>
            <a:r>
              <a:rPr lang="fr-FR" dirty="0"/>
              <a:t> les plus diffusée sont celles syntaxiques – annotation en POS, en dépendance, en traits </a:t>
            </a:r>
            <a:r>
              <a:rPr lang="fr-FR" dirty="0" err="1"/>
              <a:t>morpohsyntaxiques</a:t>
            </a:r>
            <a:r>
              <a:rPr lang="fr-FR" dirty="0"/>
              <a:t> etc.</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Travail </a:t>
            </a:r>
            <a:r>
              <a:rPr lang="fr-FR" dirty="0" err="1"/>
              <a:t>d’universal</a:t>
            </a:r>
            <a:r>
              <a:rPr lang="fr-FR" dirty="0"/>
              <a:t> </a:t>
            </a:r>
            <a:r>
              <a:rPr lang="fr-FR" dirty="0" err="1"/>
              <a:t>dependencies</a:t>
            </a:r>
            <a:r>
              <a:rPr lang="fr-FR" dirty="0"/>
              <a:t> dans la création d’un standard unique pour toutes les langues du monde y compris les langues peu dotées – utiliser le même formalisme pour décrire toutes les langues</a:t>
            </a:r>
          </a:p>
          <a:p>
            <a:pPr marL="0" lvl="0" indent="0" algn="l" rtl="0">
              <a:spcBef>
                <a:spcPts val="0"/>
              </a:spcBef>
              <a:spcAft>
                <a:spcPts val="0"/>
              </a:spcAft>
              <a:buNone/>
            </a:pPr>
            <a:r>
              <a:rPr lang="fr-FR" dirty="0"/>
              <a:t>Et créer des corpus annotés qui exploitent ce formalisme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80619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en-US" b="0" i="0" dirty="0">
                <a:solidFill>
                  <a:srgbClr val="000000"/>
                </a:solidFill>
                <a:effectLst/>
                <a:latin typeface="Open Sans" panose="020B0606030504020204" pitchFamily="34" charset="0"/>
              </a:rPr>
              <a:t>Sentences consist of one or more word lines, and word lines contain the following fields:</a:t>
            </a:r>
          </a:p>
          <a:p>
            <a:pPr algn="l">
              <a:buFont typeface="+mj-lt"/>
              <a:buAutoNum type="arabicPeriod"/>
            </a:pPr>
            <a:r>
              <a:rPr lang="en-US" b="0" i="0" dirty="0">
                <a:solidFill>
                  <a:srgbClr val="000000"/>
                </a:solidFill>
                <a:effectLst/>
                <a:latin typeface="Open Sans" panose="020B0606030504020204" pitchFamily="34" charset="0"/>
              </a:rPr>
              <a:t>ID: Word index, integer starting at 1 for each new sentence; may be a range for multiword tokens; may be a decimal number for empty nodes (decimal numbers can be lower than 1 but must be greater than 0).</a:t>
            </a:r>
          </a:p>
          <a:p>
            <a:pPr algn="l">
              <a:buFont typeface="+mj-lt"/>
              <a:buAutoNum type="arabicPeriod"/>
            </a:pPr>
            <a:r>
              <a:rPr lang="en-US" b="0" i="0" dirty="0">
                <a:solidFill>
                  <a:srgbClr val="000000"/>
                </a:solidFill>
                <a:effectLst/>
                <a:latin typeface="Open Sans" panose="020B0606030504020204" pitchFamily="34" charset="0"/>
              </a:rPr>
              <a:t>FORM: Word form or punctuation symbol.</a:t>
            </a:r>
          </a:p>
          <a:p>
            <a:pPr algn="l">
              <a:buFont typeface="+mj-lt"/>
              <a:buAutoNum type="arabicPeriod"/>
            </a:pPr>
            <a:r>
              <a:rPr lang="en-US" b="0" i="0" dirty="0">
                <a:solidFill>
                  <a:srgbClr val="000000"/>
                </a:solidFill>
                <a:effectLst/>
                <a:latin typeface="Open Sans" panose="020B0606030504020204" pitchFamily="34" charset="0"/>
              </a:rPr>
              <a:t>LEMMA: Lemma or stem of word form.</a:t>
            </a:r>
          </a:p>
          <a:p>
            <a:pPr algn="l">
              <a:buFont typeface="+mj-lt"/>
              <a:buAutoNum type="arabicPeriod"/>
            </a:pPr>
            <a:r>
              <a:rPr lang="en-US" b="0" i="0" dirty="0">
                <a:solidFill>
                  <a:srgbClr val="000000"/>
                </a:solidFill>
                <a:effectLst/>
                <a:latin typeface="Open Sans" panose="020B0606030504020204" pitchFamily="34" charset="0"/>
              </a:rPr>
              <a:t>UPOS: </a:t>
            </a:r>
            <a:r>
              <a:rPr lang="en-US" b="0" i="0" dirty="0">
                <a:solidFill>
                  <a:srgbClr val="000000"/>
                </a:solidFill>
                <a:effectLst/>
                <a:latin typeface="Open Sans" panose="020B0606030504020204" pitchFamily="34" charset="0"/>
                <a:hlinkClick r:id="rId3"/>
              </a:rPr>
              <a:t>Universal part-of-speech tag</a:t>
            </a:r>
            <a:r>
              <a:rPr lang="en-US" b="0" i="0" dirty="0">
                <a:solidFill>
                  <a:srgbClr val="000000"/>
                </a:solidFill>
                <a:effectLst/>
                <a:latin typeface="Open Sans" panose="020B0606030504020204" pitchFamily="34" charset="0"/>
              </a:rPr>
              <a:t>.</a:t>
            </a:r>
          </a:p>
          <a:p>
            <a:pPr algn="l">
              <a:buFont typeface="+mj-lt"/>
              <a:buAutoNum type="arabicPeriod"/>
            </a:pPr>
            <a:r>
              <a:rPr lang="en-US" b="0" i="0" dirty="0">
                <a:solidFill>
                  <a:srgbClr val="000000"/>
                </a:solidFill>
                <a:effectLst/>
                <a:latin typeface="Open Sans" panose="020B0606030504020204" pitchFamily="34" charset="0"/>
              </a:rPr>
              <a:t>XPOS: Optional language-specific (or treebank-specific) part-of-speech / morphological tag; underscore if not available.</a:t>
            </a:r>
          </a:p>
          <a:p>
            <a:pPr algn="l">
              <a:buFont typeface="+mj-lt"/>
              <a:buAutoNum type="arabicPeriod"/>
            </a:pPr>
            <a:r>
              <a:rPr lang="en-US" b="0" i="0" dirty="0">
                <a:solidFill>
                  <a:srgbClr val="000000"/>
                </a:solidFill>
                <a:effectLst/>
                <a:latin typeface="Open Sans" panose="020B0606030504020204" pitchFamily="34" charset="0"/>
              </a:rPr>
              <a:t>FEATS: List of morphological features from the </a:t>
            </a:r>
            <a:r>
              <a:rPr lang="en-US" b="0" i="0" dirty="0">
                <a:solidFill>
                  <a:srgbClr val="000000"/>
                </a:solidFill>
                <a:effectLst/>
                <a:latin typeface="Open Sans" panose="020B0606030504020204" pitchFamily="34" charset="0"/>
                <a:hlinkClick r:id="rId4"/>
              </a:rPr>
              <a:t>universal feature inventory</a:t>
            </a:r>
            <a:r>
              <a:rPr lang="en-US" b="0" i="0" dirty="0">
                <a:solidFill>
                  <a:srgbClr val="000000"/>
                </a:solidFill>
                <a:effectLst/>
                <a:latin typeface="Open Sans" panose="020B0606030504020204" pitchFamily="34" charset="0"/>
              </a:rPr>
              <a:t> or from a defined </a:t>
            </a:r>
            <a:r>
              <a:rPr lang="en-US" b="0" i="0" dirty="0">
                <a:solidFill>
                  <a:srgbClr val="000000"/>
                </a:solidFill>
                <a:effectLst/>
                <a:latin typeface="Open Sans" panose="020B0606030504020204" pitchFamily="34" charset="0"/>
                <a:hlinkClick r:id="rId5"/>
              </a:rPr>
              <a:t>language-specific extension</a:t>
            </a:r>
            <a:r>
              <a:rPr lang="en-US" b="0" i="0" dirty="0">
                <a:solidFill>
                  <a:srgbClr val="000000"/>
                </a:solidFill>
                <a:effectLst/>
                <a:latin typeface="Open Sans" panose="020B0606030504020204" pitchFamily="34" charset="0"/>
              </a:rPr>
              <a:t>; underscore if not available.</a:t>
            </a:r>
          </a:p>
          <a:p>
            <a:pPr algn="l">
              <a:buFont typeface="+mj-lt"/>
              <a:buAutoNum type="arabicPeriod"/>
            </a:pPr>
            <a:r>
              <a:rPr lang="en-US" b="0" i="0" dirty="0">
                <a:solidFill>
                  <a:srgbClr val="000000"/>
                </a:solidFill>
                <a:effectLst/>
                <a:latin typeface="Open Sans" panose="020B0606030504020204" pitchFamily="34" charset="0"/>
              </a:rPr>
              <a:t>HEAD: Head of the current word, which is either a value of ID or zero (0).</a:t>
            </a:r>
          </a:p>
          <a:p>
            <a:pPr algn="l">
              <a:buFont typeface="+mj-lt"/>
              <a:buAutoNum type="arabicPeriod"/>
            </a:pPr>
            <a:r>
              <a:rPr lang="en-US" b="0" i="0" dirty="0">
                <a:solidFill>
                  <a:srgbClr val="000000"/>
                </a:solidFill>
                <a:effectLst/>
                <a:latin typeface="Open Sans" panose="020B0606030504020204" pitchFamily="34" charset="0"/>
              </a:rPr>
              <a:t>DEPREL: </a:t>
            </a:r>
            <a:r>
              <a:rPr lang="en-US" b="0" i="0" dirty="0">
                <a:solidFill>
                  <a:srgbClr val="000000"/>
                </a:solidFill>
                <a:effectLst/>
                <a:latin typeface="Open Sans" panose="020B0606030504020204" pitchFamily="34" charset="0"/>
                <a:hlinkClick r:id="rId6"/>
              </a:rPr>
              <a:t>Universal dependency relation</a:t>
            </a:r>
            <a:r>
              <a:rPr lang="en-US" b="0" i="0" dirty="0">
                <a:solidFill>
                  <a:srgbClr val="000000"/>
                </a:solidFill>
                <a:effectLst/>
                <a:latin typeface="Open Sans" panose="020B0606030504020204" pitchFamily="34" charset="0"/>
              </a:rPr>
              <a:t> to the HEAD (</a:t>
            </a:r>
            <a:r>
              <a:rPr lang="en-US" b="0" i="0" dirty="0">
                <a:solidFill>
                  <a:srgbClr val="000000"/>
                </a:solidFill>
                <a:effectLst/>
                <a:latin typeface="Open Sans" panose="020B0606030504020204" pitchFamily="34" charset="0"/>
                <a:hlinkClick r:id="rId7" tooltip="u-dep root"/>
              </a:rPr>
              <a:t>root</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iff</a:t>
            </a:r>
            <a:r>
              <a:rPr lang="en-US" b="0" i="0" dirty="0">
                <a:solidFill>
                  <a:srgbClr val="000000"/>
                </a:solidFill>
                <a:effectLst/>
                <a:latin typeface="Open Sans" panose="020B0606030504020204" pitchFamily="34" charset="0"/>
              </a:rPr>
              <a:t> HEAD = 0) or a defined language-specific subtype of one.</a:t>
            </a:r>
          </a:p>
          <a:p>
            <a:pPr algn="l">
              <a:buFont typeface="+mj-lt"/>
              <a:buAutoNum type="arabicPeriod"/>
            </a:pPr>
            <a:r>
              <a:rPr lang="en-US" b="0" i="0" dirty="0">
                <a:solidFill>
                  <a:srgbClr val="000000"/>
                </a:solidFill>
                <a:effectLst/>
                <a:latin typeface="Open Sans" panose="020B0606030504020204" pitchFamily="34" charset="0"/>
              </a:rPr>
              <a:t>DEPS: Enhanced dependency graph in the form of a list of head-</a:t>
            </a:r>
            <a:r>
              <a:rPr lang="en-US" b="0" i="0" dirty="0" err="1">
                <a:solidFill>
                  <a:srgbClr val="000000"/>
                </a:solidFill>
                <a:effectLst/>
                <a:latin typeface="Open Sans" panose="020B0606030504020204" pitchFamily="34" charset="0"/>
              </a:rPr>
              <a:t>deprel</a:t>
            </a:r>
            <a:r>
              <a:rPr lang="en-US" b="0" i="0" dirty="0">
                <a:solidFill>
                  <a:srgbClr val="000000"/>
                </a:solidFill>
                <a:effectLst/>
                <a:latin typeface="Open Sans" panose="020B0606030504020204" pitchFamily="34" charset="0"/>
              </a:rPr>
              <a:t> pairs.</a:t>
            </a:r>
          </a:p>
          <a:p>
            <a:pPr algn="l">
              <a:buFont typeface="+mj-lt"/>
              <a:buAutoNum type="arabicPeriod"/>
            </a:pPr>
            <a:r>
              <a:rPr lang="en-US" b="0" i="0" dirty="0">
                <a:solidFill>
                  <a:srgbClr val="000000"/>
                </a:solidFill>
                <a:effectLst/>
                <a:latin typeface="Open Sans" panose="020B0606030504020204" pitchFamily="34" charset="0"/>
              </a:rPr>
              <a:t>MISC: Any other annotation.</a:t>
            </a:r>
          </a:p>
          <a:p>
            <a:endParaRPr lang="fr-FR" dirty="0"/>
          </a:p>
        </p:txBody>
      </p:sp>
    </p:spTree>
    <p:extLst>
      <p:ext uri="{BB962C8B-B14F-4D97-AF65-F5344CB8AC3E}">
        <p14:creationId xmlns:p14="http://schemas.microsoft.com/office/powerpoint/2010/main" val="582890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245977703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245977703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Il faut aussi évaluer la qualité des annotations, comment faire cela ?</a:t>
            </a:r>
          </a:p>
          <a:p>
            <a:r>
              <a:rPr lang="fr-FR" dirty="0"/>
              <a:t>L’annotation de corpus a évolué elle aussi avec le temps, en termes de diversité des données annotés, de complexité des </a:t>
            </a:r>
            <a:r>
              <a:rPr lang="fr-FR" dirty="0" err="1"/>
              <a:t>annoations</a:t>
            </a:r>
            <a:r>
              <a:rPr lang="fr-FR" dirty="0"/>
              <a:t> et de taille des corpus (plus de données dispo, pus faciles à annoter semi-automatiquement…)</a:t>
            </a:r>
          </a:p>
          <a:p>
            <a:r>
              <a:rPr lang="fr-FR" dirty="0"/>
              <a:t>Données importants pour entrainer les modèles</a:t>
            </a:r>
          </a:p>
        </p:txBody>
      </p:sp>
    </p:spTree>
    <p:extLst>
      <p:ext uri="{BB962C8B-B14F-4D97-AF65-F5344CB8AC3E}">
        <p14:creationId xmlns:p14="http://schemas.microsoft.com/office/powerpoint/2010/main" val="23111669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45977703f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245977703f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0814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342900" marR="0" lvl="0" indent="-342900" algn="just" defTabSz="914400" rtl="0" eaLnBrk="1" fontAlgn="auto" latinLnBrk="0" hangingPunct="1">
              <a:lnSpc>
                <a:spcPct val="115000"/>
              </a:lnSpc>
              <a:spcBef>
                <a:spcPts val="0"/>
              </a:spcBef>
              <a:spcAft>
                <a:spcPts val="0"/>
              </a:spcAft>
              <a:buClr>
                <a:schemeClr val="tx1">
                  <a:lumMod val="75000"/>
                </a:schemeClr>
              </a:buClr>
              <a:buSzPts val="3000"/>
              <a:buFont typeface="Arial" panose="020B0604020202020204" pitchFamily="34" charset="0"/>
              <a:buChar char="•"/>
              <a:tabLst/>
              <a:defRPr/>
            </a:pPr>
            <a:r>
              <a:rPr kumimoji="0" lang="fr-FR" sz="11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Apprentissage Neuronale Profond (Deep Learning)</a:t>
            </a:r>
          </a:p>
          <a:p>
            <a:pPr marL="342900" indent="-342900" algn="just">
              <a:buClr>
                <a:schemeClr val="tx1">
                  <a:lumMod val="75000"/>
                </a:schemeClr>
              </a:buClr>
              <a:buFont typeface="Arial" panose="020B0604020202020204" pitchFamily="34" charset="0"/>
              <a:buChar char="•"/>
              <a:defRPr/>
            </a:pPr>
            <a:r>
              <a:rPr kumimoji="0" lang="fr-FR" sz="11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Grande puissance de calcul disponible et très grandes quantités de données à disposition</a:t>
            </a:r>
          </a:p>
          <a:p>
            <a:pPr marL="342900" marR="0" lvl="0" indent="-342900" algn="just" defTabSz="914400" rtl="0" eaLnBrk="1" fontAlgn="auto" latinLnBrk="0" hangingPunct="1">
              <a:lnSpc>
                <a:spcPct val="115000"/>
              </a:lnSpc>
              <a:spcBef>
                <a:spcPts val="0"/>
              </a:spcBef>
              <a:spcAft>
                <a:spcPts val="0"/>
              </a:spcAft>
              <a:buClr>
                <a:schemeClr val="tx1">
                  <a:lumMod val="75000"/>
                </a:schemeClr>
              </a:buClr>
              <a:buSzPts val="3000"/>
              <a:buFont typeface="Arial" panose="020B0604020202020204" pitchFamily="34" charset="0"/>
              <a:buChar char="•"/>
              <a:tabLst/>
              <a:defRPr/>
            </a:pPr>
            <a:r>
              <a:rPr kumimoji="0" lang="fr-FR" sz="11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Différents approches (CNN, LSTM, Transformer…)</a:t>
            </a:r>
          </a:p>
          <a:p>
            <a:pPr marL="342900" marR="0" lvl="0" indent="-342900" algn="just" defTabSz="914400" rtl="0" eaLnBrk="1" fontAlgn="auto" latinLnBrk="0" hangingPunct="1">
              <a:lnSpc>
                <a:spcPct val="115000"/>
              </a:lnSpc>
              <a:spcBef>
                <a:spcPts val="0"/>
              </a:spcBef>
              <a:spcAft>
                <a:spcPts val="0"/>
              </a:spcAft>
              <a:buClr>
                <a:schemeClr val="tx1">
                  <a:lumMod val="75000"/>
                </a:schemeClr>
              </a:buClr>
              <a:buSzPts val="3000"/>
              <a:buFont typeface="Arial" panose="020B0604020202020204" pitchFamily="34" charset="0"/>
              <a:buChar char="•"/>
              <a:tabLst/>
              <a:defRPr/>
            </a:pPr>
            <a:r>
              <a:rPr kumimoji="0" lang="fr-FR" sz="11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Naissance des LLM (Large </a:t>
            </a:r>
            <a:r>
              <a:rPr kumimoji="0" lang="fr-FR" sz="11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Figtree"/>
              </a:rPr>
              <a:t>Language</a:t>
            </a:r>
            <a:r>
              <a:rPr kumimoji="0" lang="fr-FR" sz="11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 </a:t>
            </a:r>
            <a:r>
              <a:rPr kumimoji="0" lang="fr-FR" sz="11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Figtree"/>
              </a:rPr>
              <a:t>Models</a:t>
            </a:r>
            <a:r>
              <a:rPr kumimoji="0" lang="fr-FR" sz="11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a:t>
            </a:r>
            <a:endParaRPr kumimoji="0" lang="en-US" sz="11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Puissance</a:t>
            </a:r>
            <a:r>
              <a:rPr lang="it-IT" dirty="0"/>
              <a:t> de </a:t>
            </a:r>
            <a:r>
              <a:rPr lang="it-IT" dirty="0" err="1"/>
              <a:t>calcul</a:t>
            </a:r>
            <a:r>
              <a:rPr lang="it-IT" dirty="0"/>
              <a:t> </a:t>
            </a:r>
            <a:r>
              <a:rPr lang="it-IT" dirty="0" err="1"/>
              <a:t>accrue</a:t>
            </a:r>
            <a:r>
              <a:rPr lang="it-IT" dirty="0"/>
              <a:t>, plus de </a:t>
            </a:r>
            <a:r>
              <a:rPr lang="it-IT" dirty="0" err="1"/>
              <a:t>données</a:t>
            </a:r>
            <a:r>
              <a:rPr lang="it-IT" dirty="0"/>
              <a:t> </a:t>
            </a:r>
            <a:r>
              <a:rPr lang="it-IT" dirty="0" err="1"/>
              <a:t>bruts</a:t>
            </a:r>
            <a:r>
              <a:rPr lang="it-IT" dirty="0"/>
              <a:t> et </a:t>
            </a:r>
            <a:r>
              <a:rPr lang="it-IT" dirty="0" err="1"/>
              <a:t>annotés</a:t>
            </a:r>
            <a:r>
              <a:rPr lang="it-IT" dirty="0"/>
              <a:t> </a:t>
            </a:r>
            <a:r>
              <a:rPr lang="it-IT" dirty="0" err="1"/>
              <a:t>dispo</a:t>
            </a:r>
            <a:r>
              <a:rPr lang="it-IT" dirty="0"/>
              <a:t> </a:t>
            </a:r>
            <a:r>
              <a:rPr lang="it-IT" dirty="0">
                <a:sym typeface="Wingdings" panose="05000000000000000000" pitchFamily="2" charset="2"/>
              </a:rPr>
              <a:t> DNN</a:t>
            </a:r>
          </a:p>
          <a:p>
            <a:pPr marL="0" lvl="0" indent="0" algn="l" rtl="0">
              <a:spcBef>
                <a:spcPts val="0"/>
              </a:spcBef>
              <a:spcAft>
                <a:spcPts val="0"/>
              </a:spcAft>
              <a:buNone/>
            </a:pPr>
            <a:r>
              <a:rPr lang="it-IT" dirty="0" err="1">
                <a:sym typeface="Wingdings" panose="05000000000000000000" pitchFamily="2" charset="2"/>
              </a:rPr>
              <a:t>Dans</a:t>
            </a:r>
            <a:r>
              <a:rPr lang="it-IT" dirty="0">
                <a:sym typeface="Wingdings" panose="05000000000000000000" pitchFamily="2" charset="2"/>
              </a:rPr>
              <a:t> le Deep Learning, </a:t>
            </a:r>
            <a:r>
              <a:rPr lang="it-IT" dirty="0" err="1">
                <a:sym typeface="Wingdings" panose="05000000000000000000" pitchFamily="2" charset="2"/>
              </a:rPr>
              <a:t>c</a:t>
            </a:r>
            <a:r>
              <a:rPr lang="it-IT" dirty="0" err="1"/>
              <a:t>haque</a:t>
            </a:r>
            <a:r>
              <a:rPr lang="it-IT" dirty="0"/>
              <a:t> token est </a:t>
            </a:r>
            <a:r>
              <a:rPr lang="it-IT" dirty="0" err="1"/>
              <a:t>répresenté</a:t>
            </a:r>
            <a:r>
              <a:rPr lang="it-IT" dirty="0"/>
              <a:t> par le </a:t>
            </a:r>
            <a:r>
              <a:rPr lang="it-IT" dirty="0" err="1"/>
              <a:t>biais</a:t>
            </a:r>
            <a:r>
              <a:rPr lang="it-IT" dirty="0"/>
              <a:t> d’une position </a:t>
            </a:r>
            <a:r>
              <a:rPr lang="it-IT" dirty="0" err="1"/>
              <a:t>dans</a:t>
            </a:r>
            <a:r>
              <a:rPr lang="it-IT" dirty="0"/>
              <a:t> un </a:t>
            </a:r>
            <a:r>
              <a:rPr lang="it-IT" dirty="0" err="1"/>
              <a:t>espace</a:t>
            </a:r>
            <a:r>
              <a:rPr lang="it-IT" dirty="0"/>
              <a:t> </a:t>
            </a:r>
            <a:r>
              <a:rPr lang="it-IT" dirty="0" err="1"/>
              <a:t>vectoriel</a:t>
            </a:r>
            <a:r>
              <a:rPr lang="it-IT" dirty="0"/>
              <a:t> – </a:t>
            </a:r>
            <a:r>
              <a:rPr lang="it-IT" dirty="0" err="1"/>
              <a:t>similarités</a:t>
            </a:r>
            <a:r>
              <a:rPr lang="it-IT" dirty="0"/>
              <a:t> de </a:t>
            </a:r>
            <a:r>
              <a:rPr lang="it-IT" dirty="0" err="1"/>
              <a:t>significat</a:t>
            </a:r>
            <a:r>
              <a:rPr lang="it-IT" dirty="0"/>
              <a:t> </a:t>
            </a:r>
            <a:r>
              <a:rPr lang="it-IT" dirty="0" err="1"/>
              <a:t>ou</a:t>
            </a:r>
            <a:r>
              <a:rPr lang="it-IT" dirty="0"/>
              <a:t> </a:t>
            </a:r>
            <a:r>
              <a:rPr lang="it-IT" dirty="0" err="1"/>
              <a:t>syntaxe</a:t>
            </a:r>
            <a:r>
              <a:rPr lang="it-IT" dirty="0"/>
              <a:t> </a:t>
            </a:r>
            <a:r>
              <a:rPr lang="it-IT" dirty="0" err="1"/>
              <a:t>sont</a:t>
            </a:r>
            <a:r>
              <a:rPr lang="it-IT" dirty="0"/>
              <a:t> </a:t>
            </a:r>
            <a:r>
              <a:rPr lang="it-IT" dirty="0" err="1"/>
              <a:t>répresenté</a:t>
            </a:r>
            <a:r>
              <a:rPr lang="it-IT" dirty="0"/>
              <a:t> à </a:t>
            </a:r>
            <a:r>
              <a:rPr lang="it-IT" dirty="0" err="1"/>
              <a:t>travers</a:t>
            </a:r>
            <a:r>
              <a:rPr lang="it-IT" dirty="0"/>
              <a:t> la </a:t>
            </a:r>
            <a:r>
              <a:rPr lang="it-IT" dirty="0" err="1"/>
              <a:t>proximité</a:t>
            </a:r>
            <a:r>
              <a:rPr lang="it-IT" dirty="0"/>
              <a:t> </a:t>
            </a:r>
            <a:r>
              <a:rPr lang="it-IT" dirty="0" err="1"/>
              <a:t>des</a:t>
            </a:r>
            <a:r>
              <a:rPr lang="it-IT" dirty="0"/>
              <a:t> </a:t>
            </a:r>
            <a:r>
              <a:rPr lang="it-IT" dirty="0" err="1"/>
              <a:t>vecteurs</a:t>
            </a:r>
            <a:r>
              <a:rPr lang="it-IT" dirty="0"/>
              <a:t> </a:t>
            </a:r>
            <a:r>
              <a:rPr lang="it-IT" dirty="0" err="1"/>
              <a:t>dans</a:t>
            </a:r>
            <a:r>
              <a:rPr lang="it-IT" dirty="0"/>
              <a:t> </a:t>
            </a:r>
            <a:r>
              <a:rPr lang="it-IT" dirty="0" err="1"/>
              <a:t>cet</a:t>
            </a:r>
            <a:r>
              <a:rPr lang="it-IT" dirty="0"/>
              <a:t> </a:t>
            </a:r>
            <a:r>
              <a:rPr lang="it-IT" dirty="0" err="1"/>
              <a:t>espace</a:t>
            </a:r>
            <a:endParaRPr lang="fr-FR" dirty="0"/>
          </a:p>
          <a:p>
            <a:pPr marL="0" lvl="0" indent="0" algn="l" rtl="0">
              <a:spcBef>
                <a:spcPts val="0"/>
              </a:spcBef>
              <a:spcAft>
                <a:spcPts val="0"/>
              </a:spcAft>
              <a:buNone/>
            </a:pPr>
            <a:r>
              <a:rPr lang="fr-FR" dirty="0"/>
              <a:t>CNN </a:t>
            </a:r>
            <a:r>
              <a:rPr lang="fr-FR" dirty="0" err="1"/>
              <a:t>convolutional</a:t>
            </a:r>
            <a:r>
              <a:rPr lang="fr-FR" dirty="0"/>
              <a:t> neural networks, LSTM Long Short </a:t>
            </a:r>
            <a:r>
              <a:rPr lang="fr-FR" dirty="0" err="1"/>
              <a:t>Term</a:t>
            </a:r>
            <a:r>
              <a:rPr lang="fr-FR" dirty="0"/>
              <a:t> memory, transformer le modèle actuellement plus utilisé</a:t>
            </a:r>
          </a:p>
          <a:p>
            <a:endParaRPr lang="fr-FR" dirty="0"/>
          </a:p>
        </p:txBody>
      </p:sp>
    </p:spTree>
    <p:extLst>
      <p:ext uri="{BB962C8B-B14F-4D97-AF65-F5344CB8AC3E}">
        <p14:creationId xmlns:p14="http://schemas.microsoft.com/office/powerpoint/2010/main" val="37829299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Dans les deux approches utilisées pour son entrainement, on utilise des humains pour construire le corpus d’apprentissage : dans l’apprentissage supervisé, le corpus est constitué de dialogues où des humains « jouent » le rôle de machine et utilisateur, alors que dans le </a:t>
            </a:r>
            <a:r>
              <a:rPr lang="fr-FR" dirty="0" err="1"/>
              <a:t>reinforcement</a:t>
            </a:r>
            <a:r>
              <a:rPr lang="fr-FR" dirty="0"/>
              <a:t> </a:t>
            </a:r>
            <a:r>
              <a:rPr lang="fr-FR" dirty="0" err="1"/>
              <a:t>learning</a:t>
            </a:r>
            <a:r>
              <a:rPr lang="fr-FR" dirty="0"/>
              <a:t>, des humains annotent selon la pertinence les réponse données précédemment par le modèle</a:t>
            </a:r>
          </a:p>
        </p:txBody>
      </p:sp>
    </p:spTree>
    <p:extLst>
      <p:ext uri="{BB962C8B-B14F-4D97-AF65-F5344CB8AC3E}">
        <p14:creationId xmlns:p14="http://schemas.microsoft.com/office/powerpoint/2010/main" val="22567224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Dans les deux approches utilisés pour son entrainement, on utilise des humains pour construire le corpus d’apprentissage : dans l’apprentissage supervisé, le corpus est constitué de dialogues où des humains « jouent » le rôle de machine et utilisateur, alors que dans le </a:t>
            </a:r>
            <a:r>
              <a:rPr lang="fr-FR" dirty="0" err="1"/>
              <a:t>reinforcement</a:t>
            </a:r>
            <a:r>
              <a:rPr lang="fr-FR" dirty="0"/>
              <a:t> </a:t>
            </a:r>
            <a:r>
              <a:rPr lang="fr-FR" dirty="0" err="1"/>
              <a:t>learning</a:t>
            </a:r>
            <a:r>
              <a:rPr lang="fr-FR" dirty="0"/>
              <a:t>, des humains annotent selon la pertinence les réponse données précédemment par le modèle</a:t>
            </a:r>
          </a:p>
        </p:txBody>
      </p:sp>
    </p:spTree>
    <p:extLst>
      <p:ext uri="{BB962C8B-B14F-4D97-AF65-F5344CB8AC3E}">
        <p14:creationId xmlns:p14="http://schemas.microsoft.com/office/powerpoint/2010/main" val="26351837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609600" indent="-609600" eaLnBrk="1" hangingPunct="1">
              <a:lnSpc>
                <a:spcPct val="80000"/>
              </a:lnSpc>
              <a:buFont typeface="Arial" panose="020B0604020202020204" pitchFamily="34" charset="0"/>
              <a:buNone/>
            </a:pPr>
            <a:r>
              <a:rPr lang="fr-FR" altLang="fr-FR" sz="2400" dirty="0"/>
              <a:t>Un problème est calculable si deux conditions sont satisfaites :</a:t>
            </a:r>
          </a:p>
          <a:p>
            <a:pPr marL="609600" indent="-609600" eaLnBrk="1" hangingPunct="1">
              <a:lnSpc>
                <a:spcPct val="80000"/>
              </a:lnSpc>
              <a:buFont typeface="Arial" panose="020B0604020202020204" pitchFamily="34" charset="0"/>
              <a:buAutoNum type="arabicParenR"/>
            </a:pPr>
            <a:r>
              <a:rPr lang="fr-FR" altLang="fr-FR" sz="2400" dirty="0"/>
              <a:t>On peut le décomposer en sous problèmes élémentaires, de sorte que chaque sous problème élémentaire puisse être résolu par la machine.</a:t>
            </a:r>
          </a:p>
          <a:p>
            <a:pPr marL="609600" indent="-609600" eaLnBrk="1" hangingPunct="1">
              <a:lnSpc>
                <a:spcPct val="80000"/>
              </a:lnSpc>
              <a:buFont typeface="Arial" panose="020B0604020202020204" pitchFamily="34" charset="0"/>
              <a:buAutoNum type="arabicParenR"/>
            </a:pPr>
            <a:r>
              <a:rPr lang="fr-FR" altLang="fr-FR" sz="2400" dirty="0"/>
              <a:t>On obtient la solution du problème en un temps fini.</a:t>
            </a:r>
          </a:p>
          <a:p>
            <a:pPr marL="609600" indent="-609600" eaLnBrk="1" hangingPunct="1">
              <a:lnSpc>
                <a:spcPct val="80000"/>
              </a:lnSpc>
              <a:buFont typeface="Arial" panose="020B0604020202020204" pitchFamily="34" charset="0"/>
              <a:buNone/>
            </a:pPr>
            <a:r>
              <a:rPr lang="fr-FR" altLang="fr-FR" sz="2400" dirty="0"/>
              <a:t>Exemple : Avec les lettres de l</a:t>
            </a:r>
            <a:r>
              <a:rPr lang="ja-JP" altLang="fr-FR" sz="2400" dirty="0"/>
              <a:t>’</a:t>
            </a:r>
            <a:r>
              <a:rPr lang="fr-FR" altLang="ja-JP" sz="2400" dirty="0"/>
              <a:t>alphabet former : toutes les séquences possibles ; tous les mots de l</a:t>
            </a:r>
            <a:r>
              <a:rPr lang="ja-JP" altLang="fr-FR" sz="2400" dirty="0"/>
              <a:t>’</a:t>
            </a:r>
            <a:r>
              <a:rPr lang="fr-FR" altLang="ja-JP" sz="2400" dirty="0"/>
              <a:t>espagnol ; toutes les séquences possibles formées de 3 caractères au maximum.</a:t>
            </a:r>
            <a:endParaRPr lang="fr-FR" altLang="fr-FR" sz="2400" dirty="0"/>
          </a:p>
          <a:p>
            <a:pPr eaLnBrk="1" hangingPunct="1">
              <a:lnSpc>
                <a:spcPct val="80000"/>
              </a:lnSpc>
              <a:buFont typeface="Arial" panose="020B0604020202020204" pitchFamily="34" charset="0"/>
              <a:buNone/>
            </a:pPr>
            <a:endParaRPr lang="fr-FR" altLang="fr-FR" sz="2400" dirty="0"/>
          </a:p>
          <a:p>
            <a:pPr eaLnBrk="1" hangingPunct="1">
              <a:lnSpc>
                <a:spcPct val="80000"/>
              </a:lnSpc>
              <a:buFont typeface="Arial" panose="020B0604020202020204" pitchFamily="34" charset="0"/>
              <a:buNone/>
            </a:pPr>
            <a:endParaRPr lang="fr-FR" altLang="fr-FR" sz="2400" dirty="0"/>
          </a:p>
          <a:p>
            <a:pPr eaLnBrk="1" hangingPunct="1">
              <a:lnSpc>
                <a:spcPct val="80000"/>
              </a:lnSpc>
              <a:buFont typeface="Arial" panose="020B0604020202020204" pitchFamily="34" charset="0"/>
              <a:buNone/>
            </a:pPr>
            <a:endParaRPr lang="fr-FR" altLang="fr-FR" sz="2400" dirty="0"/>
          </a:p>
          <a:p>
            <a:pPr eaLnBrk="1" hangingPunct="1">
              <a:lnSpc>
                <a:spcPct val="80000"/>
              </a:lnSpc>
              <a:buFont typeface="Arial" panose="020B0604020202020204" pitchFamily="34" charset="0"/>
              <a:buNone/>
            </a:pPr>
            <a:r>
              <a:rPr lang="fr-FR" altLang="fr-FR" sz="2400" dirty="0"/>
              <a:t>On passe du traitement automatique de toute la langue, au traitement spécifique pour des problèmes particuliers</a:t>
            </a:r>
          </a:p>
          <a:p>
            <a:pPr eaLnBrk="1" hangingPunct="1">
              <a:lnSpc>
                <a:spcPct val="80000"/>
              </a:lnSpc>
              <a:buFont typeface="Arial" panose="020B0604020202020204" pitchFamily="34" charset="0"/>
              <a:buNone/>
            </a:pPr>
            <a:r>
              <a:rPr lang="fr-FR" altLang="fr-FR" sz="2400" dirty="0"/>
              <a:t>De « vouloir saisir le sens d</a:t>
            </a:r>
            <a:r>
              <a:rPr lang="ja-JP" altLang="fr-FR" sz="2400" dirty="0"/>
              <a:t>’</a:t>
            </a:r>
            <a:r>
              <a:rPr lang="fr-FR" altLang="ja-JP" sz="2400" dirty="0"/>
              <a:t>un texte » à « obtenir des informations suffisantes pour le problème traité »</a:t>
            </a:r>
          </a:p>
          <a:p>
            <a:pPr eaLnBrk="1" hangingPunct="1">
              <a:lnSpc>
                <a:spcPct val="80000"/>
              </a:lnSpc>
              <a:buFont typeface="Arial" panose="020B0604020202020204" pitchFamily="34" charset="0"/>
              <a:buNone/>
            </a:pPr>
            <a:r>
              <a:rPr lang="fr-FR" altLang="fr-FR" sz="2400" dirty="0"/>
              <a:t>Exemple : Il n</a:t>
            </a:r>
            <a:r>
              <a:rPr lang="ja-JP" altLang="fr-FR" sz="2400" dirty="0"/>
              <a:t>’</a:t>
            </a:r>
            <a:r>
              <a:rPr lang="fr-FR" altLang="ja-JP" sz="2400" dirty="0"/>
              <a:t>est pas nécessaire de comprendre le sens d</a:t>
            </a:r>
            <a:r>
              <a:rPr lang="ja-JP" altLang="fr-FR" sz="2400" dirty="0"/>
              <a:t>’</a:t>
            </a:r>
            <a:r>
              <a:rPr lang="fr-FR" altLang="ja-JP" sz="2400" dirty="0"/>
              <a:t>un texte pour détecter les fautes d</a:t>
            </a:r>
            <a:r>
              <a:rPr lang="ja-JP" altLang="fr-FR" sz="2400" dirty="0"/>
              <a:t>’</a:t>
            </a:r>
            <a:r>
              <a:rPr lang="fr-FR" altLang="ja-JP" sz="2400" dirty="0"/>
              <a:t>orthographe qui y sont contenues</a:t>
            </a:r>
          </a:p>
          <a:p>
            <a:pPr eaLnBrk="1" hangingPunct="1">
              <a:lnSpc>
                <a:spcPct val="80000"/>
              </a:lnSpc>
              <a:buFont typeface="Arial" panose="020B0604020202020204" pitchFamily="34" charset="0"/>
              <a:buNone/>
            </a:pPr>
            <a:r>
              <a:rPr lang="fr-FR" altLang="fr-FR" sz="2400" dirty="0"/>
              <a:t>Problème très difficile : Définition et représentation du sens</a:t>
            </a:r>
          </a:p>
          <a:p>
            <a:pPr eaLnBrk="1" hangingPunct="1">
              <a:lnSpc>
                <a:spcPct val="80000"/>
              </a:lnSpc>
              <a:buFont typeface="Arial" panose="020B0604020202020204" pitchFamily="34" charset="0"/>
              <a:buNone/>
            </a:pPr>
            <a:r>
              <a:rPr lang="fr-FR" altLang="fr-FR" sz="2400" dirty="0"/>
              <a:t>Problème plus facile : définir et représenter des aspects du sens</a:t>
            </a:r>
          </a:p>
          <a:p>
            <a:pPr lvl="1" eaLnBrk="1" hangingPunct="1">
              <a:lnSpc>
                <a:spcPct val="80000"/>
              </a:lnSpc>
              <a:buFont typeface="Wingdings" panose="05000000000000000000" pitchFamily="2" charset="2"/>
              <a:buNone/>
            </a:pPr>
            <a:r>
              <a:rPr lang="fr-FR" altLang="fr-FR" sz="2000" dirty="0">
                <a:ea typeface="Arial" panose="020B0604020202020204" pitchFamily="34" charset="0"/>
              </a:rPr>
              <a:t>Exemple : (Parlerons: verbe parler, au futur, 1ère personne du pluriel). Ces aspects du sens suffisent pour: fréquence des mots d</a:t>
            </a:r>
            <a:r>
              <a:rPr lang="ja-JP" altLang="fr-FR" sz="2000" dirty="0">
                <a:ea typeface="MS PGothic" panose="020B0600070205080204" pitchFamily="34" charset="-128"/>
              </a:rPr>
              <a:t>’</a:t>
            </a:r>
            <a:r>
              <a:rPr lang="fr-FR" altLang="ja-JP" sz="2000" dirty="0">
                <a:ea typeface="MS PGothic" panose="020B0600070205080204" pitchFamily="34" charset="-128"/>
              </a:rPr>
              <a:t>un texte, détection de fautes, recherche de certaines informations…</a:t>
            </a:r>
            <a:endParaRPr lang="fr-FR" altLang="fr-FR" sz="2000" dirty="0">
              <a:ea typeface="Arial" panose="020B0604020202020204" pitchFamily="34" charset="0"/>
            </a:endParaRPr>
          </a:p>
          <a:p>
            <a:endParaRPr lang="fr-FR" dirty="0"/>
          </a:p>
        </p:txBody>
      </p:sp>
    </p:spTree>
    <p:extLst>
      <p:ext uri="{BB962C8B-B14F-4D97-AF65-F5344CB8AC3E}">
        <p14:creationId xmlns:p14="http://schemas.microsoft.com/office/powerpoint/2010/main" val="21815807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245977703f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245977703f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Une chaine de traitement est composée par plusieurs modules, ces modules s’occupent chacun d’un objectif spécifique</a:t>
            </a:r>
          </a:p>
          <a:p>
            <a:pPr marL="0" lvl="0" indent="0" algn="l" rtl="0">
              <a:spcBef>
                <a:spcPts val="0"/>
              </a:spcBef>
              <a:spcAft>
                <a:spcPts val="0"/>
              </a:spcAft>
              <a:buNone/>
            </a:pPr>
            <a:r>
              <a:rPr lang="fr-FR" dirty="0"/>
              <a:t>Chaque objectif est réalisé sur le texte lui-même et habituellement son résultat réutilisé par le module successif</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Celle la est une des chaines classiques, celle de </a:t>
            </a:r>
            <a:r>
              <a:rPr lang="fr-FR" dirty="0" err="1"/>
              <a:t>préprocessing</a:t>
            </a:r>
            <a:endParaRPr lang="fr-FR" dirty="0"/>
          </a:p>
          <a:p>
            <a:pPr marL="0" lvl="0" indent="0" algn="l" rtl="0">
              <a:spcBef>
                <a:spcPts val="0"/>
              </a:spcBef>
              <a:spcAft>
                <a:spcPts val="0"/>
              </a:spcAft>
              <a:buNone/>
            </a:pPr>
            <a:endParaRPr lang="fr-F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https://corliapi.ortolang.fr/stanza/ </a:t>
            </a:r>
          </a:p>
        </p:txBody>
      </p:sp>
    </p:spTree>
    <p:extLst>
      <p:ext uri="{BB962C8B-B14F-4D97-AF65-F5344CB8AC3E}">
        <p14:creationId xmlns:p14="http://schemas.microsoft.com/office/powerpoint/2010/main" val="5086380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Pour rendre le traitement calculable, il faut découper le matériel langagier </a:t>
            </a:r>
          </a:p>
          <a:p>
            <a:r>
              <a:rPr lang="fr-FR" dirty="0"/>
              <a:t>On parle de TOKEN et non pas de mot car la notion de mot linguistique ne coïncide pas forcement avec le découpage d’un texte (notamment chiffres, sigles etc.)</a:t>
            </a:r>
          </a:p>
          <a:p>
            <a:r>
              <a:rPr lang="fr-FR" dirty="0"/>
              <a:t>La ponctuation aussi est très importante car </a:t>
            </a:r>
            <a:r>
              <a:rPr lang="fr-FR" dirty="0" err="1"/>
              <a:t>ellle</a:t>
            </a:r>
            <a:r>
              <a:rPr lang="fr-FR" dirty="0"/>
              <a:t> permet de trouver les limites de certains expressions ou encore de </a:t>
            </a:r>
            <a:r>
              <a:rPr lang="fr-FR" dirty="0" err="1"/>
              <a:t>fourir</a:t>
            </a:r>
            <a:r>
              <a:rPr lang="fr-FR" dirty="0"/>
              <a:t> des aspects de significat important (contribuent à la représentation sémantique de la phrase) ou encore servent à </a:t>
            </a:r>
            <a:r>
              <a:rPr lang="fr-FR" dirty="0" err="1"/>
              <a:t>désambiguiser</a:t>
            </a:r>
            <a:endParaRPr lang="fr-FR" dirty="0"/>
          </a:p>
          <a:p>
            <a:endParaRPr lang="fr-FR" dirty="0"/>
          </a:p>
          <a:p>
            <a:r>
              <a:rPr lang="fr-FR" dirty="0"/>
              <a:t>Les filler </a:t>
            </a:r>
            <a:r>
              <a:rPr lang="fr-FR" dirty="0" err="1"/>
              <a:t>wrds</a:t>
            </a:r>
            <a:r>
              <a:rPr lang="fr-FR" dirty="0"/>
              <a:t> – si programme de transcription on peut les filtrer, mais si speech recognition fin, on peut avoir besoin des hésitations car signalent si le locuteur va recommencer sa phrase</a:t>
            </a:r>
          </a:p>
          <a:p>
            <a:endParaRPr lang="fr-FR" dirty="0"/>
          </a:p>
        </p:txBody>
      </p:sp>
    </p:spTree>
    <p:extLst>
      <p:ext uri="{BB962C8B-B14F-4D97-AF65-F5344CB8AC3E}">
        <p14:creationId xmlns:p14="http://schemas.microsoft.com/office/powerpoint/2010/main" val="27966059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err="1"/>
              <a:t>Plusieurs</a:t>
            </a:r>
            <a:r>
              <a:rPr lang="it-IT" dirty="0"/>
              <a:t> </a:t>
            </a:r>
            <a:r>
              <a:rPr lang="it-IT" dirty="0" err="1"/>
              <a:t>types</a:t>
            </a:r>
            <a:r>
              <a:rPr lang="it-IT" dirty="0"/>
              <a:t> de </a:t>
            </a:r>
            <a:r>
              <a:rPr lang="it-IT" dirty="0" err="1"/>
              <a:t>tokenisation</a:t>
            </a:r>
            <a:r>
              <a:rPr lang="it-IT" dirty="0"/>
              <a:t> </a:t>
            </a:r>
            <a:r>
              <a:rPr lang="it-IT" dirty="0" err="1"/>
              <a:t>sont</a:t>
            </a:r>
            <a:r>
              <a:rPr lang="it-IT" dirty="0"/>
              <a:t> </a:t>
            </a:r>
            <a:r>
              <a:rPr lang="it-IT" dirty="0" err="1"/>
              <a:t>possibles</a:t>
            </a:r>
            <a:r>
              <a:rPr lang="it-IT" dirty="0"/>
              <a:t> </a:t>
            </a:r>
            <a:r>
              <a:rPr lang="it-IT" dirty="0" err="1"/>
              <a:t>selon</a:t>
            </a:r>
            <a:r>
              <a:rPr lang="it-IT" dirty="0"/>
              <a:t> le </a:t>
            </a:r>
            <a:r>
              <a:rPr lang="it-IT" dirty="0" err="1"/>
              <a:t>critère</a:t>
            </a:r>
            <a:r>
              <a:rPr lang="it-IT" dirty="0"/>
              <a:t> </a:t>
            </a:r>
            <a:r>
              <a:rPr lang="it-IT" dirty="0" err="1"/>
              <a:t>qu’on</a:t>
            </a:r>
            <a:r>
              <a:rPr lang="it-IT" dirty="0"/>
              <a:t> decide d’</a:t>
            </a:r>
            <a:r>
              <a:rPr lang="it-IT" dirty="0" err="1"/>
              <a:t>appliquer</a:t>
            </a:r>
            <a:r>
              <a:rPr lang="it-IT" dirty="0"/>
              <a:t> </a:t>
            </a:r>
            <a:r>
              <a:rPr lang="it-IT" dirty="0" err="1"/>
              <a:t>ou</a:t>
            </a:r>
            <a:r>
              <a:rPr lang="it-IT" dirty="0"/>
              <a:t> </a:t>
            </a:r>
            <a:r>
              <a:rPr lang="it-IT" dirty="0" err="1"/>
              <a:t>que</a:t>
            </a:r>
            <a:r>
              <a:rPr lang="it-IT" dirty="0"/>
              <a:t> le </a:t>
            </a:r>
            <a:r>
              <a:rPr lang="it-IT" dirty="0" err="1"/>
              <a:t>modèle</a:t>
            </a:r>
            <a:r>
              <a:rPr lang="it-IT" dirty="0"/>
              <a:t> </a:t>
            </a:r>
            <a:r>
              <a:rPr lang="it-IT" dirty="0" err="1"/>
              <a:t>qu’on</a:t>
            </a:r>
            <a:r>
              <a:rPr lang="it-IT" dirty="0"/>
              <a:t> a </a:t>
            </a:r>
            <a:r>
              <a:rPr lang="it-IT" dirty="0" err="1"/>
              <a:t>choisi</a:t>
            </a:r>
            <a:r>
              <a:rPr lang="it-IT" dirty="0"/>
              <a:t> </a:t>
            </a:r>
            <a:r>
              <a:rPr lang="it-IT" dirty="0" err="1"/>
              <a:t>décide</a:t>
            </a:r>
            <a:endParaRPr lang="it-IT" dirty="0"/>
          </a:p>
          <a:p>
            <a:endParaRPr lang="it-IT" dirty="0"/>
          </a:p>
          <a:p>
            <a:r>
              <a:rPr lang="it-IT" dirty="0"/>
              <a:t>Sur </a:t>
            </a:r>
            <a:r>
              <a:rPr lang="it-IT" dirty="0" err="1"/>
              <a:t>les</a:t>
            </a:r>
            <a:r>
              <a:rPr lang="it-IT" dirty="0"/>
              <a:t> </a:t>
            </a:r>
            <a:r>
              <a:rPr lang="it-IT" dirty="0" err="1"/>
              <a:t>espacs</a:t>
            </a:r>
            <a:r>
              <a:rPr lang="it-IT" dirty="0"/>
              <a:t>, on </a:t>
            </a:r>
            <a:r>
              <a:rPr lang="it-IT" dirty="0" err="1"/>
              <a:t>perd</a:t>
            </a:r>
            <a:r>
              <a:rPr lang="it-IT" dirty="0"/>
              <a:t> la </a:t>
            </a:r>
            <a:r>
              <a:rPr lang="it-IT" dirty="0" err="1"/>
              <a:t>ponctuation</a:t>
            </a:r>
            <a:r>
              <a:rPr lang="it-IT" dirty="0"/>
              <a:t> – </a:t>
            </a:r>
          </a:p>
          <a:p>
            <a:r>
              <a:rPr lang="it-IT" dirty="0"/>
              <a:t>Token top mais on a un </a:t>
            </a:r>
            <a:r>
              <a:rPr lang="it-IT" dirty="0" err="1"/>
              <a:t>problème</a:t>
            </a:r>
            <a:r>
              <a:rPr lang="it-IT" dirty="0"/>
              <a:t> </a:t>
            </a:r>
            <a:r>
              <a:rPr lang="it-IT" dirty="0" err="1"/>
              <a:t>bizarre</a:t>
            </a:r>
            <a:r>
              <a:rPr lang="it-IT" dirty="0"/>
              <a:t> qui </a:t>
            </a:r>
            <a:r>
              <a:rPr lang="it-IT" dirty="0" err="1"/>
              <a:t>pourrait</a:t>
            </a:r>
            <a:r>
              <a:rPr lang="it-IT" dirty="0"/>
              <a:t> ne </a:t>
            </a:r>
            <a:r>
              <a:rPr lang="it-IT" dirty="0" err="1"/>
              <a:t>pas</a:t>
            </a:r>
            <a:r>
              <a:rPr lang="it-IT" dirty="0"/>
              <a:t> nous arranger – </a:t>
            </a:r>
          </a:p>
          <a:p>
            <a:r>
              <a:rPr lang="it-IT" dirty="0"/>
              <a:t>Le </a:t>
            </a:r>
            <a:r>
              <a:rPr lang="it-IT" dirty="0" err="1"/>
              <a:t>troisième</a:t>
            </a:r>
            <a:r>
              <a:rPr lang="it-IT" dirty="0"/>
              <a:t> </a:t>
            </a:r>
            <a:r>
              <a:rPr lang="it-IT" dirty="0" err="1"/>
              <a:t>type</a:t>
            </a:r>
            <a:r>
              <a:rPr lang="it-IT" dirty="0"/>
              <a:t> </a:t>
            </a:r>
            <a:r>
              <a:rPr lang="it-IT" dirty="0" err="1"/>
              <a:t>résout</a:t>
            </a:r>
            <a:r>
              <a:rPr lang="it-IT" dirty="0"/>
              <a:t> ce </a:t>
            </a:r>
            <a:r>
              <a:rPr lang="it-IT" dirty="0" err="1"/>
              <a:t>problème</a:t>
            </a:r>
            <a:r>
              <a:rPr lang="it-IT" dirty="0"/>
              <a:t> mais </a:t>
            </a:r>
            <a:r>
              <a:rPr lang="it-IT" dirty="0" err="1"/>
              <a:t>corresponds</a:t>
            </a:r>
            <a:r>
              <a:rPr lang="it-IT" dirty="0"/>
              <a:t> à un </a:t>
            </a:r>
            <a:r>
              <a:rPr lang="it-IT" dirty="0" err="1"/>
              <a:t>vocabulaire</a:t>
            </a:r>
            <a:r>
              <a:rPr lang="it-IT" dirty="0"/>
              <a:t> </a:t>
            </a:r>
            <a:r>
              <a:rPr lang="it-IT" dirty="0" err="1"/>
              <a:t>très</a:t>
            </a:r>
            <a:r>
              <a:rPr lang="it-IT" dirty="0"/>
              <a:t> large</a:t>
            </a:r>
          </a:p>
          <a:p>
            <a:endParaRPr lang="it-IT" dirty="0"/>
          </a:p>
          <a:p>
            <a:r>
              <a:rPr lang="en-US" dirty="0"/>
              <a:t>Sub-</a:t>
            </a:r>
            <a:r>
              <a:rPr lang="en-US" dirty="0" err="1"/>
              <a:t>subwords</a:t>
            </a:r>
            <a:r>
              <a:rPr lang="en-US" dirty="0"/>
              <a:t> words can be arbitrary substrings, or they can be meaning-bearing units like the</a:t>
            </a:r>
          </a:p>
          <a:p>
            <a:r>
              <a:rPr lang="en-US" dirty="0"/>
              <a:t>morphemes -</a:t>
            </a:r>
            <a:r>
              <a:rPr lang="en-US" dirty="0" err="1"/>
              <a:t>est</a:t>
            </a:r>
            <a:r>
              <a:rPr lang="en-US" dirty="0"/>
              <a:t> or -er. (A morpheme is the smallest meaning-bearing unit of a </a:t>
            </a:r>
            <a:r>
              <a:rPr lang="en-US" dirty="0" err="1"/>
              <a:t>lan</a:t>
            </a:r>
            <a:r>
              <a:rPr lang="en-US" dirty="0"/>
              <a:t>-</a:t>
            </a:r>
          </a:p>
          <a:p>
            <a:r>
              <a:rPr lang="en-US" dirty="0" err="1"/>
              <a:t>guage</a:t>
            </a:r>
            <a:r>
              <a:rPr lang="en-US" dirty="0"/>
              <a:t>; for example the word </a:t>
            </a:r>
            <a:r>
              <a:rPr lang="en-US" dirty="0" err="1"/>
              <a:t>unwashable</a:t>
            </a:r>
            <a:r>
              <a:rPr lang="en-US" dirty="0"/>
              <a:t> has the morphemes un-, wash, and -able.)</a:t>
            </a:r>
          </a:p>
          <a:p>
            <a:r>
              <a:rPr lang="en-US" dirty="0"/>
              <a:t>In modern tokenization schemes, most tokens are words, but some tokens are </a:t>
            </a:r>
            <a:r>
              <a:rPr lang="en-US" dirty="0" err="1"/>
              <a:t>fre</a:t>
            </a:r>
            <a:r>
              <a:rPr lang="en-US" dirty="0"/>
              <a:t>-</a:t>
            </a:r>
          </a:p>
          <a:p>
            <a:r>
              <a:rPr lang="en-US" dirty="0" err="1"/>
              <a:t>quently</a:t>
            </a:r>
            <a:r>
              <a:rPr lang="en-US" dirty="0"/>
              <a:t> occurring morphemes or other </a:t>
            </a:r>
            <a:r>
              <a:rPr lang="en-US" dirty="0" err="1"/>
              <a:t>subwords</a:t>
            </a:r>
            <a:r>
              <a:rPr lang="en-US" dirty="0"/>
              <a:t> like -er. Every unseen word like</a:t>
            </a:r>
          </a:p>
          <a:p>
            <a:r>
              <a:rPr lang="en-US" dirty="0"/>
              <a:t>lower can thus be represented by some sequence of known </a:t>
            </a:r>
            <a:r>
              <a:rPr lang="en-US" dirty="0" err="1"/>
              <a:t>subword</a:t>
            </a:r>
            <a:r>
              <a:rPr lang="en-US" dirty="0"/>
              <a:t> units, such as</a:t>
            </a:r>
          </a:p>
          <a:p>
            <a:r>
              <a:rPr lang="en-US" dirty="0"/>
              <a:t>low and er, or even as a sequence of individual letters if necessary.</a:t>
            </a:r>
            <a:endParaRPr lang="it-IT" dirty="0"/>
          </a:p>
        </p:txBody>
      </p:sp>
    </p:spTree>
    <p:extLst>
      <p:ext uri="{BB962C8B-B14F-4D97-AF65-F5344CB8AC3E}">
        <p14:creationId xmlns:p14="http://schemas.microsoft.com/office/powerpoint/2010/main" val="2523626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https://www.mentimeter.com/app/presentation/n/al3ctnryxa2xsn6qgk2mned5zrk2x3k4/edit?question=d6ker9v2u9jj </a:t>
            </a:r>
          </a:p>
        </p:txBody>
      </p:sp>
    </p:spTree>
    <p:extLst>
      <p:ext uri="{BB962C8B-B14F-4D97-AF65-F5344CB8AC3E}">
        <p14:creationId xmlns:p14="http://schemas.microsoft.com/office/powerpoint/2010/main" val="14353707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Comment on peut représenter ultérieurement les tokens d’un texte pour rendre nos problèmes calculables ? Par exemple, une forme d’étiquetage qu’on exploite de manière courante est la lemmatisation des mots. Mais comment on la fait ? </a:t>
            </a:r>
          </a:p>
        </p:txBody>
      </p:sp>
    </p:spTree>
    <p:extLst>
      <p:ext uri="{BB962C8B-B14F-4D97-AF65-F5344CB8AC3E}">
        <p14:creationId xmlns:p14="http://schemas.microsoft.com/office/powerpoint/2010/main" val="1041628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a:t>Sans </a:t>
            </a:r>
            <a:r>
              <a:rPr lang="it-IT" dirty="0" err="1"/>
              <a:t>parler</a:t>
            </a:r>
            <a:r>
              <a:rPr lang="it-IT" dirty="0"/>
              <a:t> d’</a:t>
            </a:r>
            <a:r>
              <a:rPr lang="it-IT" dirty="0" err="1"/>
              <a:t>annotation</a:t>
            </a:r>
            <a:r>
              <a:rPr lang="it-IT" dirty="0"/>
              <a:t> on ne </a:t>
            </a:r>
            <a:r>
              <a:rPr lang="it-IT" dirty="0" err="1"/>
              <a:t>peut</a:t>
            </a:r>
            <a:r>
              <a:rPr lang="it-IT" dirty="0"/>
              <a:t> </a:t>
            </a:r>
            <a:r>
              <a:rPr lang="it-IT" dirty="0" err="1"/>
              <a:t>pas</a:t>
            </a:r>
            <a:r>
              <a:rPr lang="it-IT" dirty="0"/>
              <a:t> </a:t>
            </a:r>
            <a:r>
              <a:rPr lang="it-IT" dirty="0" err="1"/>
              <a:t>introduire</a:t>
            </a:r>
            <a:r>
              <a:rPr lang="it-IT" dirty="0"/>
              <a:t> la </a:t>
            </a:r>
            <a:r>
              <a:rPr lang="it-IT" dirty="0" err="1"/>
              <a:t>notion</a:t>
            </a:r>
            <a:r>
              <a:rPr lang="it-IT" dirty="0"/>
              <a:t> de task en TAL</a:t>
            </a:r>
          </a:p>
          <a:p>
            <a:r>
              <a:rPr lang="it-IT" dirty="0"/>
              <a:t>Tout task (</a:t>
            </a:r>
            <a:r>
              <a:rPr lang="it-IT" dirty="0" err="1"/>
              <a:t>au</a:t>
            </a:r>
            <a:r>
              <a:rPr lang="it-IT" dirty="0"/>
              <a:t> </a:t>
            </a:r>
            <a:r>
              <a:rPr lang="it-IT" dirty="0" err="1"/>
              <a:t>moins</a:t>
            </a:r>
            <a:r>
              <a:rPr lang="it-IT" dirty="0"/>
              <a:t> </a:t>
            </a:r>
            <a:r>
              <a:rPr lang="it-IT" dirty="0" err="1"/>
              <a:t>au</a:t>
            </a:r>
            <a:r>
              <a:rPr lang="it-IT" dirty="0"/>
              <a:t> </a:t>
            </a:r>
            <a:r>
              <a:rPr lang="it-IT" dirty="0" err="1"/>
              <a:t>débuts</a:t>
            </a:r>
            <a:r>
              <a:rPr lang="it-IT" dirty="0"/>
              <a:t>, </a:t>
            </a:r>
            <a:r>
              <a:rPr lang="it-IT" dirty="0" err="1"/>
              <a:t>quand</a:t>
            </a:r>
            <a:r>
              <a:rPr lang="it-IT" dirty="0"/>
              <a:t> </a:t>
            </a:r>
            <a:r>
              <a:rPr lang="it-IT" dirty="0" err="1"/>
              <a:t>les</a:t>
            </a:r>
            <a:r>
              <a:rPr lang="it-IT" dirty="0"/>
              <a:t> machines </a:t>
            </a:r>
            <a:r>
              <a:rPr lang="it-IT" dirty="0" err="1"/>
              <a:t>apprenaient</a:t>
            </a:r>
            <a:r>
              <a:rPr lang="it-IT" dirty="0"/>
              <a:t> sur un corpus) on </a:t>
            </a:r>
            <a:r>
              <a:rPr lang="it-IT" dirty="0" err="1"/>
              <a:t>avait</a:t>
            </a:r>
            <a:r>
              <a:rPr lang="it-IT" dirty="0"/>
              <a:t> </a:t>
            </a:r>
            <a:r>
              <a:rPr lang="it-IT" dirty="0" err="1"/>
              <a:t>besoin</a:t>
            </a:r>
            <a:r>
              <a:rPr lang="it-IT" dirty="0"/>
              <a:t> d’un corpus </a:t>
            </a:r>
            <a:r>
              <a:rPr lang="it-IT" dirty="0" err="1"/>
              <a:t>annoté</a:t>
            </a:r>
            <a:r>
              <a:rPr lang="it-IT" dirty="0"/>
              <a:t> par </a:t>
            </a:r>
            <a:r>
              <a:rPr lang="it-IT" dirty="0" err="1"/>
              <a:t>les</a:t>
            </a:r>
            <a:r>
              <a:rPr lang="it-IT" dirty="0"/>
              <a:t> </a:t>
            </a:r>
            <a:r>
              <a:rPr lang="it-IT" dirty="0" err="1"/>
              <a:t>humains</a:t>
            </a:r>
            <a:r>
              <a:rPr lang="it-IT" dirty="0"/>
              <a:t> </a:t>
            </a:r>
            <a:r>
              <a:rPr lang="it-IT" dirty="0">
                <a:sym typeface="Wingdings" panose="05000000000000000000" pitchFamily="2" charset="2"/>
              </a:rPr>
              <a:t> </a:t>
            </a:r>
            <a:r>
              <a:rPr lang="it-IT" dirty="0" err="1">
                <a:sym typeface="Wingdings" panose="05000000000000000000" pitchFamily="2" charset="2"/>
              </a:rPr>
              <a:t>treebank</a:t>
            </a:r>
            <a:endParaRPr lang="it-IT" dirty="0">
              <a:sym typeface="Wingdings" panose="05000000000000000000" pitchFamily="2" charset="2"/>
            </a:endParaRPr>
          </a:p>
          <a:p>
            <a:endParaRPr lang="fr-FR" dirty="0"/>
          </a:p>
        </p:txBody>
      </p:sp>
    </p:spTree>
    <p:extLst>
      <p:ext uri="{BB962C8B-B14F-4D97-AF65-F5344CB8AC3E}">
        <p14:creationId xmlns:p14="http://schemas.microsoft.com/office/powerpoint/2010/main" val="37858861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err="1"/>
              <a:t>Annotation</a:t>
            </a:r>
            <a:r>
              <a:rPr lang="it-IT" dirty="0"/>
              <a:t> </a:t>
            </a:r>
            <a:r>
              <a:rPr lang="it-IT" dirty="0" err="1"/>
              <a:t>outillée</a:t>
            </a:r>
            <a:r>
              <a:rPr lang="it-IT" dirty="0"/>
              <a:t> </a:t>
            </a:r>
            <a:r>
              <a:rPr lang="it-IT" dirty="0">
                <a:sym typeface="Wingdings" panose="05000000000000000000" pitchFamily="2" charset="2"/>
              </a:rPr>
              <a:t> </a:t>
            </a:r>
            <a:r>
              <a:rPr lang="it-IT" dirty="0" err="1">
                <a:sym typeface="Wingdings" panose="05000000000000000000" pitchFamily="2" charset="2"/>
              </a:rPr>
              <a:t>outils</a:t>
            </a:r>
            <a:r>
              <a:rPr lang="it-IT" dirty="0">
                <a:sym typeface="Wingdings" panose="05000000000000000000" pitchFamily="2" charset="2"/>
              </a:rPr>
              <a:t> </a:t>
            </a:r>
            <a:r>
              <a:rPr lang="it-IT" dirty="0" err="1">
                <a:sym typeface="Wingdings" panose="05000000000000000000" pitchFamily="2" charset="2"/>
              </a:rPr>
              <a:t>numériques</a:t>
            </a:r>
            <a:r>
              <a:rPr lang="it-IT" dirty="0">
                <a:sym typeface="Wingdings" panose="05000000000000000000" pitchFamily="2" charset="2"/>
              </a:rPr>
              <a:t> de support à l’</a:t>
            </a:r>
            <a:r>
              <a:rPr lang="it-IT" dirty="0" err="1">
                <a:sym typeface="Wingdings" panose="05000000000000000000" pitchFamily="2" charset="2"/>
              </a:rPr>
              <a:t>annotation</a:t>
            </a:r>
            <a:r>
              <a:rPr lang="it-IT" dirty="0">
                <a:sym typeface="Wingdings" panose="05000000000000000000" pitchFamily="2" charset="2"/>
              </a:rPr>
              <a:t> (ex </a:t>
            </a:r>
            <a:r>
              <a:rPr lang="it-IT" dirty="0" err="1">
                <a:sym typeface="Wingdings" panose="05000000000000000000" pitchFamily="2" charset="2"/>
              </a:rPr>
              <a:t>Inception</a:t>
            </a:r>
            <a:r>
              <a:rPr lang="it-IT" dirty="0">
                <a:sym typeface="Wingdings" panose="05000000000000000000" pitchFamily="2" charset="2"/>
              </a:rPr>
              <a:t>, </a:t>
            </a:r>
            <a:r>
              <a:rPr lang="it-IT" dirty="0" err="1">
                <a:sym typeface="Wingdings" panose="05000000000000000000" pitchFamily="2" charset="2"/>
              </a:rPr>
              <a:t>Glozz</a:t>
            </a:r>
            <a:r>
              <a:rPr lang="it-IT" dirty="0">
                <a:sym typeface="Wingdings" panose="05000000000000000000" pitchFamily="2" charset="2"/>
              </a:rPr>
              <a:t>…)</a:t>
            </a:r>
          </a:p>
          <a:p>
            <a:endParaRPr lang="fr-FR" dirty="0"/>
          </a:p>
        </p:txBody>
      </p:sp>
    </p:spTree>
    <p:extLst>
      <p:ext uri="{BB962C8B-B14F-4D97-AF65-F5344CB8AC3E}">
        <p14:creationId xmlns:p14="http://schemas.microsoft.com/office/powerpoint/2010/main" val="34296916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err="1"/>
              <a:t>Annotation</a:t>
            </a:r>
            <a:r>
              <a:rPr lang="it-IT" dirty="0"/>
              <a:t> </a:t>
            </a:r>
            <a:r>
              <a:rPr lang="it-IT" dirty="0" err="1"/>
              <a:t>outillée</a:t>
            </a:r>
            <a:r>
              <a:rPr lang="it-IT" dirty="0"/>
              <a:t> </a:t>
            </a:r>
            <a:r>
              <a:rPr lang="it-IT" dirty="0">
                <a:sym typeface="Wingdings" panose="05000000000000000000" pitchFamily="2" charset="2"/>
              </a:rPr>
              <a:t> </a:t>
            </a:r>
            <a:r>
              <a:rPr lang="it-IT" dirty="0" err="1">
                <a:sym typeface="Wingdings" panose="05000000000000000000" pitchFamily="2" charset="2"/>
              </a:rPr>
              <a:t>outils</a:t>
            </a:r>
            <a:r>
              <a:rPr lang="it-IT" dirty="0">
                <a:sym typeface="Wingdings" panose="05000000000000000000" pitchFamily="2" charset="2"/>
              </a:rPr>
              <a:t> </a:t>
            </a:r>
            <a:r>
              <a:rPr lang="it-IT" dirty="0" err="1">
                <a:sym typeface="Wingdings" panose="05000000000000000000" pitchFamily="2" charset="2"/>
              </a:rPr>
              <a:t>numériques</a:t>
            </a:r>
            <a:r>
              <a:rPr lang="it-IT" dirty="0">
                <a:sym typeface="Wingdings" panose="05000000000000000000" pitchFamily="2" charset="2"/>
              </a:rPr>
              <a:t> de support à l’</a:t>
            </a:r>
            <a:r>
              <a:rPr lang="it-IT" dirty="0" err="1">
                <a:sym typeface="Wingdings" panose="05000000000000000000" pitchFamily="2" charset="2"/>
              </a:rPr>
              <a:t>annotation</a:t>
            </a:r>
            <a:r>
              <a:rPr lang="it-IT" dirty="0">
                <a:sym typeface="Wingdings" panose="05000000000000000000" pitchFamily="2" charset="2"/>
              </a:rPr>
              <a:t> (ex </a:t>
            </a:r>
            <a:r>
              <a:rPr lang="it-IT" dirty="0" err="1">
                <a:sym typeface="Wingdings" panose="05000000000000000000" pitchFamily="2" charset="2"/>
              </a:rPr>
              <a:t>Inception</a:t>
            </a:r>
            <a:r>
              <a:rPr lang="it-IT" dirty="0">
                <a:sym typeface="Wingdings" panose="05000000000000000000" pitchFamily="2" charset="2"/>
              </a:rPr>
              <a:t>, </a:t>
            </a:r>
            <a:r>
              <a:rPr lang="it-IT" dirty="0" err="1">
                <a:sym typeface="Wingdings" panose="05000000000000000000" pitchFamily="2" charset="2"/>
              </a:rPr>
              <a:t>Glozz</a:t>
            </a:r>
            <a:r>
              <a:rPr lang="it-IT" dirty="0">
                <a:sym typeface="Wingdings" panose="05000000000000000000" pitchFamily="2" charset="2"/>
              </a:rPr>
              <a:t>…)</a:t>
            </a:r>
          </a:p>
          <a:p>
            <a:endParaRPr lang="fr-FR" dirty="0"/>
          </a:p>
          <a:p>
            <a:r>
              <a:rPr lang="fr-FR" dirty="0"/>
              <a:t>Types d’annotation sur </a:t>
            </a:r>
            <a:r>
              <a:rPr lang="fr-FR" dirty="0" err="1"/>
              <a:t>lequels</a:t>
            </a:r>
            <a:r>
              <a:rPr lang="fr-FR" dirty="0"/>
              <a:t> il y a un consensus assez fort : </a:t>
            </a:r>
          </a:p>
        </p:txBody>
      </p:sp>
    </p:spTree>
    <p:extLst>
      <p:ext uri="{BB962C8B-B14F-4D97-AF65-F5344CB8AC3E}">
        <p14:creationId xmlns:p14="http://schemas.microsoft.com/office/powerpoint/2010/main" val="4097975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err="1"/>
              <a:t>Annotation</a:t>
            </a:r>
            <a:r>
              <a:rPr lang="it-IT" dirty="0"/>
              <a:t> </a:t>
            </a:r>
            <a:r>
              <a:rPr lang="it-IT" dirty="0" err="1"/>
              <a:t>outillée</a:t>
            </a:r>
            <a:r>
              <a:rPr lang="it-IT" dirty="0"/>
              <a:t> </a:t>
            </a:r>
            <a:r>
              <a:rPr lang="it-IT" dirty="0">
                <a:sym typeface="Wingdings" panose="05000000000000000000" pitchFamily="2" charset="2"/>
              </a:rPr>
              <a:t> </a:t>
            </a:r>
            <a:r>
              <a:rPr lang="it-IT" dirty="0" err="1">
                <a:sym typeface="Wingdings" panose="05000000000000000000" pitchFamily="2" charset="2"/>
              </a:rPr>
              <a:t>outils</a:t>
            </a:r>
            <a:r>
              <a:rPr lang="it-IT" dirty="0">
                <a:sym typeface="Wingdings" panose="05000000000000000000" pitchFamily="2" charset="2"/>
              </a:rPr>
              <a:t> </a:t>
            </a:r>
            <a:r>
              <a:rPr lang="it-IT" dirty="0" err="1">
                <a:sym typeface="Wingdings" panose="05000000000000000000" pitchFamily="2" charset="2"/>
              </a:rPr>
              <a:t>numériques</a:t>
            </a:r>
            <a:r>
              <a:rPr lang="it-IT" dirty="0">
                <a:sym typeface="Wingdings" panose="05000000000000000000" pitchFamily="2" charset="2"/>
              </a:rPr>
              <a:t> de support à l’</a:t>
            </a:r>
            <a:r>
              <a:rPr lang="it-IT" dirty="0" err="1">
                <a:sym typeface="Wingdings" panose="05000000000000000000" pitchFamily="2" charset="2"/>
              </a:rPr>
              <a:t>annotation</a:t>
            </a:r>
            <a:r>
              <a:rPr lang="it-IT" dirty="0">
                <a:sym typeface="Wingdings" panose="05000000000000000000" pitchFamily="2" charset="2"/>
              </a:rPr>
              <a:t> (ex </a:t>
            </a:r>
            <a:r>
              <a:rPr lang="it-IT" dirty="0" err="1">
                <a:sym typeface="Wingdings" panose="05000000000000000000" pitchFamily="2" charset="2"/>
              </a:rPr>
              <a:t>Inception</a:t>
            </a:r>
            <a:r>
              <a:rPr lang="it-IT" dirty="0">
                <a:sym typeface="Wingdings" panose="05000000000000000000" pitchFamily="2" charset="2"/>
              </a:rPr>
              <a:t>, </a:t>
            </a:r>
            <a:r>
              <a:rPr lang="it-IT" dirty="0" err="1">
                <a:sym typeface="Wingdings" panose="05000000000000000000" pitchFamily="2" charset="2"/>
              </a:rPr>
              <a:t>Glozz</a:t>
            </a:r>
            <a:r>
              <a:rPr lang="it-IT" dirty="0">
                <a:sym typeface="Wingdings" panose="05000000000000000000" pitchFamily="2" charset="2"/>
              </a:rPr>
              <a:t>…)</a:t>
            </a:r>
          </a:p>
          <a:p>
            <a:endParaRPr lang="fr-FR" dirty="0"/>
          </a:p>
          <a:p>
            <a:r>
              <a:rPr lang="fr-FR" dirty="0"/>
              <a:t>Types d’annotation sur </a:t>
            </a:r>
            <a:r>
              <a:rPr lang="fr-FR" dirty="0" err="1"/>
              <a:t>lequels</a:t>
            </a:r>
            <a:r>
              <a:rPr lang="fr-FR" dirty="0"/>
              <a:t> il y a un consensus assez fort : </a:t>
            </a:r>
          </a:p>
        </p:txBody>
      </p:sp>
    </p:spTree>
    <p:extLst>
      <p:ext uri="{BB962C8B-B14F-4D97-AF65-F5344CB8AC3E}">
        <p14:creationId xmlns:p14="http://schemas.microsoft.com/office/powerpoint/2010/main" val="4225493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err="1"/>
              <a:t>Annotation</a:t>
            </a:r>
            <a:r>
              <a:rPr lang="it-IT" dirty="0"/>
              <a:t> </a:t>
            </a:r>
            <a:r>
              <a:rPr lang="it-IT" dirty="0" err="1"/>
              <a:t>outillée</a:t>
            </a:r>
            <a:r>
              <a:rPr lang="it-IT" dirty="0"/>
              <a:t> </a:t>
            </a:r>
            <a:r>
              <a:rPr lang="it-IT" dirty="0">
                <a:sym typeface="Wingdings" panose="05000000000000000000" pitchFamily="2" charset="2"/>
              </a:rPr>
              <a:t> </a:t>
            </a:r>
            <a:r>
              <a:rPr lang="it-IT" dirty="0" err="1">
                <a:sym typeface="Wingdings" panose="05000000000000000000" pitchFamily="2" charset="2"/>
              </a:rPr>
              <a:t>outils</a:t>
            </a:r>
            <a:r>
              <a:rPr lang="it-IT" dirty="0">
                <a:sym typeface="Wingdings" panose="05000000000000000000" pitchFamily="2" charset="2"/>
              </a:rPr>
              <a:t> </a:t>
            </a:r>
            <a:r>
              <a:rPr lang="it-IT" dirty="0" err="1">
                <a:sym typeface="Wingdings" panose="05000000000000000000" pitchFamily="2" charset="2"/>
              </a:rPr>
              <a:t>numériques</a:t>
            </a:r>
            <a:r>
              <a:rPr lang="it-IT" dirty="0">
                <a:sym typeface="Wingdings" panose="05000000000000000000" pitchFamily="2" charset="2"/>
              </a:rPr>
              <a:t> de support à l’</a:t>
            </a:r>
            <a:r>
              <a:rPr lang="it-IT" dirty="0" err="1">
                <a:sym typeface="Wingdings" panose="05000000000000000000" pitchFamily="2" charset="2"/>
              </a:rPr>
              <a:t>annotation</a:t>
            </a:r>
            <a:r>
              <a:rPr lang="it-IT" dirty="0">
                <a:sym typeface="Wingdings" panose="05000000000000000000" pitchFamily="2" charset="2"/>
              </a:rPr>
              <a:t> (ex </a:t>
            </a:r>
            <a:r>
              <a:rPr lang="it-IT" dirty="0" err="1">
                <a:sym typeface="Wingdings" panose="05000000000000000000" pitchFamily="2" charset="2"/>
              </a:rPr>
              <a:t>Inception</a:t>
            </a:r>
            <a:r>
              <a:rPr lang="it-IT" dirty="0">
                <a:sym typeface="Wingdings" panose="05000000000000000000" pitchFamily="2" charset="2"/>
              </a:rPr>
              <a:t>, </a:t>
            </a:r>
            <a:r>
              <a:rPr lang="it-IT" dirty="0" err="1">
                <a:sym typeface="Wingdings" panose="05000000000000000000" pitchFamily="2" charset="2"/>
              </a:rPr>
              <a:t>Glozz</a:t>
            </a:r>
            <a:r>
              <a:rPr lang="it-IT" dirty="0">
                <a:sym typeface="Wingdings" panose="05000000000000000000" pitchFamily="2" charset="2"/>
              </a:rPr>
              <a:t>…)</a:t>
            </a:r>
          </a:p>
          <a:p>
            <a:endParaRPr lang="fr-FR" dirty="0"/>
          </a:p>
          <a:p>
            <a:r>
              <a:rPr lang="fr-FR" dirty="0"/>
              <a:t>SEMANTIQUE/PRAGMATIQUE : Types d’annotation sur </a:t>
            </a:r>
            <a:r>
              <a:rPr lang="fr-FR" dirty="0" err="1"/>
              <a:t>lequels</a:t>
            </a:r>
            <a:r>
              <a:rPr lang="fr-FR" dirty="0"/>
              <a:t> il y a un consensus moins fort : modèles d’annotation peu stabilisés, qui peuvent varier beaucoup d’un projet à l’autre</a:t>
            </a:r>
          </a:p>
          <a:p>
            <a:r>
              <a:rPr lang="fr-FR" dirty="0"/>
              <a:t>Depuis les années 2000, beaucoup d’effort pour disposer des jeux de données annotés pour établir un benchmark et pour conduire des campagnes d’évaluation (</a:t>
            </a:r>
            <a:r>
              <a:rPr lang="fr-FR" dirty="0" err="1"/>
              <a:t>shared</a:t>
            </a:r>
            <a:r>
              <a:rPr lang="fr-FR" dirty="0"/>
              <a:t> </a:t>
            </a:r>
            <a:r>
              <a:rPr lang="fr-FR" dirty="0" err="1"/>
              <a:t>task</a:t>
            </a:r>
            <a:r>
              <a:rPr lang="fr-FR" dirty="0"/>
              <a:t>)</a:t>
            </a:r>
          </a:p>
          <a:p>
            <a:pPr marL="158750" indent="0">
              <a:buNone/>
            </a:pPr>
            <a:endParaRPr lang="fr-FR" dirty="0"/>
          </a:p>
          <a:p>
            <a:pPr marL="158750" indent="0">
              <a:buNone/>
            </a:pPr>
            <a:r>
              <a:rPr lang="fr-FR" dirty="0"/>
              <a:t>Modèle URS (TXM ou </a:t>
            </a:r>
            <a:r>
              <a:rPr lang="fr-FR" dirty="0" err="1"/>
              <a:t>Glozz</a:t>
            </a:r>
            <a:r>
              <a:rPr lang="fr-FR" dirty="0"/>
              <a:t> </a:t>
            </a:r>
            <a:r>
              <a:rPr lang="fr-FR" dirty="0">
                <a:sym typeface="Wingdings" panose="05000000000000000000" pitchFamily="2" charset="2"/>
              </a:rPr>
              <a:t> </a:t>
            </a:r>
            <a:r>
              <a:rPr lang="fr-FR" dirty="0" err="1">
                <a:sym typeface="Wingdings" panose="05000000000000000000" pitchFamily="2" charset="2"/>
              </a:rPr>
              <a:t>Mathet</a:t>
            </a:r>
            <a:r>
              <a:rPr lang="fr-FR" dirty="0">
                <a:sym typeface="Wingdings" panose="05000000000000000000" pitchFamily="2" charset="2"/>
              </a:rPr>
              <a:t> </a:t>
            </a:r>
            <a:r>
              <a:rPr lang="fr-FR" dirty="0" err="1">
                <a:sym typeface="Wingdings" panose="05000000000000000000" pitchFamily="2" charset="2"/>
              </a:rPr>
              <a:t>Widlocher</a:t>
            </a:r>
            <a:r>
              <a:rPr lang="fr-FR" dirty="0">
                <a:sym typeface="Wingdings" panose="05000000000000000000" pitchFamily="2" charset="2"/>
              </a:rPr>
              <a:t>)</a:t>
            </a:r>
          </a:p>
          <a:p>
            <a:pPr marL="158750" indent="0">
              <a:buNone/>
            </a:pPr>
            <a:endParaRPr lang="fr-FR" dirty="0"/>
          </a:p>
          <a:p>
            <a:pPr marL="158750" indent="0">
              <a:buNone/>
            </a:pPr>
            <a:r>
              <a:rPr lang="fr-FR" dirty="0"/>
              <a:t> </a:t>
            </a:r>
          </a:p>
        </p:txBody>
      </p:sp>
    </p:spTree>
    <p:extLst>
      <p:ext uri="{BB962C8B-B14F-4D97-AF65-F5344CB8AC3E}">
        <p14:creationId xmlns:p14="http://schemas.microsoft.com/office/powerpoint/2010/main" val="16500807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Étiquetage morphosyntaxique</a:t>
            </a:r>
          </a:p>
          <a:p>
            <a:r>
              <a:rPr lang="fr-FR" dirty="0"/>
              <a:t>En d’autres termes, il consiste à étiqueter chaque mot d'une phrase avec sa partie appropriée du discours. </a:t>
            </a:r>
            <a:r>
              <a:rPr lang="fr-FR" dirty="0" err="1"/>
              <a:t>INCEpTION</a:t>
            </a:r>
            <a:r>
              <a:rPr lang="fr-FR" dirty="0"/>
              <a:t> utilise la liste des parties du discours proposée par Universal </a:t>
            </a:r>
            <a:r>
              <a:rPr lang="fr-FR" dirty="0" err="1"/>
              <a:t>Dependencies</a:t>
            </a:r>
            <a:endParaRPr lang="fr-FR" dirty="0"/>
          </a:p>
        </p:txBody>
      </p:sp>
    </p:spTree>
    <p:extLst>
      <p:ext uri="{BB962C8B-B14F-4D97-AF65-F5344CB8AC3E}">
        <p14:creationId xmlns:p14="http://schemas.microsoft.com/office/powerpoint/2010/main" val="35668027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err="1"/>
              <a:t>Annotation</a:t>
            </a:r>
            <a:r>
              <a:rPr lang="it-IT" dirty="0"/>
              <a:t> </a:t>
            </a:r>
            <a:r>
              <a:rPr lang="it-IT" dirty="0" err="1"/>
              <a:t>outillée</a:t>
            </a:r>
            <a:r>
              <a:rPr lang="it-IT" dirty="0"/>
              <a:t> </a:t>
            </a:r>
            <a:r>
              <a:rPr lang="it-IT" dirty="0">
                <a:sym typeface="Wingdings" panose="05000000000000000000" pitchFamily="2" charset="2"/>
              </a:rPr>
              <a:t> </a:t>
            </a:r>
            <a:r>
              <a:rPr lang="it-IT" dirty="0" err="1">
                <a:sym typeface="Wingdings" panose="05000000000000000000" pitchFamily="2" charset="2"/>
              </a:rPr>
              <a:t>outils</a:t>
            </a:r>
            <a:r>
              <a:rPr lang="it-IT" dirty="0">
                <a:sym typeface="Wingdings" panose="05000000000000000000" pitchFamily="2" charset="2"/>
              </a:rPr>
              <a:t> </a:t>
            </a:r>
            <a:r>
              <a:rPr lang="it-IT" dirty="0" err="1">
                <a:sym typeface="Wingdings" panose="05000000000000000000" pitchFamily="2" charset="2"/>
              </a:rPr>
              <a:t>numériques</a:t>
            </a:r>
            <a:r>
              <a:rPr lang="it-IT" dirty="0">
                <a:sym typeface="Wingdings" panose="05000000000000000000" pitchFamily="2" charset="2"/>
              </a:rPr>
              <a:t> de support à l’</a:t>
            </a:r>
            <a:r>
              <a:rPr lang="it-IT" dirty="0" err="1">
                <a:sym typeface="Wingdings" panose="05000000000000000000" pitchFamily="2" charset="2"/>
              </a:rPr>
              <a:t>annotation</a:t>
            </a:r>
            <a:r>
              <a:rPr lang="it-IT" dirty="0">
                <a:sym typeface="Wingdings" panose="05000000000000000000" pitchFamily="2" charset="2"/>
              </a:rPr>
              <a:t> (ex </a:t>
            </a:r>
            <a:r>
              <a:rPr lang="it-IT" dirty="0" err="1">
                <a:sym typeface="Wingdings" panose="05000000000000000000" pitchFamily="2" charset="2"/>
              </a:rPr>
              <a:t>Inception</a:t>
            </a:r>
            <a:r>
              <a:rPr lang="it-IT" dirty="0">
                <a:sym typeface="Wingdings" panose="05000000000000000000" pitchFamily="2" charset="2"/>
              </a:rPr>
              <a:t>, </a:t>
            </a:r>
            <a:r>
              <a:rPr lang="it-IT" dirty="0" err="1">
                <a:sym typeface="Wingdings" panose="05000000000000000000" pitchFamily="2" charset="2"/>
              </a:rPr>
              <a:t>Glozz</a:t>
            </a:r>
            <a:r>
              <a:rPr lang="it-IT" dirty="0">
                <a:sym typeface="Wingdings" panose="05000000000000000000" pitchFamily="2" charset="2"/>
              </a:rPr>
              <a:t>…)</a:t>
            </a:r>
          </a:p>
          <a:p>
            <a:endParaRPr lang="fr-FR" dirty="0"/>
          </a:p>
          <a:p>
            <a:r>
              <a:rPr lang="fr-FR" dirty="0"/>
              <a:t>Types d’annotation sur </a:t>
            </a:r>
            <a:r>
              <a:rPr lang="fr-FR" dirty="0" err="1"/>
              <a:t>lequels</a:t>
            </a:r>
            <a:r>
              <a:rPr lang="fr-FR" dirty="0"/>
              <a:t> il y a un consensus assez fort : </a:t>
            </a:r>
          </a:p>
        </p:txBody>
      </p:sp>
    </p:spTree>
    <p:extLst>
      <p:ext uri="{BB962C8B-B14F-4D97-AF65-F5344CB8AC3E}">
        <p14:creationId xmlns:p14="http://schemas.microsoft.com/office/powerpoint/2010/main" val="19826921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Étiquetage morphosyntaxique nous a dit où sont les PROPN – noms propre mais pdv sémantique ?</a:t>
            </a:r>
          </a:p>
          <a:p>
            <a:endParaRPr lang="fr-FR" dirty="0"/>
          </a:p>
        </p:txBody>
      </p:sp>
    </p:spTree>
    <p:extLst>
      <p:ext uri="{BB962C8B-B14F-4D97-AF65-F5344CB8AC3E}">
        <p14:creationId xmlns:p14="http://schemas.microsoft.com/office/powerpoint/2010/main" val="1696972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13 entités à trouver</a:t>
            </a:r>
          </a:p>
        </p:txBody>
      </p:sp>
    </p:spTree>
    <p:extLst>
      <p:ext uri="{BB962C8B-B14F-4D97-AF65-F5344CB8AC3E}">
        <p14:creationId xmlns:p14="http://schemas.microsoft.com/office/powerpoint/2010/main" val="39220166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Pourquoi à travers la forme ? L’ordinateur n’est pas capable de s’approprier du langage humain de la même manière que les humains.</a:t>
            </a:r>
          </a:p>
          <a:p>
            <a:pPr marL="158750" indent="0">
              <a:buNone/>
            </a:pPr>
            <a:r>
              <a:rPr lang="fr-FR" dirty="0"/>
              <a:t>Apprentissage humain – par imitation des sons de la langue au tout début, puis association de ces sons à des sens différents plus ou moins similaires à des mots du langage appris, puis assimilation des mots dont du lexique et enfin de grammaire et syntaxe. </a:t>
            </a:r>
          </a:p>
          <a:p>
            <a:pPr marL="158750" indent="0">
              <a:buNone/>
            </a:pPr>
            <a:r>
              <a:rPr lang="fr-FR" dirty="0"/>
              <a:t>L’ordinateur apprends de manière différente.</a:t>
            </a:r>
          </a:p>
          <a:p>
            <a:endParaRPr lang="fr-FR" dirty="0"/>
          </a:p>
          <a:p>
            <a:r>
              <a:rPr lang="fr-FR" dirty="0"/>
              <a:t> L’ordinateur peut traiter la FORME du langage, forme traduite sous forme numérique selon des techniques différentes, et utiliser ces formes ou symboles pour résoudre des tâches spécifiques.</a:t>
            </a:r>
          </a:p>
          <a:p>
            <a:r>
              <a:rPr lang="fr-FR" dirty="0"/>
              <a:t>L’objectif est faire en sorte que les problèmes relatifs au langage soient </a:t>
            </a:r>
            <a:r>
              <a:rPr lang="fr-FR" b="1" dirty="0"/>
              <a:t>calculables</a:t>
            </a:r>
            <a:r>
              <a:rPr lang="fr-FR" dirty="0"/>
              <a:t> par la machine, à travers techniques et approches différents </a:t>
            </a:r>
            <a:r>
              <a:rPr lang="fr-FR" dirty="0">
                <a:sym typeface="Wingdings" panose="05000000000000000000" pitchFamily="2" charset="2"/>
              </a:rPr>
              <a:t> théorie des langages </a:t>
            </a:r>
            <a:endParaRPr lang="fr-FR" dirty="0"/>
          </a:p>
          <a:p>
            <a:r>
              <a:rPr lang="fr-FR" dirty="0"/>
              <a:t>Une des problématiques principales a toujours été le traitement de </a:t>
            </a:r>
            <a:r>
              <a:rPr lang="fr-FR" b="1" dirty="0"/>
              <a:t>l’ambiguïté</a:t>
            </a:r>
            <a:r>
              <a:rPr lang="fr-FR" dirty="0"/>
              <a:t> du langage, comme on verra par la suite (linguistique)</a:t>
            </a:r>
          </a:p>
        </p:txBody>
      </p:sp>
    </p:spTree>
    <p:extLst>
      <p:ext uri="{BB962C8B-B14F-4D97-AF65-F5344CB8AC3E}">
        <p14:creationId xmlns:p14="http://schemas.microsoft.com/office/powerpoint/2010/main" val="22912924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a:t>The text contains 13 mentions of named entities including 5 organizations, 4 </a:t>
            </a:r>
            <a:r>
              <a:rPr lang="en-US" dirty="0" err="1"/>
              <a:t>loca</a:t>
            </a:r>
            <a:r>
              <a:rPr lang="en-US" dirty="0"/>
              <a:t>-</a:t>
            </a:r>
          </a:p>
          <a:p>
            <a:r>
              <a:rPr lang="en-US" dirty="0" err="1"/>
              <a:t>tions</a:t>
            </a:r>
            <a:r>
              <a:rPr lang="en-US" dirty="0"/>
              <a:t>, 2 times, 1 person, and 1 mention of money. Figure 11.10 shows typical generic</a:t>
            </a:r>
          </a:p>
          <a:p>
            <a:r>
              <a:rPr lang="en-US" dirty="0"/>
              <a:t>named entity types. Many applications will also need to use specific entity types like</a:t>
            </a:r>
          </a:p>
          <a:p>
            <a:r>
              <a:rPr lang="en-US" dirty="0"/>
              <a:t>proteins, genes, commercial products, or works of art</a:t>
            </a:r>
            <a:endParaRPr lang="fr-FR" dirty="0"/>
          </a:p>
        </p:txBody>
      </p:sp>
    </p:spTree>
    <p:extLst>
      <p:ext uri="{BB962C8B-B14F-4D97-AF65-F5344CB8AC3E}">
        <p14:creationId xmlns:p14="http://schemas.microsoft.com/office/powerpoint/2010/main" val="2094039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Étiquetage morphosyntaxique nous a dit où sont les PROPN – noms propre mais pdv sémantique ?</a:t>
            </a:r>
          </a:p>
          <a:p>
            <a:endParaRPr lang="fr-FR" dirty="0"/>
          </a:p>
        </p:txBody>
      </p:sp>
    </p:spTree>
    <p:extLst>
      <p:ext uri="{BB962C8B-B14F-4D97-AF65-F5344CB8AC3E}">
        <p14:creationId xmlns:p14="http://schemas.microsoft.com/office/powerpoint/2010/main" val="32079599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474747"/>
                </a:solidFill>
                <a:effectLst/>
                <a:highlight>
                  <a:srgbClr val="FFFFFF"/>
                </a:highlight>
                <a:latin typeface="Verdana" panose="020B0604030504040204" pitchFamily="34" charset="0"/>
              </a:rPr>
              <a:t>Astro-COLIBRI provides real-time insights into the most extreme astronomical phenomena, helping users quickly identify and observe events across various timescales.</a:t>
            </a:r>
            <a:endParaRPr lang="fr-FR" dirty="0"/>
          </a:p>
        </p:txBody>
      </p:sp>
    </p:spTree>
    <p:extLst>
      <p:ext uri="{BB962C8B-B14F-4D97-AF65-F5344CB8AC3E}">
        <p14:creationId xmlns:p14="http://schemas.microsoft.com/office/powerpoint/2010/main" val="39623008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err="1"/>
              <a:t>Plusieurs</a:t>
            </a:r>
            <a:r>
              <a:rPr lang="it-IT" dirty="0"/>
              <a:t> </a:t>
            </a:r>
            <a:r>
              <a:rPr lang="it-IT" dirty="0" err="1"/>
              <a:t>tâches</a:t>
            </a:r>
            <a:r>
              <a:rPr lang="it-IT" dirty="0"/>
              <a:t> </a:t>
            </a:r>
            <a:r>
              <a:rPr lang="it-IT" dirty="0" err="1"/>
              <a:t>existent</a:t>
            </a:r>
            <a:r>
              <a:rPr lang="it-IT" dirty="0"/>
              <a:t> en TAL, plus </a:t>
            </a:r>
            <a:r>
              <a:rPr lang="it-IT" dirty="0" err="1"/>
              <a:t>ou</a:t>
            </a:r>
            <a:r>
              <a:rPr lang="it-IT" dirty="0"/>
              <a:t> </a:t>
            </a:r>
            <a:r>
              <a:rPr lang="it-IT" dirty="0" err="1"/>
              <a:t>moins</a:t>
            </a:r>
            <a:r>
              <a:rPr lang="it-IT" dirty="0"/>
              <a:t> </a:t>
            </a:r>
            <a:r>
              <a:rPr lang="it-IT" dirty="0" err="1"/>
              <a:t>spécialisés</a:t>
            </a:r>
            <a:r>
              <a:rPr lang="it-IT" dirty="0"/>
              <a:t>. </a:t>
            </a:r>
          </a:p>
          <a:p>
            <a:r>
              <a:rPr lang="it-IT" dirty="0" err="1"/>
              <a:t>Chaque</a:t>
            </a:r>
            <a:r>
              <a:rPr lang="it-IT" dirty="0"/>
              <a:t> </a:t>
            </a:r>
            <a:r>
              <a:rPr lang="it-IT" dirty="0" err="1"/>
              <a:t>tâche</a:t>
            </a:r>
            <a:r>
              <a:rPr lang="it-IT" dirty="0"/>
              <a:t> </a:t>
            </a:r>
            <a:r>
              <a:rPr lang="it-IT" dirty="0" err="1"/>
              <a:t>peut</a:t>
            </a:r>
            <a:r>
              <a:rPr lang="it-IT" dirty="0"/>
              <a:t> </a:t>
            </a:r>
            <a:r>
              <a:rPr lang="it-IT" dirty="0" err="1"/>
              <a:t>soit</a:t>
            </a:r>
            <a:r>
              <a:rPr lang="it-IT" dirty="0"/>
              <a:t> porter sur un </a:t>
            </a:r>
            <a:r>
              <a:rPr lang="it-IT" dirty="0" err="1"/>
              <a:t>niveau</a:t>
            </a:r>
            <a:r>
              <a:rPr lang="it-IT" dirty="0"/>
              <a:t> de </a:t>
            </a:r>
            <a:r>
              <a:rPr lang="it-IT" dirty="0" err="1"/>
              <a:t>langage</a:t>
            </a:r>
            <a:r>
              <a:rPr lang="it-IT" dirty="0"/>
              <a:t> </a:t>
            </a:r>
            <a:r>
              <a:rPr lang="it-IT" dirty="0" err="1"/>
              <a:t>spécifique</a:t>
            </a:r>
            <a:r>
              <a:rPr lang="it-IT" dirty="0"/>
              <a:t> </a:t>
            </a:r>
            <a:r>
              <a:rPr lang="it-IT" dirty="0" err="1"/>
              <a:t>soit</a:t>
            </a:r>
            <a:r>
              <a:rPr lang="it-IT" dirty="0"/>
              <a:t> </a:t>
            </a:r>
            <a:r>
              <a:rPr lang="it-IT" dirty="0" err="1"/>
              <a:t>traiter</a:t>
            </a:r>
            <a:r>
              <a:rPr lang="it-IT" dirty="0"/>
              <a:t> un </a:t>
            </a:r>
            <a:r>
              <a:rPr lang="it-IT" dirty="0" err="1"/>
              <a:t>phénomène</a:t>
            </a:r>
            <a:r>
              <a:rPr lang="it-IT" dirty="0"/>
              <a:t> </a:t>
            </a:r>
            <a:r>
              <a:rPr lang="it-IT" dirty="0" err="1"/>
              <a:t>spécifique</a:t>
            </a:r>
            <a:r>
              <a:rPr lang="it-IT" dirty="0"/>
              <a:t> de langue</a:t>
            </a:r>
            <a:endParaRPr lang="fr-FR" dirty="0"/>
          </a:p>
        </p:txBody>
      </p:sp>
    </p:spTree>
    <p:extLst>
      <p:ext uri="{BB962C8B-B14F-4D97-AF65-F5344CB8AC3E}">
        <p14:creationId xmlns:p14="http://schemas.microsoft.com/office/powerpoint/2010/main" val="2316958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Des </a:t>
            </a:r>
            <a:r>
              <a:rPr lang="fr-FR" dirty="0" err="1"/>
              <a:t>shared</a:t>
            </a:r>
            <a:r>
              <a:rPr lang="fr-FR" dirty="0"/>
              <a:t> </a:t>
            </a:r>
            <a:r>
              <a:rPr lang="fr-FR" dirty="0" err="1"/>
              <a:t>tasks</a:t>
            </a:r>
            <a:r>
              <a:rPr lang="fr-FR" dirty="0"/>
              <a:t> émergent tout le temps dans les conférences et peuvent cibler des macro-problèmes de traitement comme la résolution de coréférence comme des problèmes plus de niche ex? </a:t>
            </a:r>
          </a:p>
        </p:txBody>
      </p:sp>
    </p:spTree>
    <p:extLst>
      <p:ext uri="{BB962C8B-B14F-4D97-AF65-F5344CB8AC3E}">
        <p14:creationId xmlns:p14="http://schemas.microsoft.com/office/powerpoint/2010/main" val="292814027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err="1"/>
              <a:t>Aperçu</a:t>
            </a:r>
            <a:r>
              <a:rPr lang="it-IT" dirty="0"/>
              <a:t> </a:t>
            </a:r>
            <a:r>
              <a:rPr lang="it-IT" dirty="0" err="1"/>
              <a:t>des</a:t>
            </a:r>
            <a:r>
              <a:rPr lang="it-IT" dirty="0"/>
              <a:t> </a:t>
            </a:r>
            <a:r>
              <a:rPr lang="it-IT" dirty="0" err="1"/>
              <a:t>thématiques</a:t>
            </a:r>
            <a:r>
              <a:rPr lang="it-IT" dirty="0"/>
              <a:t> </a:t>
            </a:r>
            <a:r>
              <a:rPr lang="it-IT" dirty="0" err="1"/>
              <a:t>abordées</a:t>
            </a:r>
            <a:r>
              <a:rPr lang="it-IT" dirty="0"/>
              <a:t> </a:t>
            </a:r>
            <a:r>
              <a:rPr lang="it-IT" dirty="0" err="1"/>
              <a:t>lors</a:t>
            </a:r>
            <a:r>
              <a:rPr lang="it-IT" dirty="0"/>
              <a:t> d’EVALITA 2023 </a:t>
            </a:r>
            <a:r>
              <a:rPr lang="it-IT" dirty="0">
                <a:sym typeface="Wingdings" panose="05000000000000000000" pitchFamily="2" charset="2"/>
              </a:rPr>
              <a:t> bonne </a:t>
            </a:r>
            <a:r>
              <a:rPr lang="it-IT" dirty="0" err="1">
                <a:sym typeface="Wingdings" panose="05000000000000000000" pitchFamily="2" charset="2"/>
              </a:rPr>
              <a:t>répresentation</a:t>
            </a:r>
            <a:r>
              <a:rPr lang="it-IT" dirty="0">
                <a:sym typeface="Wingdings" panose="05000000000000000000" pitchFamily="2" charset="2"/>
              </a:rPr>
              <a:t> </a:t>
            </a:r>
            <a:r>
              <a:rPr lang="it-IT" dirty="0" err="1">
                <a:sym typeface="Wingdings" panose="05000000000000000000" pitchFamily="2" charset="2"/>
              </a:rPr>
              <a:t>du</a:t>
            </a:r>
            <a:r>
              <a:rPr lang="it-IT" dirty="0">
                <a:sym typeface="Wingdings" panose="05000000000000000000" pitchFamily="2" charset="2"/>
              </a:rPr>
              <a:t> panorama </a:t>
            </a:r>
            <a:r>
              <a:rPr lang="it-IT" dirty="0" err="1">
                <a:sym typeface="Wingdings" panose="05000000000000000000" pitchFamily="2" charset="2"/>
              </a:rPr>
              <a:t>des</a:t>
            </a:r>
            <a:r>
              <a:rPr lang="it-IT" dirty="0">
                <a:sym typeface="Wingdings" panose="05000000000000000000" pitchFamily="2" charset="2"/>
              </a:rPr>
              <a:t> </a:t>
            </a:r>
            <a:r>
              <a:rPr lang="it-IT" dirty="0" err="1">
                <a:sym typeface="Wingdings" panose="05000000000000000000" pitchFamily="2" charset="2"/>
              </a:rPr>
              <a:t>shared</a:t>
            </a:r>
            <a:r>
              <a:rPr lang="it-IT" dirty="0">
                <a:sym typeface="Wingdings" panose="05000000000000000000" pitchFamily="2" charset="2"/>
              </a:rPr>
              <a:t> tasks en ce moment</a:t>
            </a:r>
            <a:endParaRPr lang="fr-FR" dirty="0"/>
          </a:p>
        </p:txBody>
      </p:sp>
    </p:spTree>
    <p:extLst>
      <p:ext uri="{BB962C8B-B14F-4D97-AF65-F5344CB8AC3E}">
        <p14:creationId xmlns:p14="http://schemas.microsoft.com/office/powerpoint/2010/main" val="659682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just"/>
            <a:r>
              <a:rPr lang="fr-FR" b="0" i="0" dirty="0">
                <a:solidFill>
                  <a:srgbClr val="000000"/>
                </a:solidFill>
                <a:effectLst/>
                <a:latin typeface="Montserrat" panose="00000500000000000000" pitchFamily="2" charset="0"/>
              </a:rPr>
              <a:t>A lieu chaque année lors de la </a:t>
            </a:r>
            <a:r>
              <a:rPr lang="fr-FR" b="0" i="0" dirty="0" err="1">
                <a:solidFill>
                  <a:srgbClr val="000000"/>
                </a:solidFill>
                <a:effectLst/>
                <a:latin typeface="Montserrat" panose="00000500000000000000" pitchFamily="2" charset="0"/>
              </a:rPr>
              <a:t>conference</a:t>
            </a:r>
            <a:r>
              <a:rPr lang="fr-FR" b="0" i="0" dirty="0">
                <a:solidFill>
                  <a:srgbClr val="000000"/>
                </a:solidFill>
                <a:effectLst/>
                <a:latin typeface="Montserrat" panose="00000500000000000000" pitchFamily="2" charset="0"/>
              </a:rPr>
              <a:t> TALN-RECITAL (parfois aussi JEP)</a:t>
            </a:r>
          </a:p>
          <a:p>
            <a:pPr algn="just"/>
            <a:endParaRPr lang="fr-FR" b="0" i="0" dirty="0">
              <a:solidFill>
                <a:srgbClr val="000000"/>
              </a:solidFill>
              <a:effectLst/>
              <a:latin typeface="Montserrat" panose="00000500000000000000" pitchFamily="2" charset="0"/>
            </a:endParaRPr>
          </a:p>
          <a:p>
            <a:pPr algn="just"/>
            <a:r>
              <a:rPr lang="fr-FR" b="0" i="0" dirty="0">
                <a:solidFill>
                  <a:srgbClr val="000000"/>
                </a:solidFill>
                <a:effectLst/>
                <a:latin typeface="Montserrat" panose="00000500000000000000" pitchFamily="2" charset="0"/>
              </a:rPr>
              <a:t>Créé en 2005 à l'image des campagnes TREC et MUC, le </a:t>
            </a:r>
            <a:r>
              <a:rPr lang="fr-FR" b="0" i="0" dirty="0" err="1">
                <a:solidFill>
                  <a:srgbClr val="000000"/>
                </a:solidFill>
                <a:effectLst/>
                <a:latin typeface="Montserrat" panose="00000500000000000000" pitchFamily="2" charset="0"/>
              </a:rPr>
              <a:t>DÉfi</a:t>
            </a:r>
            <a:r>
              <a:rPr lang="fr-FR" b="0" i="0" dirty="0">
                <a:solidFill>
                  <a:srgbClr val="000000"/>
                </a:solidFill>
                <a:effectLst/>
                <a:latin typeface="Montserrat" panose="00000500000000000000" pitchFamily="2" charset="0"/>
              </a:rPr>
              <a:t> Fouille de Textes est une campagne d'évaluation francophone qui propose chaque année de confronter les méthodes de plusieurs équipes de recherche sur une thématique régulièrement renouvelée.</a:t>
            </a:r>
          </a:p>
          <a:p>
            <a:pPr algn="just"/>
            <a:r>
              <a:rPr lang="fr-FR" b="0" i="0" dirty="0">
                <a:solidFill>
                  <a:srgbClr val="000000"/>
                </a:solidFill>
                <a:effectLst/>
                <a:latin typeface="Montserrat" panose="00000500000000000000" pitchFamily="2" charset="0"/>
              </a:rPr>
              <a:t>Cette nouvelle édition du défi est dans la continuité de l'</a:t>
            </a:r>
            <a:r>
              <a:rPr lang="fr-FR" b="0" i="0" dirty="0">
                <a:solidFill>
                  <a:srgbClr val="5081E0"/>
                </a:solidFill>
                <a:effectLst/>
                <a:latin typeface="Montserrat" panose="00000500000000000000" pitchFamily="2" charset="0"/>
                <a:hlinkClick r:id="rId3"/>
              </a:rPr>
              <a:t>édition 2023</a:t>
            </a:r>
            <a:r>
              <a:rPr lang="fr-FR" b="0" i="0" dirty="0">
                <a:solidFill>
                  <a:srgbClr val="000000"/>
                </a:solidFill>
                <a:effectLst/>
                <a:latin typeface="Montserrat" panose="00000500000000000000" pitchFamily="2" charset="0"/>
              </a:rPr>
              <a:t>. Elle porte sur la mise en place d'approches permettant de répondre automatiquement à des questionnaires à choix multiples issus d'annales d'examens de pharmacie. Le corpus utilisé, </a:t>
            </a:r>
            <a:r>
              <a:rPr lang="fr-FR" b="0" i="0" dirty="0" err="1">
                <a:solidFill>
                  <a:srgbClr val="000000"/>
                </a:solidFill>
                <a:effectLst/>
                <a:latin typeface="Montserrat" panose="00000500000000000000" pitchFamily="2" charset="0"/>
              </a:rPr>
              <a:t>FrenchMedMCQA</a:t>
            </a:r>
            <a:r>
              <a:rPr lang="fr-FR" b="0" i="0" dirty="0">
                <a:solidFill>
                  <a:srgbClr val="000000"/>
                </a:solidFill>
                <a:effectLst/>
                <a:latin typeface="Montserrat" panose="00000500000000000000" pitchFamily="2" charset="0"/>
              </a:rPr>
              <a:t>, se compose de questions fermées en français provenant d'annales d'examens de pharmacie. Chaque question contient : un identifiant, la question, cinq options et l'ensemble des réponse(s) correcte(s). Pour cette nouvelle édition 2024, un nouveau corpus de test a été collecté. Afin de permettre aux équipes d'explorer de nouvelles techniques comme par exemple le </a:t>
            </a:r>
            <a:r>
              <a:rPr lang="fr-FR" b="0" i="1" dirty="0" err="1">
                <a:solidFill>
                  <a:srgbClr val="000000"/>
                </a:solidFill>
                <a:effectLst/>
                <a:latin typeface="Montserrat" panose="00000500000000000000" pitchFamily="2" charset="0"/>
              </a:rPr>
              <a:t>Retrieval-Augmented</a:t>
            </a:r>
            <a:r>
              <a:rPr lang="fr-FR" b="0" i="1" dirty="0">
                <a:solidFill>
                  <a:srgbClr val="000000"/>
                </a:solidFill>
                <a:effectLst/>
                <a:latin typeface="Montserrat" panose="00000500000000000000" pitchFamily="2" charset="0"/>
              </a:rPr>
              <a:t> </a:t>
            </a:r>
            <a:r>
              <a:rPr lang="fr-FR" b="0" i="1" dirty="0" err="1">
                <a:solidFill>
                  <a:srgbClr val="000000"/>
                </a:solidFill>
                <a:effectLst/>
                <a:latin typeface="Montserrat" panose="00000500000000000000" pitchFamily="2" charset="0"/>
              </a:rPr>
              <a:t>Generation</a:t>
            </a:r>
            <a:r>
              <a:rPr lang="fr-FR" b="0" i="0" dirty="0">
                <a:solidFill>
                  <a:srgbClr val="000000"/>
                </a:solidFill>
                <a:effectLst/>
                <a:latin typeface="Montserrat" panose="00000500000000000000" pitchFamily="2" charset="0"/>
              </a:rPr>
              <a:t> (RAG), le corpus NACHOS et </a:t>
            </a:r>
            <a:r>
              <a:rPr lang="fr-FR" b="0" i="0" dirty="0" err="1">
                <a:solidFill>
                  <a:srgbClr val="000000"/>
                </a:solidFill>
                <a:effectLst/>
                <a:latin typeface="Montserrat" panose="00000500000000000000" pitchFamily="2" charset="0"/>
              </a:rPr>
              <a:t>Wikipedia</a:t>
            </a:r>
            <a:r>
              <a:rPr lang="fr-FR" b="0" i="0" dirty="0">
                <a:solidFill>
                  <a:srgbClr val="000000"/>
                </a:solidFill>
                <a:effectLst/>
                <a:latin typeface="Montserrat" panose="00000500000000000000" pitchFamily="2" charset="0"/>
              </a:rPr>
              <a:t> seront également mis à disposition et pourra servir de corpus additionnel. Cette deuxième édition sur le corpus </a:t>
            </a:r>
            <a:r>
              <a:rPr lang="fr-FR" b="0" i="0" dirty="0" err="1">
                <a:solidFill>
                  <a:srgbClr val="000000"/>
                </a:solidFill>
                <a:effectLst/>
                <a:latin typeface="Montserrat" panose="00000500000000000000" pitchFamily="2" charset="0"/>
              </a:rPr>
              <a:t>FrenchMedMCQA</a:t>
            </a:r>
            <a:r>
              <a:rPr lang="fr-FR" b="0" i="0" dirty="0">
                <a:solidFill>
                  <a:srgbClr val="000000"/>
                </a:solidFill>
                <a:effectLst/>
                <a:latin typeface="Montserrat" panose="00000500000000000000" pitchFamily="2" charset="0"/>
              </a:rPr>
              <a:t> permettra de comparer les résultats obtenus par les participants de l'année passée et l'étude de l'évolution des méthodes employées.</a:t>
            </a:r>
          </a:p>
          <a:p>
            <a:endParaRPr lang="fr-FR" dirty="0"/>
          </a:p>
        </p:txBody>
      </p:sp>
    </p:spTree>
    <p:extLst>
      <p:ext uri="{BB962C8B-B14F-4D97-AF65-F5344CB8AC3E}">
        <p14:creationId xmlns:p14="http://schemas.microsoft.com/office/powerpoint/2010/main" val="3115119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just"/>
            <a:r>
              <a:rPr lang="fr-FR" b="0" i="0" dirty="0">
                <a:solidFill>
                  <a:srgbClr val="000000"/>
                </a:solidFill>
                <a:effectLst/>
                <a:latin typeface="Montserrat" panose="00000500000000000000" pitchFamily="2" charset="0"/>
              </a:rPr>
              <a:t>A lieu chaque année lors de la </a:t>
            </a:r>
            <a:r>
              <a:rPr lang="fr-FR" b="0" i="0" dirty="0" err="1">
                <a:solidFill>
                  <a:srgbClr val="000000"/>
                </a:solidFill>
                <a:effectLst/>
                <a:latin typeface="Montserrat" panose="00000500000000000000" pitchFamily="2" charset="0"/>
              </a:rPr>
              <a:t>conference</a:t>
            </a:r>
            <a:r>
              <a:rPr lang="fr-FR" b="0" i="0" dirty="0">
                <a:solidFill>
                  <a:srgbClr val="000000"/>
                </a:solidFill>
                <a:effectLst/>
                <a:latin typeface="Montserrat" panose="00000500000000000000" pitchFamily="2" charset="0"/>
              </a:rPr>
              <a:t> TALN-RECITAL (parfois aussi JEP)</a:t>
            </a:r>
          </a:p>
          <a:p>
            <a:pPr algn="just"/>
            <a:endParaRPr lang="fr-FR" b="0" i="0" dirty="0">
              <a:solidFill>
                <a:srgbClr val="000000"/>
              </a:solidFill>
              <a:effectLst/>
              <a:latin typeface="Montserrat" panose="00000500000000000000" pitchFamily="2" charset="0"/>
            </a:endParaRPr>
          </a:p>
          <a:p>
            <a:pPr algn="just"/>
            <a:r>
              <a:rPr lang="fr-FR" b="0" i="0" dirty="0">
                <a:solidFill>
                  <a:srgbClr val="000000"/>
                </a:solidFill>
                <a:effectLst/>
                <a:latin typeface="Montserrat" panose="00000500000000000000" pitchFamily="2" charset="0"/>
              </a:rPr>
              <a:t>Créé en 2005 à l'image des campagnes TREC et MUC, le </a:t>
            </a:r>
            <a:r>
              <a:rPr lang="fr-FR" b="0" i="0" dirty="0" err="1">
                <a:solidFill>
                  <a:srgbClr val="000000"/>
                </a:solidFill>
                <a:effectLst/>
                <a:latin typeface="Montserrat" panose="00000500000000000000" pitchFamily="2" charset="0"/>
              </a:rPr>
              <a:t>DÉfi</a:t>
            </a:r>
            <a:r>
              <a:rPr lang="fr-FR" b="0" i="0" dirty="0">
                <a:solidFill>
                  <a:srgbClr val="000000"/>
                </a:solidFill>
                <a:effectLst/>
                <a:latin typeface="Montserrat" panose="00000500000000000000" pitchFamily="2" charset="0"/>
              </a:rPr>
              <a:t> Fouille de Textes est une campagne d'évaluation francophone qui propose chaque année de confronter les méthodes de plusieurs équipes de recherche sur une thématique régulièrement renouvelée.</a:t>
            </a:r>
          </a:p>
          <a:p>
            <a:pPr algn="just"/>
            <a:r>
              <a:rPr lang="fr-FR" b="0" i="0" dirty="0">
                <a:solidFill>
                  <a:srgbClr val="000000"/>
                </a:solidFill>
                <a:effectLst/>
                <a:latin typeface="Montserrat" panose="00000500000000000000" pitchFamily="2" charset="0"/>
              </a:rPr>
              <a:t>Cette nouvelle édition du défi est dans la continuité de l'</a:t>
            </a:r>
            <a:r>
              <a:rPr lang="fr-FR" b="0" i="0" dirty="0">
                <a:solidFill>
                  <a:srgbClr val="5081E0"/>
                </a:solidFill>
                <a:effectLst/>
                <a:latin typeface="Montserrat" panose="00000500000000000000" pitchFamily="2" charset="0"/>
                <a:hlinkClick r:id="rId3"/>
              </a:rPr>
              <a:t>édition 2023</a:t>
            </a:r>
            <a:r>
              <a:rPr lang="fr-FR" b="0" i="0" dirty="0">
                <a:solidFill>
                  <a:srgbClr val="000000"/>
                </a:solidFill>
                <a:effectLst/>
                <a:latin typeface="Montserrat" panose="00000500000000000000" pitchFamily="2" charset="0"/>
              </a:rPr>
              <a:t>. Elle porte sur la mise en place d'approches permettant de répondre automatiquement à des questionnaires à choix multiples issus d'annales d'examens de pharmacie. Le corpus utilisé, </a:t>
            </a:r>
            <a:r>
              <a:rPr lang="fr-FR" b="0" i="0" dirty="0" err="1">
                <a:solidFill>
                  <a:srgbClr val="000000"/>
                </a:solidFill>
                <a:effectLst/>
                <a:latin typeface="Montserrat" panose="00000500000000000000" pitchFamily="2" charset="0"/>
              </a:rPr>
              <a:t>FrenchMedMCQA</a:t>
            </a:r>
            <a:r>
              <a:rPr lang="fr-FR" b="0" i="0" dirty="0">
                <a:solidFill>
                  <a:srgbClr val="000000"/>
                </a:solidFill>
                <a:effectLst/>
                <a:latin typeface="Montserrat" panose="00000500000000000000" pitchFamily="2" charset="0"/>
              </a:rPr>
              <a:t>, se compose de questions fermées en français provenant d'annales d'examens de pharmacie. Chaque question contient : un identifiant, la question, cinq options et l'ensemble des réponse(s) correcte(s). Pour cette nouvelle édition 2024, un nouveau corpus de test a été collecté. Afin de permettre aux équipes d'explorer de nouvelles techniques comme par exemple le </a:t>
            </a:r>
            <a:r>
              <a:rPr lang="fr-FR" b="0" i="1" dirty="0" err="1">
                <a:solidFill>
                  <a:srgbClr val="000000"/>
                </a:solidFill>
                <a:effectLst/>
                <a:latin typeface="Montserrat" panose="00000500000000000000" pitchFamily="2" charset="0"/>
              </a:rPr>
              <a:t>Retrieval-Augmented</a:t>
            </a:r>
            <a:r>
              <a:rPr lang="fr-FR" b="0" i="1" dirty="0">
                <a:solidFill>
                  <a:srgbClr val="000000"/>
                </a:solidFill>
                <a:effectLst/>
                <a:latin typeface="Montserrat" panose="00000500000000000000" pitchFamily="2" charset="0"/>
              </a:rPr>
              <a:t> </a:t>
            </a:r>
            <a:r>
              <a:rPr lang="fr-FR" b="0" i="1" dirty="0" err="1">
                <a:solidFill>
                  <a:srgbClr val="000000"/>
                </a:solidFill>
                <a:effectLst/>
                <a:latin typeface="Montserrat" panose="00000500000000000000" pitchFamily="2" charset="0"/>
              </a:rPr>
              <a:t>Generation</a:t>
            </a:r>
            <a:r>
              <a:rPr lang="fr-FR" b="0" i="0" dirty="0">
                <a:solidFill>
                  <a:srgbClr val="000000"/>
                </a:solidFill>
                <a:effectLst/>
                <a:latin typeface="Montserrat" panose="00000500000000000000" pitchFamily="2" charset="0"/>
              </a:rPr>
              <a:t> (RAG), le corpus NACHOS et </a:t>
            </a:r>
            <a:r>
              <a:rPr lang="fr-FR" b="0" i="0" dirty="0" err="1">
                <a:solidFill>
                  <a:srgbClr val="000000"/>
                </a:solidFill>
                <a:effectLst/>
                <a:latin typeface="Montserrat" panose="00000500000000000000" pitchFamily="2" charset="0"/>
              </a:rPr>
              <a:t>Wikipedia</a:t>
            </a:r>
            <a:r>
              <a:rPr lang="fr-FR" b="0" i="0" dirty="0">
                <a:solidFill>
                  <a:srgbClr val="000000"/>
                </a:solidFill>
                <a:effectLst/>
                <a:latin typeface="Montserrat" panose="00000500000000000000" pitchFamily="2" charset="0"/>
              </a:rPr>
              <a:t> seront également mis à disposition et pourra servir de corpus additionnel. Cette deuxième édition sur le corpus </a:t>
            </a:r>
            <a:r>
              <a:rPr lang="fr-FR" b="0" i="0" dirty="0" err="1">
                <a:solidFill>
                  <a:srgbClr val="000000"/>
                </a:solidFill>
                <a:effectLst/>
                <a:latin typeface="Montserrat" panose="00000500000000000000" pitchFamily="2" charset="0"/>
              </a:rPr>
              <a:t>FrenchMedMCQA</a:t>
            </a:r>
            <a:r>
              <a:rPr lang="fr-FR" b="0" i="0" dirty="0">
                <a:solidFill>
                  <a:srgbClr val="000000"/>
                </a:solidFill>
                <a:effectLst/>
                <a:latin typeface="Montserrat" panose="00000500000000000000" pitchFamily="2" charset="0"/>
              </a:rPr>
              <a:t> permettra de comparer les résultats obtenus par les participants de l'année passée et l'étude de l'évolution des méthodes employées.</a:t>
            </a:r>
          </a:p>
          <a:p>
            <a:endParaRPr lang="fr-FR" dirty="0"/>
          </a:p>
        </p:txBody>
      </p:sp>
    </p:spTree>
    <p:extLst>
      <p:ext uri="{BB962C8B-B14F-4D97-AF65-F5344CB8AC3E}">
        <p14:creationId xmlns:p14="http://schemas.microsoft.com/office/powerpoint/2010/main" val="26067240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0557445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Résultats</a:t>
            </a:r>
            <a:r>
              <a:rPr lang="it-IT" dirty="0"/>
              <a:t> </a:t>
            </a:r>
            <a:r>
              <a:rPr lang="it-IT" dirty="0" err="1"/>
              <a:t>préliminires</a:t>
            </a:r>
            <a:r>
              <a:rPr lang="it-IT" dirty="0"/>
              <a:t> </a:t>
            </a:r>
            <a:r>
              <a:rPr lang="it-IT" dirty="0" err="1"/>
              <a:t>issus</a:t>
            </a:r>
            <a:r>
              <a:rPr lang="it-IT" dirty="0"/>
              <a:t> de </a:t>
            </a:r>
            <a:r>
              <a:rPr lang="it-IT" dirty="0" err="1"/>
              <a:t>mon</a:t>
            </a:r>
            <a:r>
              <a:rPr lang="it-IT" dirty="0"/>
              <a:t> </a:t>
            </a:r>
            <a:r>
              <a:rPr lang="it-IT" dirty="0" err="1"/>
              <a:t>travail</a:t>
            </a:r>
            <a:r>
              <a:rPr lang="it-IT" dirty="0"/>
              <a:t> de </a:t>
            </a:r>
            <a:r>
              <a:rPr lang="it-IT" dirty="0" err="1"/>
              <a:t>thèse</a:t>
            </a:r>
            <a:r>
              <a:rPr lang="it-IT" dirty="0"/>
              <a:t> en </a:t>
            </a:r>
            <a:r>
              <a:rPr lang="it-IT" dirty="0" err="1"/>
              <a:t>annotation</a:t>
            </a:r>
            <a:r>
              <a:rPr lang="it-IT" dirty="0"/>
              <a:t> de la </a:t>
            </a:r>
            <a:r>
              <a:rPr lang="it-IT" dirty="0" err="1"/>
              <a:t>continuité</a:t>
            </a:r>
            <a:r>
              <a:rPr lang="it-IT" dirty="0"/>
              <a:t> </a:t>
            </a:r>
            <a:r>
              <a:rPr lang="it-IT" dirty="0" err="1"/>
              <a:t>référentielle</a:t>
            </a:r>
            <a:r>
              <a:rPr lang="it-IT" dirty="0"/>
              <a:t> sur un corpus d’</a:t>
            </a:r>
            <a:r>
              <a:rPr lang="it-IT" dirty="0" err="1"/>
              <a:t>écrits</a:t>
            </a:r>
            <a:r>
              <a:rPr lang="it-IT" dirty="0"/>
              <a:t> </a:t>
            </a:r>
            <a:r>
              <a:rPr lang="it-IT" dirty="0" err="1"/>
              <a:t>scolaires</a:t>
            </a:r>
            <a:r>
              <a:rPr lang="it-IT" dirty="0"/>
              <a:t>.</a:t>
            </a:r>
          </a:p>
          <a:p>
            <a:pPr marL="0" lvl="0" indent="0" algn="l" rtl="0">
              <a:spcBef>
                <a:spcPts val="0"/>
              </a:spcBef>
              <a:spcAft>
                <a:spcPts val="0"/>
              </a:spcAft>
              <a:buNone/>
            </a:pPr>
            <a:r>
              <a:rPr lang="it-IT" dirty="0" err="1"/>
              <a:t>Thèse</a:t>
            </a:r>
            <a:r>
              <a:rPr lang="it-IT" dirty="0"/>
              <a:t> est en </a:t>
            </a:r>
            <a:r>
              <a:rPr lang="it-IT" dirty="0" err="1"/>
              <a:t>cotutelle</a:t>
            </a:r>
            <a:r>
              <a:rPr lang="it-IT" dirty="0"/>
              <a:t> </a:t>
            </a:r>
            <a:r>
              <a:rPr lang="it-IT" dirty="0" err="1"/>
              <a:t>entre</a:t>
            </a:r>
            <a:r>
              <a:rPr lang="it-IT" dirty="0"/>
              <a:t> le </a:t>
            </a:r>
            <a:r>
              <a:rPr lang="it-IT" dirty="0" err="1"/>
              <a:t>labo</a:t>
            </a:r>
            <a:r>
              <a:rPr lang="it-IT" dirty="0"/>
              <a:t> LIDILEM UGA et le </a:t>
            </a:r>
            <a:r>
              <a:rPr lang="it-IT" dirty="0" err="1"/>
              <a:t>département</a:t>
            </a:r>
            <a:r>
              <a:rPr lang="it-IT" dirty="0"/>
              <a:t> de sciences de la </a:t>
            </a:r>
            <a:r>
              <a:rPr lang="it-IT" dirty="0" err="1"/>
              <a:t>formation</a:t>
            </a:r>
            <a:r>
              <a:rPr lang="it-IT" dirty="0"/>
              <a:t> de l’Université Milan Bicocca en Italie</a:t>
            </a:r>
          </a:p>
          <a:p>
            <a:pPr marL="0" lvl="0" indent="0" algn="l" rtl="0">
              <a:spcBef>
                <a:spcPts val="0"/>
              </a:spcBef>
              <a:spcAft>
                <a:spcPts val="0"/>
              </a:spcAft>
              <a:buNone/>
            </a:pPr>
            <a:r>
              <a:rPr lang="it-IT" dirty="0" err="1"/>
              <a:t>bénéficie</a:t>
            </a:r>
            <a:r>
              <a:rPr lang="it-IT" dirty="0"/>
              <a:t> d’un </a:t>
            </a:r>
            <a:r>
              <a:rPr lang="it-IT" dirty="0" err="1"/>
              <a:t>financement</a:t>
            </a:r>
            <a:r>
              <a:rPr lang="it-IT" dirty="0"/>
              <a:t> pour la </a:t>
            </a:r>
            <a:r>
              <a:rPr lang="it-IT" dirty="0" err="1"/>
              <a:t>mobilité</a:t>
            </a:r>
            <a:r>
              <a:rPr lang="it-IT" dirty="0"/>
              <a:t> de l’université franco-</a:t>
            </a:r>
            <a:r>
              <a:rPr lang="it-IT" dirty="0" err="1"/>
              <a:t>italienne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Puisque le langage naturel est effectivement redondant et ambigu</a:t>
            </a:r>
          </a:p>
        </p:txBody>
      </p:sp>
    </p:spTree>
    <p:extLst>
      <p:ext uri="{BB962C8B-B14F-4D97-AF65-F5344CB8AC3E}">
        <p14:creationId xmlns:p14="http://schemas.microsoft.com/office/powerpoint/2010/main" val="36191681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Pour </a:t>
            </a:r>
            <a:r>
              <a:rPr lang="it-IT" dirty="0" err="1"/>
              <a:t>commencer</a:t>
            </a:r>
            <a:r>
              <a:rPr lang="it-IT" dirty="0"/>
              <a:t>, on va </a:t>
            </a:r>
            <a:r>
              <a:rPr lang="it-IT" dirty="0" err="1"/>
              <a:t>parler</a:t>
            </a:r>
            <a:r>
              <a:rPr lang="it-IT" dirty="0"/>
              <a:t> </a:t>
            </a:r>
            <a:r>
              <a:rPr lang="it-IT" dirty="0" err="1"/>
              <a:t>du</a:t>
            </a:r>
            <a:r>
              <a:rPr lang="it-IT" dirty="0"/>
              <a:t> </a:t>
            </a:r>
            <a:r>
              <a:rPr lang="it-IT" dirty="0" err="1"/>
              <a:t>contexte</a:t>
            </a:r>
            <a:r>
              <a:rPr lang="it-IT" dirty="0"/>
              <a:t> de ma </a:t>
            </a:r>
            <a:r>
              <a:rPr lang="it-IT" dirty="0" err="1"/>
              <a:t>recherche</a:t>
            </a:r>
            <a:r>
              <a:rPr lang="it-IT" dirty="0"/>
              <a:t> </a:t>
            </a:r>
            <a:r>
              <a:rPr lang="it-IT" dirty="0" err="1"/>
              <a:t>doctorale</a:t>
            </a:r>
            <a:r>
              <a:rPr lang="it-IT" dirty="0"/>
              <a:t>, de l’</a:t>
            </a:r>
            <a:r>
              <a:rPr lang="it-IT" dirty="0" err="1"/>
              <a:t>état</a:t>
            </a:r>
            <a:r>
              <a:rPr lang="it-IT" dirty="0"/>
              <a:t> de l’art </a:t>
            </a:r>
            <a:r>
              <a:rPr lang="it-IT" dirty="0" err="1"/>
              <a:t>rélatif</a:t>
            </a:r>
            <a:r>
              <a:rPr lang="it-IT" dirty="0"/>
              <a:t> </a:t>
            </a:r>
            <a:r>
              <a:rPr lang="it-IT" dirty="0" err="1"/>
              <a:t>continuité</a:t>
            </a:r>
            <a:r>
              <a:rPr lang="it-IT" dirty="0"/>
              <a:t> </a:t>
            </a:r>
            <a:r>
              <a:rPr lang="it-IT" dirty="0" err="1"/>
              <a:t>référentielle</a:t>
            </a:r>
            <a:r>
              <a:rPr lang="it-IT" dirty="0"/>
              <a:t> et </a:t>
            </a:r>
            <a:r>
              <a:rPr lang="it-IT" dirty="0" err="1"/>
              <a:t>des</a:t>
            </a:r>
            <a:r>
              <a:rPr lang="it-IT" dirty="0"/>
              <a:t> corpus </a:t>
            </a:r>
            <a:r>
              <a:rPr lang="it-IT" dirty="0" err="1"/>
              <a:t>existants</a:t>
            </a:r>
            <a:r>
              <a:rPr lang="it-IT" dirty="0"/>
              <a:t> </a:t>
            </a:r>
            <a:r>
              <a:rPr lang="it-IT" dirty="0" err="1"/>
              <a:t>annotés</a:t>
            </a:r>
            <a:r>
              <a:rPr lang="it-IT" dirty="0"/>
              <a:t> en </a:t>
            </a:r>
            <a:r>
              <a:rPr lang="it-IT" dirty="0" err="1"/>
              <a:t>coréférence</a:t>
            </a:r>
            <a:endParaRPr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err="1"/>
              <a:t>Plusieurs</a:t>
            </a:r>
            <a:r>
              <a:rPr lang="it-IT" dirty="0"/>
              <a:t> </a:t>
            </a:r>
            <a:r>
              <a:rPr lang="it-IT" dirty="0" err="1"/>
              <a:t>tâches</a:t>
            </a:r>
            <a:r>
              <a:rPr lang="it-IT" dirty="0"/>
              <a:t> </a:t>
            </a:r>
            <a:r>
              <a:rPr lang="it-IT" dirty="0" err="1"/>
              <a:t>existent</a:t>
            </a:r>
            <a:r>
              <a:rPr lang="it-IT" dirty="0"/>
              <a:t> en TAL, plus </a:t>
            </a:r>
            <a:r>
              <a:rPr lang="it-IT" dirty="0" err="1"/>
              <a:t>ou</a:t>
            </a:r>
            <a:r>
              <a:rPr lang="it-IT" dirty="0"/>
              <a:t> </a:t>
            </a:r>
            <a:r>
              <a:rPr lang="it-IT" dirty="0" err="1"/>
              <a:t>moins</a:t>
            </a:r>
            <a:r>
              <a:rPr lang="it-IT" dirty="0"/>
              <a:t> </a:t>
            </a:r>
            <a:r>
              <a:rPr lang="it-IT" dirty="0" err="1"/>
              <a:t>spécialisés</a:t>
            </a:r>
            <a:r>
              <a:rPr lang="it-IT" dirty="0"/>
              <a:t>. </a:t>
            </a:r>
          </a:p>
          <a:p>
            <a:r>
              <a:rPr lang="it-IT" dirty="0" err="1"/>
              <a:t>Chaque</a:t>
            </a:r>
            <a:r>
              <a:rPr lang="it-IT" dirty="0"/>
              <a:t> </a:t>
            </a:r>
            <a:r>
              <a:rPr lang="it-IT" dirty="0" err="1"/>
              <a:t>tâche</a:t>
            </a:r>
            <a:r>
              <a:rPr lang="it-IT" dirty="0"/>
              <a:t> </a:t>
            </a:r>
            <a:r>
              <a:rPr lang="it-IT" dirty="0" err="1"/>
              <a:t>peut</a:t>
            </a:r>
            <a:r>
              <a:rPr lang="it-IT" dirty="0"/>
              <a:t> </a:t>
            </a:r>
            <a:r>
              <a:rPr lang="it-IT" dirty="0" err="1"/>
              <a:t>soit</a:t>
            </a:r>
            <a:r>
              <a:rPr lang="it-IT" dirty="0"/>
              <a:t> porter sur un </a:t>
            </a:r>
            <a:r>
              <a:rPr lang="it-IT" dirty="0" err="1"/>
              <a:t>niveau</a:t>
            </a:r>
            <a:r>
              <a:rPr lang="it-IT" dirty="0"/>
              <a:t> de </a:t>
            </a:r>
            <a:r>
              <a:rPr lang="it-IT" dirty="0" err="1"/>
              <a:t>langage</a:t>
            </a:r>
            <a:r>
              <a:rPr lang="it-IT" dirty="0"/>
              <a:t> </a:t>
            </a:r>
            <a:r>
              <a:rPr lang="it-IT" dirty="0" err="1"/>
              <a:t>spécifique</a:t>
            </a:r>
            <a:r>
              <a:rPr lang="it-IT" dirty="0"/>
              <a:t> </a:t>
            </a:r>
            <a:r>
              <a:rPr lang="it-IT" dirty="0" err="1"/>
              <a:t>soit</a:t>
            </a:r>
            <a:r>
              <a:rPr lang="it-IT" dirty="0"/>
              <a:t> </a:t>
            </a:r>
            <a:r>
              <a:rPr lang="it-IT" dirty="0" err="1"/>
              <a:t>traiter</a:t>
            </a:r>
            <a:r>
              <a:rPr lang="it-IT" dirty="0"/>
              <a:t> un </a:t>
            </a:r>
            <a:r>
              <a:rPr lang="it-IT" dirty="0" err="1"/>
              <a:t>phénomène</a:t>
            </a:r>
            <a:r>
              <a:rPr lang="it-IT" dirty="0"/>
              <a:t> </a:t>
            </a:r>
            <a:r>
              <a:rPr lang="it-IT" dirty="0" err="1"/>
              <a:t>spécifique</a:t>
            </a:r>
            <a:r>
              <a:rPr lang="it-IT" dirty="0"/>
              <a:t> de langue</a:t>
            </a:r>
          </a:p>
          <a:p>
            <a:r>
              <a:rPr lang="it-IT" dirty="0" err="1"/>
              <a:t>Coréférence</a:t>
            </a:r>
            <a:r>
              <a:rPr lang="it-IT" dirty="0"/>
              <a:t> – </a:t>
            </a:r>
            <a:r>
              <a:rPr lang="it-IT" dirty="0" err="1"/>
              <a:t>idéntifier</a:t>
            </a:r>
            <a:r>
              <a:rPr lang="it-IT" dirty="0"/>
              <a:t> </a:t>
            </a:r>
            <a:r>
              <a:rPr lang="it-IT" dirty="0" err="1"/>
              <a:t>dans</a:t>
            </a:r>
            <a:r>
              <a:rPr lang="it-IT" dirty="0"/>
              <a:t> le texte </a:t>
            </a:r>
            <a:r>
              <a:rPr lang="it-IT" dirty="0" err="1"/>
              <a:t>les</a:t>
            </a:r>
            <a:r>
              <a:rPr lang="it-IT" dirty="0"/>
              <a:t> </a:t>
            </a:r>
            <a:r>
              <a:rPr lang="it-IT" dirty="0" err="1"/>
              <a:t>expressions</a:t>
            </a:r>
            <a:r>
              <a:rPr lang="it-IT" dirty="0"/>
              <a:t> </a:t>
            </a:r>
            <a:r>
              <a:rPr lang="it-IT" dirty="0" err="1"/>
              <a:t>faisant</a:t>
            </a:r>
            <a:r>
              <a:rPr lang="it-IT" dirty="0"/>
              <a:t> </a:t>
            </a:r>
            <a:r>
              <a:rPr lang="it-IT" dirty="0" err="1"/>
              <a:t>référence</a:t>
            </a:r>
            <a:r>
              <a:rPr lang="it-IT" dirty="0"/>
              <a:t> à une </a:t>
            </a:r>
            <a:r>
              <a:rPr lang="it-IT" dirty="0" err="1"/>
              <a:t>entité</a:t>
            </a:r>
            <a:r>
              <a:rPr lang="it-IT" dirty="0"/>
              <a:t> </a:t>
            </a:r>
            <a:r>
              <a:rPr lang="it-IT" dirty="0" err="1"/>
              <a:t>spécifique</a:t>
            </a:r>
            <a:r>
              <a:rPr lang="it-IT" dirty="0"/>
              <a:t> de l’</a:t>
            </a:r>
            <a:r>
              <a:rPr lang="it-IT" dirty="0" err="1"/>
              <a:t>univers</a:t>
            </a:r>
            <a:r>
              <a:rPr lang="it-IT" dirty="0"/>
              <a:t> </a:t>
            </a:r>
            <a:r>
              <a:rPr lang="it-IT" dirty="0" err="1"/>
              <a:t>du</a:t>
            </a:r>
            <a:r>
              <a:rPr lang="it-IT" dirty="0"/>
              <a:t> </a:t>
            </a:r>
            <a:r>
              <a:rPr lang="it-IT" dirty="0" err="1"/>
              <a:t>discours</a:t>
            </a:r>
            <a:r>
              <a:rPr lang="it-IT" dirty="0"/>
              <a:t> </a:t>
            </a:r>
            <a:r>
              <a:rPr lang="it-IT" dirty="0" err="1"/>
              <a:t>analysé</a:t>
            </a:r>
            <a:r>
              <a:rPr lang="it-IT" dirty="0"/>
              <a:t>. </a:t>
            </a:r>
          </a:p>
          <a:p>
            <a:r>
              <a:rPr lang="it-IT" dirty="0"/>
              <a:t>Cela est plus facile </a:t>
            </a:r>
            <a:r>
              <a:rPr lang="it-IT" dirty="0" err="1"/>
              <a:t>quand</a:t>
            </a:r>
            <a:r>
              <a:rPr lang="it-IT" dirty="0"/>
              <a:t> on a à </a:t>
            </a:r>
            <a:r>
              <a:rPr lang="it-IT" dirty="0" err="1"/>
              <a:t>faire</a:t>
            </a:r>
            <a:r>
              <a:rPr lang="it-IT" dirty="0"/>
              <a:t> </a:t>
            </a:r>
            <a:r>
              <a:rPr lang="it-IT" dirty="0" err="1"/>
              <a:t>avec</a:t>
            </a:r>
            <a:r>
              <a:rPr lang="it-IT" dirty="0"/>
              <a:t> </a:t>
            </a:r>
            <a:r>
              <a:rPr lang="it-IT" dirty="0" err="1"/>
              <a:t>des</a:t>
            </a:r>
            <a:r>
              <a:rPr lang="it-IT" dirty="0"/>
              <a:t> </a:t>
            </a:r>
            <a:r>
              <a:rPr lang="it-IT" dirty="0" err="1"/>
              <a:t>expressions</a:t>
            </a:r>
            <a:r>
              <a:rPr lang="it-IT" dirty="0"/>
              <a:t> </a:t>
            </a:r>
            <a:r>
              <a:rPr lang="it-IT" dirty="0" err="1"/>
              <a:t>plutôt</a:t>
            </a:r>
            <a:r>
              <a:rPr lang="it-IT" dirty="0"/>
              <a:t> </a:t>
            </a:r>
            <a:r>
              <a:rPr lang="it-IT" dirty="0" err="1"/>
              <a:t>claires</a:t>
            </a:r>
            <a:r>
              <a:rPr lang="it-IT" dirty="0"/>
              <a:t>, </a:t>
            </a:r>
            <a:r>
              <a:rPr lang="it-IT" dirty="0" err="1"/>
              <a:t>deviens</a:t>
            </a:r>
            <a:r>
              <a:rPr lang="it-IT" dirty="0"/>
              <a:t> plus difficile </a:t>
            </a:r>
            <a:r>
              <a:rPr lang="it-IT" dirty="0" err="1"/>
              <a:t>quand</a:t>
            </a:r>
            <a:r>
              <a:rPr lang="it-IT" dirty="0"/>
              <a:t> il </a:t>
            </a:r>
            <a:r>
              <a:rPr lang="it-IT" dirty="0" err="1"/>
              <a:t>faut</a:t>
            </a:r>
            <a:r>
              <a:rPr lang="it-IT" dirty="0"/>
              <a:t> </a:t>
            </a:r>
            <a:r>
              <a:rPr lang="it-IT" dirty="0" err="1"/>
              <a:t>rélier</a:t>
            </a:r>
            <a:r>
              <a:rPr lang="it-IT" dirty="0"/>
              <a:t> </a:t>
            </a:r>
            <a:r>
              <a:rPr lang="it-IT" dirty="0" err="1"/>
              <a:t>des</a:t>
            </a:r>
            <a:r>
              <a:rPr lang="it-IT" dirty="0"/>
              <a:t> </a:t>
            </a:r>
            <a:r>
              <a:rPr lang="it-IT" dirty="0" err="1"/>
              <a:t>expressions</a:t>
            </a:r>
            <a:r>
              <a:rPr lang="it-IT" dirty="0"/>
              <a:t> </a:t>
            </a:r>
            <a:r>
              <a:rPr lang="it-IT" dirty="0" err="1"/>
              <a:t>floues</a:t>
            </a:r>
            <a:endParaRPr lang="it-IT" dirty="0"/>
          </a:p>
          <a:p>
            <a:endParaRPr lang="it-IT" dirty="0"/>
          </a:p>
          <a:p>
            <a:pPr marL="457200" indent="-317500"/>
            <a:r>
              <a:rPr lang="fr-FR" noProof="0" dirty="0"/>
              <a:t>Pour rentrer dans le vif du sujet, donner une définition de la continuité référentielle, en partant d’un exemple de texte </a:t>
            </a:r>
            <a:r>
              <a:rPr lang="fr-FR" b="1" noProof="0" dirty="0"/>
              <a:t>NORMALISE</a:t>
            </a:r>
            <a:r>
              <a:rPr lang="fr-FR" noProof="0" dirty="0"/>
              <a:t> tiré de notre corpus.</a:t>
            </a:r>
          </a:p>
          <a:p>
            <a:pPr marL="914400" lvl="1" indent="-317500">
              <a:buFontTx/>
              <a:buChar char="-"/>
            </a:pPr>
            <a:r>
              <a:rPr lang="fr-FR" noProof="0" dirty="0"/>
              <a:t>En rouge, tokens ou suite de tokens qui indiquent une sorcière ; en vert, le chat</a:t>
            </a:r>
            <a:endParaRPr lang="it-IT" dirty="0"/>
          </a:p>
          <a:p>
            <a:pPr marL="457200" indent="-317500"/>
            <a:r>
              <a:rPr lang="fr-FR" noProof="0" dirty="0"/>
              <a:t>En citant </a:t>
            </a:r>
            <a:r>
              <a:rPr lang="fr-FR" noProof="0" dirty="0" err="1"/>
              <a:t>Schnedecker</a:t>
            </a:r>
            <a:r>
              <a:rPr lang="fr-FR" noProof="0" dirty="0"/>
              <a:t> «Pour avoir une bonne narration, a minima compréhensible, il faut relier les différents fils ouverts dans un discours, où chaque fil représente par ex un personnage donné.»  et pour relier ces fils on utilise un ensemble d’expressions qui introduisent les entités dans un texte et les dotent du statut de référent. C’est à cet ensemble d’expressions qu’on s’intéresse dans notre travail.</a:t>
            </a:r>
            <a:endParaRPr lang="it-IT" dirty="0"/>
          </a:p>
          <a:p>
            <a:pPr marL="139700" indent="0">
              <a:buNone/>
            </a:pPr>
            <a:endParaRPr lang="it-IT" dirty="0"/>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i="0" dirty="0">
                <a:latin typeface="Lato" panose="020F0502020204030203" pitchFamily="34" charset="0"/>
                <a:ea typeface="Lato" panose="020F0502020204030203" pitchFamily="34" charset="0"/>
                <a:cs typeface="Lato" panose="020F0502020204030203" pitchFamily="34" charset="0"/>
              </a:rPr>
              <a:t>Dans le cadre de notre travail, on peut définir la CR comme </a:t>
            </a:r>
            <a:r>
              <a:rPr lang="fr-FR" i="1" dirty="0">
                <a:latin typeface="Lato" panose="020F0502020204030203" pitchFamily="34" charset="0"/>
                <a:ea typeface="Lato" panose="020F0502020204030203" pitchFamily="34" charset="0"/>
                <a:cs typeface="Lato" panose="020F0502020204030203" pitchFamily="34" charset="0"/>
              </a:rPr>
              <a:t>l’ensemble des expressions linguistiques ou mentions utilisées par l’élève pour réaliser la présence de référents donnés dans l’univers d’un texte donné. </a:t>
            </a:r>
            <a:r>
              <a:rPr lang="fr-FR" i="0" dirty="0">
                <a:latin typeface="Lato" panose="020F0502020204030203" pitchFamily="34" charset="0"/>
                <a:ea typeface="Lato" panose="020F0502020204030203" pitchFamily="34" charset="0"/>
                <a:cs typeface="Lato" panose="020F0502020204030203" pitchFamily="34" charset="0"/>
              </a:rPr>
              <a:t>Cette définition est inspirée des travaux de Garcia Debanc et son équipe, qui ont réalisé le corpus RésolCo – définition inspirée des travaux de Thomas </a:t>
            </a:r>
            <a:r>
              <a:rPr lang="fr-FR" i="0" dirty="0" err="1">
                <a:latin typeface="Lato" panose="020F0502020204030203" pitchFamily="34" charset="0"/>
                <a:ea typeface="Lato" panose="020F0502020204030203" pitchFamily="34" charset="0"/>
                <a:cs typeface="Lato" panose="020F0502020204030203" pitchFamily="34" charset="0"/>
              </a:rPr>
              <a:t>Givon</a:t>
            </a:r>
            <a:r>
              <a:rPr lang="fr-FR" i="0" dirty="0">
                <a:latin typeface="Lato" panose="020F0502020204030203" pitchFamily="34" charset="0"/>
                <a:ea typeface="Lato" panose="020F0502020204030203" pitchFamily="34" charset="0"/>
                <a:cs typeface="Lato" panose="020F0502020204030203" pitchFamily="34" charset="0"/>
              </a:rPr>
              <a:t> (1983)</a:t>
            </a:r>
          </a:p>
          <a:p>
            <a:pPr marL="139700" indent="0">
              <a:buNone/>
            </a:pPr>
            <a:endParaRPr lang="it-IT" dirty="0"/>
          </a:p>
          <a:p>
            <a:pPr marL="139700" indent="0">
              <a:buNone/>
            </a:pPr>
            <a:r>
              <a:rPr lang="fr-FR" noProof="0" dirty="0"/>
              <a:t>Continuité référentielle, telle qu’on la retrouve dans les différents ouvrages qui en parlent, nous semble comprendre des notions qui se superposent partiellement en linguistique et en TAL, </a:t>
            </a:r>
            <a:r>
              <a:rPr lang="fr-FR" b="1" i="0" noProof="0" dirty="0"/>
              <a:t>ce sont les notions de chaine de référence, anaphore et coréférence.</a:t>
            </a:r>
            <a:endParaRPr lang="it-IT" dirty="0"/>
          </a:p>
          <a:p>
            <a:r>
              <a:rPr lang="it-IT" b="1" dirty="0" err="1"/>
              <a:t>Chaines</a:t>
            </a:r>
            <a:r>
              <a:rPr lang="it-IT" b="1" dirty="0"/>
              <a:t> de </a:t>
            </a:r>
            <a:r>
              <a:rPr lang="it-IT" b="1" dirty="0" err="1"/>
              <a:t>référence</a:t>
            </a:r>
            <a:r>
              <a:rPr lang="it-IT" b="1" dirty="0"/>
              <a:t> </a:t>
            </a:r>
            <a:r>
              <a:rPr lang="it-IT" dirty="0"/>
              <a:t>: suite d’</a:t>
            </a:r>
            <a:r>
              <a:rPr lang="it-IT" dirty="0" err="1"/>
              <a:t>au</a:t>
            </a:r>
            <a:r>
              <a:rPr lang="it-IT" dirty="0"/>
              <a:t> </a:t>
            </a:r>
            <a:r>
              <a:rPr lang="it-IT" dirty="0" err="1"/>
              <a:t>moins</a:t>
            </a:r>
            <a:r>
              <a:rPr lang="it-IT" dirty="0"/>
              <a:t> </a:t>
            </a:r>
            <a:r>
              <a:rPr lang="it-IT" dirty="0" err="1"/>
              <a:t>trois</a:t>
            </a:r>
            <a:r>
              <a:rPr lang="it-IT" dirty="0"/>
              <a:t> </a:t>
            </a:r>
            <a:r>
              <a:rPr lang="it-IT" dirty="0" err="1"/>
              <a:t>expressions</a:t>
            </a:r>
            <a:r>
              <a:rPr lang="it-IT" dirty="0"/>
              <a:t> d’une production </a:t>
            </a:r>
            <a:r>
              <a:rPr lang="it-IT" dirty="0" err="1"/>
              <a:t>écrite</a:t>
            </a:r>
            <a:r>
              <a:rPr lang="it-IT" dirty="0"/>
              <a:t> </a:t>
            </a:r>
            <a:r>
              <a:rPr lang="it-IT" dirty="0" err="1"/>
              <a:t>ou</a:t>
            </a:r>
            <a:r>
              <a:rPr lang="it-IT" dirty="0"/>
              <a:t> orale qui </a:t>
            </a:r>
            <a:r>
              <a:rPr lang="it-IT" dirty="0" err="1"/>
              <a:t>renvoient</a:t>
            </a:r>
            <a:r>
              <a:rPr lang="it-IT" dirty="0"/>
              <a:t> à une </a:t>
            </a:r>
            <a:r>
              <a:rPr lang="it-IT" dirty="0" err="1"/>
              <a:t>même</a:t>
            </a:r>
            <a:r>
              <a:rPr lang="it-IT" dirty="0"/>
              <a:t> </a:t>
            </a:r>
            <a:r>
              <a:rPr lang="it-IT" dirty="0" err="1"/>
              <a:t>entité</a:t>
            </a:r>
            <a:r>
              <a:rPr lang="it-IT" dirty="0"/>
              <a:t> </a:t>
            </a:r>
            <a:r>
              <a:rPr lang="it-IT" dirty="0" err="1"/>
              <a:t>dans</a:t>
            </a:r>
            <a:r>
              <a:rPr lang="it-IT" dirty="0"/>
              <a:t> l’</a:t>
            </a:r>
            <a:r>
              <a:rPr lang="it-IT" dirty="0" err="1"/>
              <a:t>univers</a:t>
            </a:r>
            <a:r>
              <a:rPr lang="it-IT" dirty="0"/>
              <a:t> d’un texte </a:t>
            </a:r>
            <a:r>
              <a:rPr lang="it-IT" dirty="0" err="1"/>
              <a:t>donné</a:t>
            </a:r>
            <a:r>
              <a:rPr lang="it-IT" dirty="0"/>
              <a:t>. </a:t>
            </a:r>
            <a:r>
              <a:rPr lang="it-IT" dirty="0" err="1"/>
              <a:t>Chaque</a:t>
            </a:r>
            <a:r>
              <a:rPr lang="it-IT" dirty="0"/>
              <a:t> </a:t>
            </a:r>
            <a:r>
              <a:rPr lang="it-IT" dirty="0" err="1"/>
              <a:t>expression</a:t>
            </a:r>
            <a:r>
              <a:rPr lang="it-IT" dirty="0"/>
              <a:t> est un </a:t>
            </a:r>
            <a:r>
              <a:rPr lang="it-IT" dirty="0" err="1"/>
              <a:t>maillon</a:t>
            </a:r>
            <a:r>
              <a:rPr lang="it-IT" dirty="0"/>
              <a:t> de la </a:t>
            </a:r>
            <a:r>
              <a:rPr lang="it-IT" dirty="0" err="1"/>
              <a:t>chaine</a:t>
            </a:r>
            <a:r>
              <a:rPr lang="it-IT" dirty="0"/>
              <a:t> / </a:t>
            </a:r>
            <a:r>
              <a:rPr lang="it-IT" dirty="0" err="1"/>
              <a:t>mention</a:t>
            </a:r>
            <a:r>
              <a:rPr lang="it-IT" dirty="0"/>
              <a:t>. </a:t>
            </a:r>
            <a:r>
              <a:rPr lang="fr-FR" noProof="0" dirty="0"/>
              <a:t>Notion relativement jeune, introduite en 1975 par </a:t>
            </a:r>
            <a:r>
              <a:rPr lang="fr-FR" noProof="0" dirty="0" err="1"/>
              <a:t>ling</a:t>
            </a:r>
            <a:r>
              <a:rPr lang="fr-FR" noProof="0" dirty="0"/>
              <a:t>. </a:t>
            </a:r>
            <a:r>
              <a:rPr lang="fr-FR" noProof="0" dirty="0" err="1"/>
              <a:t>americain</a:t>
            </a:r>
            <a:r>
              <a:rPr lang="fr-FR" noProof="0" dirty="0"/>
              <a:t> Chastain, puis reprise successivement par </a:t>
            </a:r>
            <a:r>
              <a:rPr lang="fr-FR" noProof="0" dirty="0" err="1"/>
              <a:t>Corblin</a:t>
            </a:r>
            <a:r>
              <a:rPr lang="fr-FR" noProof="0" dirty="0"/>
              <a:t> et Charolles, reprise davantage définie dans l’ouvrage de </a:t>
            </a:r>
            <a:r>
              <a:rPr lang="fr-FR" noProof="0" dirty="0" err="1"/>
              <a:t>Schnedecker</a:t>
            </a:r>
            <a:r>
              <a:rPr lang="fr-FR" noProof="0" dirty="0"/>
              <a:t>. « Les mécanismes d’interprétation des chaines de référence reposent sur deux autres notions bien plus anciennes et consolidées » en linguistique,  anaphore et coréférence.</a:t>
            </a:r>
            <a:endParaRPr lang="it-IT" dirty="0"/>
          </a:p>
          <a:p>
            <a:pPr marL="139700" indent="0">
              <a:buNone/>
            </a:pPr>
            <a:endParaRPr lang="fr-FR" sz="1800" dirty="0">
              <a:effectLst/>
              <a:latin typeface="Times New Roman" panose="02020603050405020304" pitchFamily="18" charset="0"/>
              <a:ea typeface="Times New Roman" panose="02020603050405020304" pitchFamily="18" charset="0"/>
            </a:endParaRPr>
          </a:p>
          <a:p>
            <a:pPr marL="139700" indent="0">
              <a:buNone/>
            </a:pPr>
            <a:endParaRPr lang="fr-FR" dirty="0"/>
          </a:p>
          <a:p>
            <a:endParaRPr lang="fr-FR" dirty="0"/>
          </a:p>
        </p:txBody>
      </p:sp>
    </p:spTree>
    <p:extLst>
      <p:ext uri="{BB962C8B-B14F-4D97-AF65-F5344CB8AC3E}">
        <p14:creationId xmlns:p14="http://schemas.microsoft.com/office/powerpoint/2010/main" val="21207902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Anaphore :</a:t>
            </a:r>
            <a:r>
              <a:rPr lang="fr-FR" sz="800" dirty="0">
                <a:effectLst/>
                <a:latin typeface="Arial"/>
              </a:rPr>
              <a:t> </a:t>
            </a:r>
            <a:r>
              <a:rPr lang="fr-FR" sz="1100" dirty="0">
                <a:effectLst/>
                <a:latin typeface="Times New Roman" panose="02020603050405020304" pitchFamily="18" charset="0"/>
                <a:ea typeface="Times New Roman" panose="02020603050405020304" pitchFamily="18" charset="0"/>
              </a:rPr>
              <a:t>Relation asymétrique car elle « suppose la mise en relation d’une expression non autonome du point de vue de la référence et d’une expression référentielle susceptible de la « saturer » (…) », comme reporté par </a:t>
            </a:r>
            <a:r>
              <a:rPr lang="fr-FR" sz="1100" dirty="0" err="1">
                <a:effectLst/>
                <a:latin typeface="Times New Roman" panose="02020603050405020304" pitchFamily="18" charset="0"/>
                <a:ea typeface="Times New Roman" panose="02020603050405020304" pitchFamily="18" charset="0"/>
              </a:rPr>
              <a:t>Schnedeker</a:t>
            </a:r>
            <a:r>
              <a:rPr lang="fr-FR" sz="1100" dirty="0">
                <a:effectLst/>
                <a:latin typeface="Times New Roman" panose="02020603050405020304" pitchFamily="18" charset="0"/>
                <a:ea typeface="Times New Roman" panose="02020603050405020304" pitchFamily="18" charset="0"/>
              </a:rPr>
              <a:t> (2019 : 11) en utilisant les termes de </a:t>
            </a:r>
            <a:r>
              <a:rPr lang="fr-FR" sz="1100" dirty="0" err="1">
                <a:effectLst/>
                <a:latin typeface="Times New Roman" panose="02020603050405020304" pitchFamily="18" charset="0"/>
                <a:ea typeface="Times New Roman" panose="02020603050405020304" pitchFamily="18" charset="0"/>
              </a:rPr>
              <a:t>Corblin</a:t>
            </a:r>
            <a:r>
              <a:rPr lang="fr-FR" sz="1100" dirty="0">
                <a:effectLst/>
                <a:latin typeface="Times New Roman" panose="02020603050405020304" pitchFamily="18" charset="0"/>
                <a:ea typeface="Times New Roman" panose="02020603050405020304" pitchFamily="18" charset="0"/>
              </a:rPr>
              <a:t> (1995).</a:t>
            </a:r>
          </a:p>
          <a:p>
            <a:pPr marL="139700" indent="0">
              <a:buNone/>
            </a:pPr>
            <a:endParaRPr lang="fr-FR" sz="1100" dirty="0">
              <a:effectLst/>
              <a:latin typeface="Times New Roman" panose="02020603050405020304" pitchFamily="18" charset="0"/>
              <a:ea typeface="Times New Roman" panose="02020603050405020304" pitchFamily="18" charset="0"/>
            </a:endParaRPr>
          </a:p>
          <a:p>
            <a:pPr marL="457200" indent="-317500"/>
            <a:r>
              <a:rPr lang="fr-FR" sz="1100" dirty="0">
                <a:effectLst/>
                <a:latin typeface="Times New Roman" panose="02020603050405020304" pitchFamily="18" charset="0"/>
                <a:ea typeface="Times New Roman" panose="02020603050405020304" pitchFamily="18" charset="0"/>
              </a:rPr>
              <a:t>Alors que la Coréférence suppose « une forme d’identité référentielle entre les référents évoqués » (</a:t>
            </a:r>
            <a:r>
              <a:rPr lang="fr-FR" sz="1100" dirty="0" err="1">
                <a:effectLst/>
                <a:latin typeface="Times New Roman" panose="02020603050405020304" pitchFamily="18" charset="0"/>
                <a:ea typeface="Times New Roman" panose="02020603050405020304" pitchFamily="18" charset="0"/>
              </a:rPr>
              <a:t>Schnedecker</a:t>
            </a:r>
            <a:r>
              <a:rPr lang="fr-FR" sz="1100" dirty="0">
                <a:effectLst/>
                <a:latin typeface="Times New Roman" panose="02020603050405020304" pitchFamily="18" charset="0"/>
                <a:ea typeface="Times New Roman" panose="02020603050405020304" pitchFamily="18" charset="0"/>
              </a:rPr>
              <a:t>, 2019 : 13) sans pour autant reposer sur une interdépendance entre mentions afin de pouvoir les interpréter et relier au référent évoqué, ce qui configure la relation de coréférence comme symétrique.</a:t>
            </a:r>
          </a:p>
          <a:p>
            <a:pPr marL="139700" indent="0">
              <a:buNone/>
            </a:pPr>
            <a:endParaRPr lang="fr-FR" sz="1100" dirty="0">
              <a:effectLst/>
              <a:latin typeface="Times New Roman" panose="02020603050405020304" pitchFamily="18" charset="0"/>
              <a:ea typeface="Times New Roman" panose="02020603050405020304" pitchFamily="18" charset="0"/>
            </a:endParaRPr>
          </a:p>
          <a:p>
            <a:pPr marL="139700" indent="0">
              <a:buNone/>
            </a:pPr>
            <a:r>
              <a:rPr lang="fr-FR" sz="1100" dirty="0">
                <a:effectLst/>
                <a:latin typeface="Times New Roman" panose="02020603050405020304" pitchFamily="18" charset="0"/>
                <a:ea typeface="Times New Roman" panose="02020603050405020304" pitchFamily="18" charset="0"/>
              </a:rPr>
              <a:t>Ces notions – exploités pour l’annotation de corpus dans plusieurs langues, dont en français.</a:t>
            </a:r>
          </a:p>
          <a:p>
            <a:pPr marL="139700" indent="0">
              <a:buNone/>
            </a:pPr>
            <a:r>
              <a:rPr lang="fr-FR" sz="1100" dirty="0">
                <a:effectLst/>
                <a:latin typeface="Times New Roman" panose="02020603050405020304" pitchFamily="18" charset="0"/>
                <a:ea typeface="Times New Roman" panose="02020603050405020304" pitchFamily="18" charset="0"/>
              </a:rPr>
              <a:t>On va aborder en particulier deux corpus : DEMOCRAT et RésolCo</a:t>
            </a:r>
            <a:endParaRPr lang="fr-FR" sz="1800" dirty="0">
              <a:effectLst/>
              <a:latin typeface="Times New Roman" panose="02020603050405020304" pitchFamily="18" charset="0"/>
              <a:ea typeface="Times New Roman" panose="02020603050405020304" pitchFamily="18" charset="0"/>
            </a:endParaRPr>
          </a:p>
          <a:p>
            <a:endParaRPr lang="fr-FR" dirty="0"/>
          </a:p>
        </p:txBody>
      </p:sp>
    </p:spTree>
    <p:extLst>
      <p:ext uri="{BB962C8B-B14F-4D97-AF65-F5344CB8AC3E}">
        <p14:creationId xmlns:p14="http://schemas.microsoft.com/office/powerpoint/2010/main" val="8258327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Ces deux corpus en particulier car ils constituent la référence méthodologique de mon travail – j’ai repris et adapté certains éléments méthodologiques des deux pour les adapter à mes objectifs de recherche</a:t>
            </a:r>
          </a:p>
          <a:p>
            <a:pPr marL="139700" indent="0">
              <a:buNone/>
            </a:pPr>
            <a:endParaRPr lang="fr-FR" dirty="0"/>
          </a:p>
          <a:p>
            <a:pPr marL="139700" indent="0">
              <a:buNone/>
            </a:pPr>
            <a:r>
              <a:rPr lang="fr-FR" dirty="0"/>
              <a:t>Même si des corpus existaient déjà entre 2000 et 2013,  et même de corpus de grand taille (ARCADE, </a:t>
            </a:r>
            <a:r>
              <a:rPr lang="fr-FR" dirty="0" err="1"/>
              <a:t>Tutin</a:t>
            </a:r>
            <a:r>
              <a:rPr lang="fr-FR" dirty="0"/>
              <a:t> et al, 2000), ces corpus soit encodaient seulement des phénomènes spécifiques, et donc n’étaient pas représentatifs de la coréférence, soit n’étaient pas de taille suffisante notamment pour des applications de machine </a:t>
            </a:r>
            <a:r>
              <a:rPr lang="fr-FR" dirty="0" err="1"/>
              <a:t>learning</a:t>
            </a:r>
            <a:r>
              <a:rPr lang="fr-FR" dirty="0"/>
              <a:t>. Il faut attendre 2019 pour qu’en France débute le premier projet d’annotation de </a:t>
            </a:r>
            <a:r>
              <a:rPr lang="fr-FR" b="1" i="1" dirty="0"/>
              <a:t>corpus de grande taille représentatif du français écrit et annoté en coréférence. Corpus avec le double objectif de constituer un corpus annoté en diachronie longue et doter le français d’un corpus annoté en coréférence exploitable à travers des outils de TAL </a:t>
            </a:r>
            <a:r>
              <a:rPr lang="fr-FR" b="1" i="1" dirty="0" err="1"/>
              <a:t>notamm</a:t>
            </a:r>
            <a:r>
              <a:rPr lang="fr-FR" b="1" i="1" dirty="0"/>
              <a:t> apprentissage profond.</a:t>
            </a:r>
            <a:endParaRPr lang="fr-FR" dirty="0"/>
          </a:p>
          <a:p>
            <a:pPr marL="139700" indent="0">
              <a:buFontTx/>
              <a:buNone/>
            </a:pPr>
            <a:endParaRPr lang="fr-FR" sz="1600" dirty="0"/>
          </a:p>
          <a:p>
            <a:pPr marL="139700" indent="0">
              <a:buFontTx/>
              <a:buNone/>
            </a:pPr>
            <a:r>
              <a:rPr lang="fr-FR" sz="1600" dirty="0"/>
              <a:t>Le corpus RésolCo à son tour se donnait comme objectif celui de constituer une ressource d’écrits scolaires annotée en continuité référentielle puis d’effectuer une cartographie des formes linguistiques qui manifestent les compétences textuelles et discursives des élèves à des niveaux scolaires différents. (CE2, CM1, 3</a:t>
            </a:r>
            <a:r>
              <a:rPr lang="fr-FR" sz="1600" baseline="30000" dirty="0"/>
              <a:t>ème</a:t>
            </a:r>
            <a:r>
              <a:rPr lang="fr-FR" sz="1600" dirty="0"/>
              <a:t>, 4</a:t>
            </a:r>
            <a:r>
              <a:rPr lang="fr-FR" sz="1600" baseline="30000" dirty="0"/>
              <a:t>ème</a:t>
            </a:r>
            <a:r>
              <a:rPr lang="fr-FR" sz="1600" dirty="0"/>
              <a:t>, 5</a:t>
            </a:r>
            <a:r>
              <a:rPr lang="fr-FR" sz="1600" baseline="30000" dirty="0"/>
              <a:t>ème</a:t>
            </a:r>
            <a:r>
              <a:rPr lang="fr-FR" sz="1600" dirty="0"/>
              <a:t>, 6</a:t>
            </a:r>
            <a:r>
              <a:rPr lang="fr-FR" sz="1600" baseline="30000" dirty="0"/>
              <a:t>ème</a:t>
            </a:r>
            <a:r>
              <a:rPr lang="fr-FR" sz="1600" dirty="0"/>
              <a:t>, M2) </a:t>
            </a:r>
            <a:endParaRPr lang="fr-FR" sz="2000" dirty="0"/>
          </a:p>
          <a:p>
            <a:r>
              <a:rPr lang="fr-FR" sz="1600" dirty="0"/>
              <a:t>Corpus d’écrits scolaires - sollicités par la recherche sur la base de la même consigne - annoté en continuité référentielle – où les annotations sont limitées aux référents provoqués par la consigne</a:t>
            </a:r>
          </a:p>
          <a:p>
            <a:r>
              <a:rPr lang="fr-FR" sz="1600" dirty="0"/>
              <a:t>S’inspire de expérience annotation </a:t>
            </a:r>
            <a:r>
              <a:rPr lang="fr-FR" sz="1600" dirty="0" err="1"/>
              <a:t>Annodis</a:t>
            </a:r>
            <a:r>
              <a:rPr lang="fr-FR" sz="1600" dirty="0"/>
              <a:t> et du guide annotation DEMOCRAT (mentions à annoter et annotation sur chaines globales – tout au long du texte)</a:t>
            </a:r>
          </a:p>
          <a:p>
            <a:pPr marL="596900" lvl="1" indent="0">
              <a:buNone/>
            </a:pPr>
            <a:endParaRPr lang="fr-FR" sz="1600" dirty="0"/>
          </a:p>
          <a:p>
            <a:pPr marL="139700" indent="0">
              <a:buNone/>
            </a:pPr>
            <a:endParaRPr lang="fr-FR" dirty="0"/>
          </a:p>
          <a:p>
            <a:endParaRPr lang="fr-FR" dirty="0"/>
          </a:p>
        </p:txBody>
      </p:sp>
    </p:spTree>
    <p:extLst>
      <p:ext uri="{BB962C8B-B14F-4D97-AF65-F5344CB8AC3E}">
        <p14:creationId xmlns:p14="http://schemas.microsoft.com/office/powerpoint/2010/main" val="31938572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a:t>Le corpus RésolCo a </a:t>
            </a:r>
            <a:r>
              <a:rPr lang="it-IT" dirty="0" err="1"/>
              <a:t>été</a:t>
            </a:r>
            <a:r>
              <a:rPr lang="it-IT" dirty="0"/>
              <a:t> </a:t>
            </a:r>
            <a:r>
              <a:rPr lang="it-IT" dirty="0" err="1"/>
              <a:t>constitué</a:t>
            </a:r>
            <a:r>
              <a:rPr lang="it-IT" dirty="0"/>
              <a:t> </a:t>
            </a:r>
            <a:r>
              <a:rPr lang="it-IT" dirty="0" err="1"/>
              <a:t>dans</a:t>
            </a:r>
            <a:r>
              <a:rPr lang="it-IT" dirty="0"/>
              <a:t> le </a:t>
            </a:r>
            <a:r>
              <a:rPr lang="it-IT" dirty="0" err="1"/>
              <a:t>cadre</a:t>
            </a:r>
            <a:r>
              <a:rPr lang="it-IT" dirty="0"/>
              <a:t> </a:t>
            </a:r>
            <a:r>
              <a:rPr lang="it-IT" dirty="0" err="1"/>
              <a:t>du</a:t>
            </a:r>
            <a:r>
              <a:rPr lang="it-IT" dirty="0"/>
              <a:t> </a:t>
            </a:r>
            <a:r>
              <a:rPr lang="it-IT" dirty="0" err="1"/>
              <a:t>projet</a:t>
            </a:r>
            <a:r>
              <a:rPr lang="it-IT" dirty="0"/>
              <a:t> ANR E-Calm, </a:t>
            </a:r>
            <a:r>
              <a:rPr lang="it-IT" dirty="0" err="1"/>
              <a:t>projet</a:t>
            </a:r>
            <a:r>
              <a:rPr lang="it-IT" dirty="0"/>
              <a:t> </a:t>
            </a:r>
            <a:r>
              <a:rPr lang="fr-FR" sz="1100" dirty="0">
                <a:effectLst/>
                <a:latin typeface="Times New Roman" panose="02020603050405020304" pitchFamily="18" charset="0"/>
                <a:ea typeface="Calibri" panose="020F0502020204030204" pitchFamily="34" charset="0"/>
                <a:cs typeface="Arial" panose="020B0604020202020204" pitchFamily="34" charset="0"/>
              </a:rPr>
              <a:t>né pour pallier le manque de corpus d’écrits scolaires transcrits et librement disponibles en France.</a:t>
            </a:r>
          </a:p>
          <a:p>
            <a:pPr marL="158750" marR="0" lvl="0" indent="0" algn="just" defTabSz="914400" rtl="0" eaLnBrk="1" fontAlgn="auto" latinLnBrk="0" hangingPunct="1">
              <a:lnSpc>
                <a:spcPct val="150000"/>
              </a:lnSpc>
              <a:spcBef>
                <a:spcPts val="0"/>
              </a:spcBef>
              <a:spcAft>
                <a:spcPts val="800"/>
              </a:spcAft>
              <a:buClr>
                <a:srgbClr val="000000"/>
              </a:buClr>
              <a:buSzPts val="1400"/>
              <a:buFont typeface="Arial"/>
              <a:buNone/>
              <a:tabLst/>
              <a:defRPr/>
            </a:pPr>
            <a:endParaRPr lang="fr-FR" sz="1100" dirty="0">
              <a:effectLst/>
              <a:latin typeface="Times New Roman" panose="02020603050405020304" pitchFamily="18" charset="0"/>
              <a:ea typeface="Calibri" panose="020F0502020204030204" pitchFamily="34" charset="0"/>
              <a:cs typeface="Arial" panose="020B0604020202020204" pitchFamily="34" charset="0"/>
            </a:endParaRPr>
          </a:p>
          <a:p>
            <a:pPr marL="330200" marR="0" lvl="0" indent="-171450" algn="just" defTabSz="914400" rtl="0" eaLnBrk="1" fontAlgn="auto" latinLnBrk="0" hangingPunct="1">
              <a:lnSpc>
                <a:spcPct val="150000"/>
              </a:lnSpc>
              <a:spcBef>
                <a:spcPts val="0"/>
              </a:spcBef>
              <a:spcAft>
                <a:spcPts val="800"/>
              </a:spcAft>
              <a:buClr>
                <a:srgbClr val="000000"/>
              </a:buClr>
              <a:buSzPts val="1400"/>
              <a:tabLst/>
              <a:defRPr/>
            </a:pPr>
            <a:r>
              <a:rPr lang="fr-FR" sz="1100" dirty="0">
                <a:effectLst/>
                <a:latin typeface="Times New Roman" panose="02020603050405020304" pitchFamily="18" charset="0"/>
                <a:ea typeface="Calibri" panose="020F0502020204030204" pitchFamily="34" charset="0"/>
                <a:cs typeface="Arial" panose="020B0604020202020204" pitchFamily="34" charset="0"/>
              </a:rPr>
              <a:t>Tout comme RésolCo, une partie du corpus contexte de notre travail, SCOLEDIT/SCOLINTER, fait lui aussi partie des corpus intégré dans le projet E-CALM.</a:t>
            </a:r>
          </a:p>
          <a:p>
            <a:pPr marL="158750" marR="0" lvl="0" indent="0" algn="just" defTabSz="914400" rtl="0" eaLnBrk="1" fontAlgn="auto" latinLnBrk="0" hangingPunct="1">
              <a:lnSpc>
                <a:spcPct val="150000"/>
              </a:lnSpc>
              <a:spcBef>
                <a:spcPts val="0"/>
              </a:spcBef>
              <a:spcAft>
                <a:spcPts val="800"/>
              </a:spcAft>
              <a:buClr>
                <a:srgbClr val="000000"/>
              </a:buClr>
              <a:buSzPts val="1400"/>
              <a:buFont typeface="Arial"/>
              <a:buNone/>
              <a:tabLst/>
              <a:defRPr/>
            </a:pPr>
            <a:r>
              <a:rPr lang="fr-FR" sz="1100" dirty="0">
                <a:effectLst/>
                <a:latin typeface="Times New Roman" panose="02020603050405020304" pitchFamily="18" charset="0"/>
                <a:ea typeface="Calibri" panose="020F0502020204030204" pitchFamily="34" charset="0"/>
                <a:cs typeface="Arial" panose="020B0604020202020204" pitchFamily="34" charset="0"/>
              </a:rPr>
              <a:t>Une partie des textes qui font partie du corpus Scoledit ont été initialement récoltés dans le cadre du projet de </a:t>
            </a:r>
            <a:r>
              <a:rPr lang="fr-FR" sz="1100" dirty="0" err="1">
                <a:effectLst/>
                <a:latin typeface="Times New Roman" panose="02020603050405020304" pitchFamily="18" charset="0"/>
                <a:ea typeface="Calibri" panose="020F0502020204030204" pitchFamily="34" charset="0"/>
                <a:cs typeface="Arial" panose="020B0604020202020204" pitchFamily="34" charset="0"/>
              </a:rPr>
              <a:t>Goigoux</a:t>
            </a:r>
            <a:r>
              <a:rPr lang="fr-FR" sz="1100" dirty="0">
                <a:effectLst/>
                <a:latin typeface="Times New Roman" panose="02020603050405020304" pitchFamily="18" charset="0"/>
                <a:ea typeface="Calibri" panose="020F0502020204030204" pitchFamily="34" charset="0"/>
                <a:cs typeface="Arial" panose="020B0604020202020204" pitchFamily="34" charset="0"/>
              </a:rPr>
              <a:t> « Lire et écrire au CP - CE1 ». Le corpus a été successivement inclus dans les corpus du projet E-CALM.</a:t>
            </a:r>
          </a:p>
          <a:p>
            <a:pPr marL="158750" marR="0" lvl="0" indent="0" algn="just" defTabSz="914400" rtl="0" eaLnBrk="1" fontAlgn="auto" latinLnBrk="0" hangingPunct="1">
              <a:lnSpc>
                <a:spcPct val="150000"/>
              </a:lnSpc>
              <a:spcBef>
                <a:spcPts val="0"/>
              </a:spcBef>
              <a:spcAft>
                <a:spcPts val="800"/>
              </a:spcAft>
              <a:buClr>
                <a:srgbClr val="000000"/>
              </a:buClr>
              <a:buSzPts val="1400"/>
              <a:buFont typeface="Arial"/>
              <a:buNone/>
              <a:tabLst/>
              <a:defRPr/>
            </a:pPr>
            <a:endParaRPr lang="fr-FR" sz="1100" dirty="0">
              <a:effectLst/>
              <a:latin typeface="Times New Roman" panose="02020603050405020304" pitchFamily="18" charset="0"/>
              <a:ea typeface="Calibri" panose="020F0502020204030204" pitchFamily="34" charset="0"/>
              <a:cs typeface="Arial" panose="020B0604020202020204" pitchFamily="34" charset="0"/>
            </a:endParaRPr>
          </a:p>
          <a:p>
            <a:pPr marL="330200" marR="0" lvl="0" indent="-171450" algn="just" defTabSz="914400" rtl="0" eaLnBrk="1" fontAlgn="auto" latinLnBrk="0" hangingPunct="1">
              <a:lnSpc>
                <a:spcPct val="150000"/>
              </a:lnSpc>
              <a:spcBef>
                <a:spcPts val="0"/>
              </a:spcBef>
              <a:spcAft>
                <a:spcPts val="800"/>
              </a:spcAft>
              <a:buClr>
                <a:srgbClr val="000000"/>
              </a:buClr>
              <a:buSzPts val="1400"/>
              <a:tabLst/>
              <a:defRPr/>
            </a:pPr>
            <a:r>
              <a:rPr lang="fr-FR" sz="1100" dirty="0">
                <a:effectLst/>
                <a:latin typeface="Times New Roman" panose="02020603050405020304" pitchFamily="18" charset="0"/>
                <a:ea typeface="Calibri" panose="020F0502020204030204" pitchFamily="34" charset="0"/>
                <a:cs typeface="Arial" panose="020B0604020202020204" pitchFamily="34" charset="0"/>
              </a:rPr>
              <a:t>Le corpus Scoledit représente à l’heure actuelle un des seuls corpus longitudinaux d’écrits scolaires du primaire en français entièrement transcrit et disponible en ligne, et il a été récolté et constitué par une équipe de chercheurs du laboratoire LIDILEM - </a:t>
            </a:r>
            <a:r>
              <a:rPr lang="it-IT" dirty="0" err="1"/>
              <a:t>collecte</a:t>
            </a:r>
            <a:r>
              <a:rPr lang="it-IT" dirty="0"/>
              <a:t> de </a:t>
            </a:r>
            <a:r>
              <a:rPr lang="it-IT" dirty="0" err="1"/>
              <a:t>données</a:t>
            </a:r>
            <a:r>
              <a:rPr lang="it-IT" dirty="0"/>
              <a:t> </a:t>
            </a:r>
            <a:r>
              <a:rPr lang="it-IT" dirty="0" err="1"/>
              <a:t>du</a:t>
            </a:r>
            <a:r>
              <a:rPr lang="it-IT" dirty="0"/>
              <a:t> CP </a:t>
            </a:r>
            <a:r>
              <a:rPr lang="it-IT" dirty="0" err="1"/>
              <a:t>au</a:t>
            </a:r>
            <a:r>
              <a:rPr lang="it-IT" dirty="0"/>
              <a:t> CM2 </a:t>
            </a:r>
            <a:r>
              <a:rPr lang="it-IT" dirty="0" err="1"/>
              <a:t>dans</a:t>
            </a:r>
            <a:r>
              <a:rPr lang="it-IT" dirty="0"/>
              <a:t> 4 </a:t>
            </a:r>
            <a:r>
              <a:rPr lang="it-IT" dirty="0" err="1"/>
              <a:t>académies</a:t>
            </a:r>
            <a:r>
              <a:rPr lang="it-IT" dirty="0"/>
              <a:t> </a:t>
            </a:r>
            <a:r>
              <a:rPr lang="it-IT" dirty="0" err="1"/>
              <a:t>françaises</a:t>
            </a:r>
            <a:r>
              <a:rPr lang="fr-FR" sz="1100" dirty="0">
                <a:effectLst/>
                <a:latin typeface="Times New Roman" panose="02020603050405020304" pitchFamily="18" charset="0"/>
                <a:ea typeface="Calibri" panose="020F0502020204030204" pitchFamily="34" charset="0"/>
                <a:cs typeface="Arial" panose="020B0604020202020204" pitchFamily="34" charset="0"/>
              </a:rPr>
              <a:t>. </a:t>
            </a:r>
          </a:p>
          <a:p>
            <a:pPr marL="158750" marR="0" lvl="0" indent="0" algn="just" defTabSz="914400" rtl="0" eaLnBrk="1" fontAlgn="auto" latinLnBrk="0" hangingPunct="1">
              <a:lnSpc>
                <a:spcPct val="150000"/>
              </a:lnSpc>
              <a:spcBef>
                <a:spcPts val="0"/>
              </a:spcBef>
              <a:spcAft>
                <a:spcPts val="800"/>
              </a:spcAft>
              <a:buClr>
                <a:srgbClr val="000000"/>
              </a:buClr>
              <a:buSzPts val="1400"/>
              <a:buFont typeface="Arial"/>
              <a:buNone/>
              <a:tabLst/>
              <a:defRPr/>
            </a:pPr>
            <a:endParaRPr lang="fr-FR" sz="1100" dirty="0">
              <a:effectLst/>
              <a:latin typeface="Calibri" panose="020F0502020204030204" pitchFamily="34" charset="0"/>
              <a:ea typeface="Calibri" panose="020F0502020204030204" pitchFamily="34" charset="0"/>
              <a:cs typeface="Arial" panose="020B0604020202020204" pitchFamily="34" charset="0"/>
            </a:endParaRPr>
          </a:p>
          <a:p>
            <a:pPr marL="330200" indent="-171450" algn="just">
              <a:lnSpc>
                <a:spcPct val="150000"/>
              </a:lnSpc>
              <a:spcAft>
                <a:spcPts val="800"/>
              </a:spcAft>
            </a:pPr>
            <a:r>
              <a:rPr lang="fr-FR" sz="1100" dirty="0">
                <a:effectLst/>
                <a:latin typeface="Times New Roman" panose="02020603050405020304" pitchFamily="18" charset="0"/>
                <a:ea typeface="Calibri" panose="020F0502020204030204" pitchFamily="34" charset="0"/>
              </a:rPr>
              <a:t>Cependant, en Italie et en Espagne, la question du développement des compétences en littéracie à l’école primaire se pose tout autant qu’en France, et dans ces pays on a le même manque de corpus scolaires qu’on peut constater en France. C’est de ce constat qu’en 2018 est né le projet Scolinter. Ce projet vise la constitution d’un corpus longitudinal d’écrits scolaires du primaire en français, en italien et en espagnol. Cela représente un corpus longitudinale et comparable en trois langues qui hérite d’une partie du corpus Scoledit ainsi que de sa méthodologie de recueil et traitement des textes.</a:t>
            </a:r>
            <a:endParaRPr lang="it-IT" dirty="0"/>
          </a:p>
          <a:p>
            <a:endParaRPr lang="fr-FR" dirty="0"/>
          </a:p>
          <a:p>
            <a:endParaRPr lang="fr-FR" dirty="0"/>
          </a:p>
        </p:txBody>
      </p:sp>
    </p:spTree>
    <p:extLst>
      <p:ext uri="{BB962C8B-B14F-4D97-AF65-F5344CB8AC3E}">
        <p14:creationId xmlns:p14="http://schemas.microsoft.com/office/powerpoint/2010/main" val="11895946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err="1"/>
              <a:t>Les</a:t>
            </a:r>
            <a:r>
              <a:rPr lang="it-IT" dirty="0"/>
              <a:t> </a:t>
            </a:r>
            <a:r>
              <a:rPr lang="it-IT" dirty="0" err="1"/>
              <a:t>textes</a:t>
            </a:r>
            <a:r>
              <a:rPr lang="it-IT" dirty="0"/>
              <a:t> </a:t>
            </a:r>
            <a:r>
              <a:rPr lang="it-IT" dirty="0" err="1"/>
              <a:t>du</a:t>
            </a:r>
            <a:r>
              <a:rPr lang="it-IT" dirty="0"/>
              <a:t> corpus </a:t>
            </a:r>
            <a:r>
              <a:rPr lang="it-IT" dirty="0" err="1"/>
              <a:t>ont</a:t>
            </a:r>
            <a:r>
              <a:rPr lang="it-IT" dirty="0"/>
              <a:t> </a:t>
            </a:r>
            <a:r>
              <a:rPr lang="it-IT" dirty="0" err="1"/>
              <a:t>été</a:t>
            </a:r>
            <a:r>
              <a:rPr lang="it-IT" dirty="0"/>
              <a:t> </a:t>
            </a:r>
            <a:r>
              <a:rPr lang="it-IT" dirty="0" err="1"/>
              <a:t>élicités</a:t>
            </a:r>
            <a:r>
              <a:rPr lang="it-IT" dirty="0"/>
              <a:t> </a:t>
            </a:r>
            <a:r>
              <a:rPr lang="it-IT" dirty="0" err="1"/>
              <a:t>dans</a:t>
            </a:r>
            <a:r>
              <a:rPr lang="it-IT" dirty="0"/>
              <a:t> </a:t>
            </a:r>
            <a:r>
              <a:rPr lang="it-IT" dirty="0" err="1"/>
              <a:t>les</a:t>
            </a:r>
            <a:r>
              <a:rPr lang="it-IT" dirty="0"/>
              <a:t> </a:t>
            </a:r>
            <a:r>
              <a:rPr lang="it-IT" dirty="0" err="1"/>
              <a:t>trois</a:t>
            </a:r>
            <a:r>
              <a:rPr lang="it-IT" dirty="0"/>
              <a:t> </a:t>
            </a:r>
            <a:r>
              <a:rPr lang="it-IT" dirty="0" err="1"/>
              <a:t>pays</a:t>
            </a:r>
            <a:r>
              <a:rPr lang="it-IT" dirty="0"/>
              <a:t> à partir de </a:t>
            </a:r>
            <a:r>
              <a:rPr lang="it-IT" dirty="0" err="1"/>
              <a:t>deux</a:t>
            </a:r>
            <a:r>
              <a:rPr lang="it-IT" dirty="0"/>
              <a:t> </a:t>
            </a:r>
            <a:r>
              <a:rPr lang="it-IT" dirty="0" err="1"/>
              <a:t>consignes</a:t>
            </a:r>
            <a:r>
              <a:rPr lang="it-IT" dirty="0"/>
              <a:t> : une </a:t>
            </a:r>
            <a:r>
              <a:rPr lang="it-IT" dirty="0" err="1"/>
              <a:t>utilisée</a:t>
            </a:r>
            <a:r>
              <a:rPr lang="it-IT" dirty="0"/>
              <a:t> </a:t>
            </a:r>
            <a:r>
              <a:rPr lang="it-IT" dirty="0" err="1"/>
              <a:t>au</a:t>
            </a:r>
            <a:r>
              <a:rPr lang="it-IT" dirty="0"/>
              <a:t> CP, et une </a:t>
            </a:r>
            <a:r>
              <a:rPr lang="it-IT" dirty="0" err="1"/>
              <a:t>deuxième</a:t>
            </a:r>
            <a:r>
              <a:rPr lang="it-IT" dirty="0"/>
              <a:t> </a:t>
            </a:r>
            <a:r>
              <a:rPr lang="it-IT" dirty="0" err="1"/>
              <a:t>consigne</a:t>
            </a:r>
            <a:r>
              <a:rPr lang="it-IT" dirty="0"/>
              <a:t> </a:t>
            </a:r>
            <a:r>
              <a:rPr lang="it-IT" dirty="0" err="1"/>
              <a:t>utilisée</a:t>
            </a:r>
            <a:r>
              <a:rPr lang="it-IT" dirty="0"/>
              <a:t> </a:t>
            </a:r>
            <a:r>
              <a:rPr lang="it-IT" dirty="0" err="1"/>
              <a:t>du</a:t>
            </a:r>
            <a:r>
              <a:rPr lang="it-IT" dirty="0"/>
              <a:t> CE1 </a:t>
            </a:r>
            <a:r>
              <a:rPr lang="it-IT" dirty="0" err="1"/>
              <a:t>au</a:t>
            </a:r>
            <a:r>
              <a:rPr lang="it-IT" dirty="0"/>
              <a:t> CM2 </a:t>
            </a:r>
            <a:r>
              <a:rPr lang="it-IT" dirty="0" err="1"/>
              <a:t>qu’on</a:t>
            </a:r>
            <a:r>
              <a:rPr lang="it-IT" dirty="0"/>
              <a:t> </a:t>
            </a:r>
            <a:r>
              <a:rPr lang="it-IT" dirty="0" err="1"/>
              <a:t>voit</a:t>
            </a:r>
            <a:r>
              <a:rPr lang="it-IT" dirty="0"/>
              <a:t> </a:t>
            </a:r>
            <a:r>
              <a:rPr lang="it-IT" dirty="0" err="1"/>
              <a:t>ici</a:t>
            </a:r>
            <a:r>
              <a:rPr lang="it-IT" dirty="0"/>
              <a:t>. </a:t>
            </a:r>
          </a:p>
          <a:p>
            <a:r>
              <a:rPr lang="it-IT" dirty="0" err="1"/>
              <a:t>Actuellement</a:t>
            </a:r>
            <a:r>
              <a:rPr lang="it-IT" dirty="0"/>
              <a:t> on a </a:t>
            </a:r>
            <a:r>
              <a:rPr lang="it-IT" dirty="0" err="1"/>
              <a:t>récolté</a:t>
            </a:r>
            <a:r>
              <a:rPr lang="it-IT" dirty="0"/>
              <a:t> et </a:t>
            </a:r>
            <a:r>
              <a:rPr lang="it-IT" dirty="0" err="1"/>
              <a:t>traité</a:t>
            </a:r>
            <a:r>
              <a:rPr lang="it-IT" dirty="0"/>
              <a:t> 1820 </a:t>
            </a:r>
            <a:r>
              <a:rPr lang="it-IT" dirty="0" err="1"/>
              <a:t>textes</a:t>
            </a:r>
            <a:r>
              <a:rPr lang="it-IT" dirty="0"/>
              <a:t> en </a:t>
            </a:r>
            <a:r>
              <a:rPr lang="it-IT" dirty="0" err="1"/>
              <a:t>français</a:t>
            </a:r>
            <a:r>
              <a:rPr lang="it-IT" dirty="0"/>
              <a:t>, et on a </a:t>
            </a:r>
            <a:r>
              <a:rPr lang="it-IT" dirty="0" err="1"/>
              <a:t>récolté</a:t>
            </a:r>
            <a:r>
              <a:rPr lang="it-IT" dirty="0"/>
              <a:t> 2244 </a:t>
            </a:r>
            <a:r>
              <a:rPr lang="it-IT" dirty="0" err="1"/>
              <a:t>textes</a:t>
            </a:r>
            <a:r>
              <a:rPr lang="it-IT" dirty="0"/>
              <a:t> en </a:t>
            </a:r>
            <a:r>
              <a:rPr lang="it-IT" dirty="0" err="1"/>
              <a:t>italien</a:t>
            </a:r>
            <a:r>
              <a:rPr lang="it-IT" dirty="0"/>
              <a:t> et 2200 </a:t>
            </a:r>
            <a:r>
              <a:rPr lang="it-IT" dirty="0" err="1"/>
              <a:t>textes</a:t>
            </a:r>
            <a:r>
              <a:rPr lang="it-IT" dirty="0"/>
              <a:t> en </a:t>
            </a:r>
            <a:r>
              <a:rPr lang="it-IT" dirty="0" err="1"/>
              <a:t>espagnol</a:t>
            </a:r>
            <a:endParaRPr lang="it-IT" dirty="0"/>
          </a:p>
          <a:p>
            <a:r>
              <a:rPr lang="it-IT" dirty="0" err="1"/>
              <a:t>Remarquer</a:t>
            </a:r>
            <a:r>
              <a:rPr lang="it-IT" dirty="0"/>
              <a:t> </a:t>
            </a:r>
            <a:r>
              <a:rPr lang="it-IT" dirty="0" err="1"/>
              <a:t>qu’on</a:t>
            </a:r>
            <a:r>
              <a:rPr lang="it-IT" dirty="0"/>
              <a:t> a </a:t>
            </a:r>
            <a:r>
              <a:rPr lang="it-IT" dirty="0" err="1"/>
              <a:t>pas</a:t>
            </a:r>
            <a:r>
              <a:rPr lang="it-IT" dirty="0"/>
              <a:t> de 4° - CM1 en </a:t>
            </a:r>
            <a:r>
              <a:rPr lang="it-IT" dirty="0" err="1"/>
              <a:t>italien</a:t>
            </a:r>
            <a:r>
              <a:rPr lang="it-IT" dirty="0"/>
              <a:t> (cause covid)</a:t>
            </a:r>
          </a:p>
          <a:p>
            <a:r>
              <a:rPr lang="it-IT" dirty="0"/>
              <a:t>Si </a:t>
            </a:r>
            <a:r>
              <a:rPr lang="it-IT" dirty="0" err="1"/>
              <a:t>les</a:t>
            </a:r>
            <a:r>
              <a:rPr lang="it-IT" dirty="0"/>
              <a:t> </a:t>
            </a:r>
            <a:r>
              <a:rPr lang="it-IT" dirty="0" err="1"/>
              <a:t>textes</a:t>
            </a:r>
            <a:r>
              <a:rPr lang="it-IT" dirty="0"/>
              <a:t> en </a:t>
            </a:r>
            <a:r>
              <a:rPr lang="it-IT" dirty="0" err="1"/>
              <a:t>français</a:t>
            </a:r>
            <a:r>
              <a:rPr lang="it-IT" dirty="0"/>
              <a:t> </a:t>
            </a:r>
            <a:r>
              <a:rPr lang="it-IT" dirty="0" err="1"/>
              <a:t>ont</a:t>
            </a:r>
            <a:r>
              <a:rPr lang="it-IT" dirty="0"/>
              <a:t> </a:t>
            </a:r>
            <a:r>
              <a:rPr lang="it-IT" dirty="0" err="1"/>
              <a:t>été</a:t>
            </a:r>
            <a:r>
              <a:rPr lang="it-IT" dirty="0"/>
              <a:t> </a:t>
            </a:r>
            <a:r>
              <a:rPr lang="it-IT" dirty="0" err="1"/>
              <a:t>traités</a:t>
            </a:r>
            <a:r>
              <a:rPr lang="it-IT" dirty="0"/>
              <a:t> </a:t>
            </a:r>
            <a:r>
              <a:rPr lang="it-IT" dirty="0" err="1"/>
              <a:t>integralement</a:t>
            </a:r>
            <a:r>
              <a:rPr lang="it-IT" dirty="0"/>
              <a:t>, une </a:t>
            </a:r>
            <a:r>
              <a:rPr lang="it-IT" dirty="0" err="1"/>
              <a:t>partie</a:t>
            </a:r>
            <a:r>
              <a:rPr lang="it-IT" dirty="0"/>
              <a:t> </a:t>
            </a:r>
            <a:r>
              <a:rPr lang="it-IT" dirty="0" err="1"/>
              <a:t>des</a:t>
            </a:r>
            <a:r>
              <a:rPr lang="it-IT" dirty="0"/>
              <a:t> </a:t>
            </a:r>
            <a:r>
              <a:rPr lang="it-IT" dirty="0" err="1"/>
              <a:t>textes</a:t>
            </a:r>
            <a:r>
              <a:rPr lang="it-IT" dirty="0"/>
              <a:t> en </a:t>
            </a:r>
            <a:r>
              <a:rPr lang="it-IT" dirty="0" err="1"/>
              <a:t>italien</a:t>
            </a:r>
            <a:r>
              <a:rPr lang="it-IT" dirty="0"/>
              <a:t> et </a:t>
            </a:r>
            <a:r>
              <a:rPr lang="it-IT" dirty="0" err="1"/>
              <a:t>espagnol</a:t>
            </a:r>
            <a:r>
              <a:rPr lang="it-IT" dirty="0"/>
              <a:t> </a:t>
            </a:r>
            <a:r>
              <a:rPr lang="it-IT" dirty="0" err="1"/>
              <a:t>sont</a:t>
            </a:r>
            <a:r>
              <a:rPr lang="it-IT" dirty="0"/>
              <a:t> </a:t>
            </a:r>
            <a:r>
              <a:rPr lang="it-IT" dirty="0" err="1"/>
              <a:t>actuellement</a:t>
            </a:r>
            <a:r>
              <a:rPr lang="it-IT" dirty="0"/>
              <a:t> en </a:t>
            </a:r>
            <a:r>
              <a:rPr lang="it-IT" dirty="0" err="1"/>
              <a:t>cours</a:t>
            </a:r>
            <a:r>
              <a:rPr lang="it-IT" dirty="0"/>
              <a:t> de </a:t>
            </a:r>
            <a:r>
              <a:rPr lang="it-IT" dirty="0" err="1"/>
              <a:t>traitement</a:t>
            </a:r>
            <a:endParaRPr lang="it-IT" dirty="0"/>
          </a:p>
          <a:p>
            <a:endParaRPr lang="fr-FR" dirty="0"/>
          </a:p>
        </p:txBody>
      </p:sp>
    </p:spTree>
    <p:extLst>
      <p:ext uri="{BB962C8B-B14F-4D97-AF65-F5344CB8AC3E}">
        <p14:creationId xmlns:p14="http://schemas.microsoft.com/office/powerpoint/2010/main" val="9831739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lvl="0" indent="0" algn="l" rtl="0">
              <a:spcBef>
                <a:spcPts val="0"/>
              </a:spcBef>
              <a:spcAft>
                <a:spcPts val="0"/>
              </a:spcAft>
              <a:buNone/>
            </a:pPr>
            <a:r>
              <a:rPr lang="fr-FR" dirty="0"/>
              <a:t>Comme traitement de notre corpus on entend trois phases différentes, qui vont permettre d’exploiter les textes du corpus à l’aide d’outil de TAL et d’analyse de corpus.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Après avoir scanné le texte, on procède à une première étape manuelle de transcription, où on encode des phénomènes comme les retours à la ligne, les ratures, </a:t>
            </a:r>
          </a:p>
          <a:p>
            <a:pPr marL="0" lvl="0" indent="0" algn="l" rtl="0">
              <a:spcBef>
                <a:spcPts val="0"/>
              </a:spcBef>
              <a:spcAft>
                <a:spcPts val="0"/>
              </a:spcAft>
              <a:buNone/>
            </a:pPr>
            <a:r>
              <a:rPr lang="fr-FR" dirty="0"/>
              <a:t>pour ensuite on passe à l’étape de normalisation, aussi manuelle.</a:t>
            </a:r>
          </a:p>
          <a:p>
            <a:pPr marL="0" lvl="0" indent="0" algn="l" rtl="0">
              <a:spcBef>
                <a:spcPts val="0"/>
              </a:spcBef>
              <a:spcAft>
                <a:spcPts val="0"/>
              </a:spcAft>
              <a:buNone/>
            </a:pPr>
            <a:r>
              <a:rPr lang="fr-FR" dirty="0"/>
              <a:t>- normalisation : une réécriture proche de la norme de la langue cible, tout en restant au plus près de l’écrit originel de l’élève. Cela permet par comparaison entre formes produites et formes attendue de </a:t>
            </a:r>
            <a:r>
              <a:rPr lang="fr-FR" dirty="0" err="1"/>
              <a:t>réléver</a:t>
            </a:r>
            <a:r>
              <a:rPr lang="fr-FR" dirty="0"/>
              <a:t> les points d’erreur ou de difficulté dans le texte.</a:t>
            </a:r>
          </a:p>
          <a:p>
            <a:pPr marL="0" lvl="0" indent="0" algn="l" rtl="0">
              <a:spcBef>
                <a:spcPts val="0"/>
              </a:spcBef>
              <a:spcAft>
                <a:spcPts val="0"/>
              </a:spcAft>
              <a:buNone/>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a:t>Production de CE1, année 2015, élève 502</a:t>
            </a:r>
          </a:p>
        </p:txBody>
      </p:sp>
    </p:spTree>
    <p:extLst>
      <p:ext uri="{BB962C8B-B14F-4D97-AF65-F5344CB8AC3E}">
        <p14:creationId xmlns:p14="http://schemas.microsoft.com/office/powerpoint/2010/main" val="25939994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Plateforme de visualisation des écrits, on peut comparer transcription et normalisation de l’élève, crée au sein du projet par Claude Ponton</a:t>
            </a:r>
          </a:p>
        </p:txBody>
      </p:sp>
    </p:spTree>
    <p:extLst>
      <p:ext uri="{BB962C8B-B14F-4D97-AF65-F5344CB8AC3E}">
        <p14:creationId xmlns:p14="http://schemas.microsoft.com/office/powerpoint/2010/main" val="285962250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Sur la base de ce cadre théorique et des travaux existants on a donc sélectionné les éléments qui nous permettait au mieux de concevoir une méthodologie répondante à nos besoins de recherche en termes d’annotation de la continuité référentielle dans notre corpus</a:t>
            </a:r>
            <a:endParaRPr dirty="0"/>
          </a:p>
        </p:txBody>
      </p:sp>
    </p:spTree>
    <p:extLst>
      <p:ext uri="{BB962C8B-B14F-4D97-AF65-F5344CB8AC3E}">
        <p14:creationId xmlns:p14="http://schemas.microsoft.com/office/powerpoint/2010/main" val="2826201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L’</a:t>
            </a:r>
            <a:r>
              <a:rPr lang="it-IT" dirty="0" err="1"/>
              <a:t>annotation</a:t>
            </a:r>
            <a:r>
              <a:rPr lang="it-IT" dirty="0"/>
              <a:t> se </a:t>
            </a:r>
            <a:r>
              <a:rPr lang="it-IT" dirty="0" err="1"/>
              <a:t>fait</a:t>
            </a:r>
            <a:r>
              <a:rPr lang="it-IT" dirty="0"/>
              <a:t> sur </a:t>
            </a:r>
            <a:r>
              <a:rPr lang="it-IT" dirty="0" err="1"/>
              <a:t>les</a:t>
            </a:r>
            <a:r>
              <a:rPr lang="it-IT" dirty="0"/>
              <a:t> </a:t>
            </a:r>
            <a:r>
              <a:rPr lang="it-IT" dirty="0" err="1"/>
              <a:t>textes</a:t>
            </a:r>
            <a:r>
              <a:rPr lang="it-IT" dirty="0"/>
              <a:t> </a:t>
            </a:r>
            <a:r>
              <a:rPr lang="it-IT" dirty="0" err="1"/>
              <a:t>normalisés</a:t>
            </a:r>
            <a:r>
              <a:rPr lang="it-IT" dirty="0"/>
              <a:t> (</a:t>
            </a:r>
            <a:r>
              <a:rPr lang="it-IT" dirty="0" err="1"/>
              <a:t>puis</a:t>
            </a:r>
            <a:r>
              <a:rPr lang="it-IT" dirty="0"/>
              <a:t> à terme </a:t>
            </a:r>
            <a:r>
              <a:rPr lang="it-IT" dirty="0" err="1"/>
              <a:t>aligné</a:t>
            </a:r>
            <a:r>
              <a:rPr lang="it-IT" dirty="0"/>
              <a:t> sur </a:t>
            </a:r>
            <a:r>
              <a:rPr lang="it-IT" dirty="0" err="1"/>
              <a:t>les</a:t>
            </a:r>
            <a:r>
              <a:rPr lang="it-IT" dirty="0"/>
              <a:t> </a:t>
            </a:r>
            <a:r>
              <a:rPr lang="it-IT" dirty="0" err="1"/>
              <a:t>transcriptions</a:t>
            </a:r>
            <a:r>
              <a:rPr lang="it-IT" dirty="0"/>
              <a:t>)</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err="1"/>
              <a:t>Dans</a:t>
            </a:r>
            <a:r>
              <a:rPr lang="it-IT" dirty="0"/>
              <a:t> </a:t>
            </a:r>
            <a:r>
              <a:rPr lang="it-IT" dirty="0" err="1"/>
              <a:t>notre</a:t>
            </a:r>
            <a:r>
              <a:rPr lang="it-IT" dirty="0"/>
              <a:t> guide d’</a:t>
            </a:r>
            <a:r>
              <a:rPr lang="it-IT" dirty="0" err="1"/>
              <a:t>annotation</a:t>
            </a:r>
            <a:r>
              <a:rPr lang="it-IT" dirty="0"/>
              <a:t>, pour ce qui concerne </a:t>
            </a:r>
            <a:r>
              <a:rPr lang="it-IT" dirty="0" err="1"/>
              <a:t>les</a:t>
            </a:r>
            <a:r>
              <a:rPr lang="it-IT" dirty="0"/>
              <a:t> </a:t>
            </a:r>
            <a:r>
              <a:rPr lang="it-IT" dirty="0" err="1"/>
              <a:t>expressions</a:t>
            </a:r>
            <a:r>
              <a:rPr lang="it-IT" dirty="0"/>
              <a:t> à </a:t>
            </a:r>
            <a:r>
              <a:rPr lang="it-IT" dirty="0" err="1"/>
              <a:t>annoter</a:t>
            </a:r>
            <a:r>
              <a:rPr lang="it-IT" dirty="0"/>
              <a:t> et </a:t>
            </a:r>
            <a:r>
              <a:rPr lang="it-IT" dirty="0" err="1"/>
              <a:t>leurs</a:t>
            </a:r>
            <a:r>
              <a:rPr lang="it-IT" dirty="0"/>
              <a:t> </a:t>
            </a:r>
            <a:r>
              <a:rPr lang="it-IT" dirty="0" err="1"/>
              <a:t>limites</a:t>
            </a:r>
            <a:r>
              <a:rPr lang="it-IT" dirty="0"/>
              <a:t> </a:t>
            </a:r>
            <a:r>
              <a:rPr lang="it-IT" dirty="0" err="1"/>
              <a:t>dans</a:t>
            </a:r>
            <a:r>
              <a:rPr lang="it-IT" dirty="0"/>
              <a:t> </a:t>
            </a:r>
            <a:r>
              <a:rPr lang="it-IT" dirty="0" err="1"/>
              <a:t>les</a:t>
            </a:r>
            <a:r>
              <a:rPr lang="it-IT" dirty="0"/>
              <a:t> </a:t>
            </a:r>
            <a:r>
              <a:rPr lang="it-IT" dirty="0" err="1"/>
              <a:t>textes</a:t>
            </a:r>
            <a:r>
              <a:rPr lang="it-IT" dirty="0"/>
              <a:t>, on s’est </a:t>
            </a:r>
            <a:r>
              <a:rPr lang="it-IT" dirty="0" err="1"/>
              <a:t>inspiré</a:t>
            </a:r>
            <a:r>
              <a:rPr lang="it-IT" dirty="0"/>
              <a:t> à la fois de RésolCo et de Democrat.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On </a:t>
            </a:r>
            <a:r>
              <a:rPr lang="it-IT" dirty="0" err="1"/>
              <a:t>reprends</a:t>
            </a:r>
            <a:r>
              <a:rPr lang="it-IT" dirty="0"/>
              <a:t> la </a:t>
            </a:r>
            <a:r>
              <a:rPr lang="it-IT" dirty="0" err="1"/>
              <a:t>définition</a:t>
            </a:r>
            <a:r>
              <a:rPr lang="it-IT" dirty="0"/>
              <a:t> </a:t>
            </a:r>
            <a:r>
              <a:rPr lang="it-IT" dirty="0" err="1"/>
              <a:t>des</a:t>
            </a:r>
            <a:r>
              <a:rPr lang="it-IT" dirty="0"/>
              <a:t> </a:t>
            </a:r>
            <a:r>
              <a:rPr lang="it-IT" dirty="0" err="1"/>
              <a:t>maillons</a:t>
            </a:r>
            <a:r>
              <a:rPr lang="it-IT" dirty="0"/>
              <a:t> à </a:t>
            </a:r>
            <a:r>
              <a:rPr lang="it-IT" dirty="0" err="1"/>
              <a:t>annoter</a:t>
            </a:r>
            <a:r>
              <a:rPr lang="it-IT" dirty="0"/>
              <a:t> </a:t>
            </a:r>
            <a:r>
              <a:rPr lang="it-IT" dirty="0" err="1"/>
              <a:t>donné</a:t>
            </a:r>
            <a:r>
              <a:rPr lang="it-IT" dirty="0"/>
              <a:t> par le guide Democrat sur l’</a:t>
            </a:r>
            <a:r>
              <a:rPr lang="it-IT" dirty="0" err="1"/>
              <a:t>entiereté</a:t>
            </a:r>
            <a:r>
              <a:rPr lang="it-IT" dirty="0"/>
              <a:t> </a:t>
            </a:r>
            <a:r>
              <a:rPr lang="it-IT" dirty="0" err="1"/>
              <a:t>du</a:t>
            </a:r>
            <a:r>
              <a:rPr lang="it-IT" dirty="0"/>
              <a:t> texte, </a:t>
            </a:r>
            <a:r>
              <a:rPr lang="it-IT" dirty="0" err="1"/>
              <a:t>simplifié</a:t>
            </a:r>
            <a:r>
              <a:rPr lang="it-IT" dirty="0"/>
              <a:t>, tout en </a:t>
            </a:r>
            <a:r>
              <a:rPr lang="it-IT" dirty="0" err="1"/>
              <a:t>faisant</a:t>
            </a:r>
            <a:r>
              <a:rPr lang="it-IT" dirty="0"/>
              <a:t> </a:t>
            </a:r>
            <a:r>
              <a:rPr lang="it-IT" dirty="0" err="1"/>
              <a:t>référence</a:t>
            </a:r>
            <a:r>
              <a:rPr lang="it-IT" dirty="0"/>
              <a:t> à la </a:t>
            </a:r>
            <a:r>
              <a:rPr lang="it-IT" dirty="0" err="1"/>
              <a:t>description</a:t>
            </a:r>
            <a:r>
              <a:rPr lang="it-IT" dirty="0"/>
              <a:t> </a:t>
            </a:r>
            <a:r>
              <a:rPr lang="it-IT" dirty="0" err="1"/>
              <a:t>des</a:t>
            </a:r>
            <a:r>
              <a:rPr lang="it-IT" dirty="0"/>
              <a:t> </a:t>
            </a:r>
            <a:r>
              <a:rPr lang="it-IT" dirty="0" err="1"/>
              <a:t>maillons</a:t>
            </a:r>
            <a:r>
              <a:rPr lang="it-IT" dirty="0"/>
              <a:t> à </a:t>
            </a:r>
            <a:r>
              <a:rPr lang="it-IT" dirty="0" err="1"/>
              <a:t>annoter</a:t>
            </a:r>
            <a:r>
              <a:rPr lang="it-IT" dirty="0"/>
              <a:t> </a:t>
            </a:r>
            <a:r>
              <a:rPr lang="it-IT" dirty="0" err="1"/>
              <a:t>donné</a:t>
            </a:r>
            <a:r>
              <a:rPr lang="it-IT" dirty="0"/>
              <a:t> par le guide </a:t>
            </a:r>
            <a:r>
              <a:rPr lang="it-IT" dirty="0" err="1"/>
              <a:t>du</a:t>
            </a:r>
            <a:r>
              <a:rPr lang="it-IT" dirty="0"/>
              <a:t> corpus RésolCo parce </a:t>
            </a:r>
            <a:r>
              <a:rPr lang="it-IT" dirty="0" err="1"/>
              <a:t>que</a:t>
            </a:r>
            <a:r>
              <a:rPr lang="it-IT" dirty="0"/>
              <a:t> </a:t>
            </a:r>
            <a:r>
              <a:rPr lang="it-IT" dirty="0" err="1"/>
              <a:t>notre</a:t>
            </a:r>
            <a:r>
              <a:rPr lang="it-IT" dirty="0"/>
              <a:t> </a:t>
            </a:r>
            <a:r>
              <a:rPr lang="it-IT" dirty="0" err="1"/>
              <a:t>annotation</a:t>
            </a:r>
            <a:r>
              <a:rPr lang="it-IT" dirty="0"/>
              <a:t> </a:t>
            </a:r>
            <a:r>
              <a:rPr lang="it-IT" dirty="0" err="1"/>
              <a:t>réprends</a:t>
            </a:r>
            <a:r>
              <a:rPr lang="it-IT" dirty="0"/>
              <a:t> le </a:t>
            </a:r>
            <a:r>
              <a:rPr lang="it-IT" dirty="0" err="1"/>
              <a:t>critère</a:t>
            </a:r>
            <a:r>
              <a:rPr lang="it-IT" dirty="0"/>
              <a:t> </a:t>
            </a:r>
            <a:r>
              <a:rPr lang="it-IT" dirty="0" err="1"/>
              <a:t>adopté</a:t>
            </a:r>
            <a:r>
              <a:rPr lang="it-IT" dirty="0"/>
              <a:t> </a:t>
            </a:r>
            <a:r>
              <a:rPr lang="it-IT" dirty="0" err="1"/>
              <a:t>dans</a:t>
            </a:r>
            <a:r>
              <a:rPr lang="it-IT" dirty="0"/>
              <a:t> </a:t>
            </a:r>
            <a:r>
              <a:rPr lang="it-IT" dirty="0" err="1"/>
              <a:t>ResolCo</a:t>
            </a:r>
            <a:r>
              <a:rPr lang="it-IT" dirty="0"/>
              <a:t> d’</a:t>
            </a:r>
            <a:r>
              <a:rPr lang="it-IT" dirty="0" err="1"/>
              <a:t>annotation</a:t>
            </a:r>
            <a:r>
              <a:rPr lang="it-IT" dirty="0"/>
              <a:t> </a:t>
            </a:r>
            <a:r>
              <a:rPr lang="it-IT" dirty="0" err="1"/>
              <a:t>limité</a:t>
            </a:r>
            <a:r>
              <a:rPr lang="it-IT" dirty="0"/>
              <a:t> </a:t>
            </a:r>
            <a:r>
              <a:rPr lang="it-IT" dirty="0" err="1"/>
              <a:t>aux</a:t>
            </a:r>
            <a:r>
              <a:rPr lang="it-IT" dirty="0"/>
              <a:t> </a:t>
            </a:r>
            <a:r>
              <a:rPr lang="it-IT" dirty="0" err="1"/>
              <a:t>personnages</a:t>
            </a:r>
            <a:r>
              <a:rPr lang="it-IT" dirty="0"/>
              <a:t> </a:t>
            </a:r>
            <a:r>
              <a:rPr lang="it-IT" dirty="0" err="1"/>
              <a:t>élicités</a:t>
            </a:r>
            <a:r>
              <a:rPr lang="it-IT" dirty="0"/>
              <a:t> par la </a:t>
            </a:r>
            <a:r>
              <a:rPr lang="it-IT" dirty="0" err="1"/>
              <a:t>consigne</a:t>
            </a:r>
            <a:r>
              <a:rPr lang="it-IT" dirty="0"/>
              <a:t>, </a:t>
            </a:r>
            <a:r>
              <a:rPr lang="it-IT" dirty="0" err="1"/>
              <a:t>avec</a:t>
            </a:r>
            <a:r>
              <a:rPr lang="it-IT" dirty="0"/>
              <a:t> une </a:t>
            </a:r>
            <a:r>
              <a:rPr lang="it-IT" dirty="0" err="1"/>
              <a:t>différence</a:t>
            </a:r>
            <a:r>
              <a:rPr lang="it-IT" dirty="0"/>
              <a:t>.</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it-IT"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a:t>La </a:t>
            </a:r>
            <a:r>
              <a:rPr lang="it-IT" dirty="0" err="1"/>
              <a:t>consigne</a:t>
            </a:r>
            <a:r>
              <a:rPr lang="it-IT" dirty="0"/>
              <a:t> qui </a:t>
            </a:r>
            <a:r>
              <a:rPr lang="it-IT" dirty="0" err="1"/>
              <a:t>élicite</a:t>
            </a:r>
            <a:r>
              <a:rPr lang="it-IT" dirty="0"/>
              <a:t> </a:t>
            </a:r>
            <a:r>
              <a:rPr lang="it-IT" dirty="0" err="1"/>
              <a:t>notre</a:t>
            </a:r>
            <a:r>
              <a:rPr lang="it-IT" dirty="0"/>
              <a:t> corpus est </a:t>
            </a:r>
            <a:r>
              <a:rPr lang="it-IT" dirty="0" err="1"/>
              <a:t>visuelle</a:t>
            </a:r>
            <a:r>
              <a:rPr lang="it-IT" dirty="0"/>
              <a:t> et a </a:t>
            </a:r>
            <a:r>
              <a:rPr lang="it-IT" dirty="0" err="1"/>
              <a:t>été</a:t>
            </a:r>
            <a:r>
              <a:rPr lang="it-IT" dirty="0"/>
              <a:t> </a:t>
            </a:r>
            <a:r>
              <a:rPr lang="it-IT" dirty="0" err="1"/>
              <a:t>interpretéé</a:t>
            </a:r>
            <a:r>
              <a:rPr lang="it-IT" dirty="0"/>
              <a:t> de </a:t>
            </a:r>
            <a:r>
              <a:rPr lang="it-IT" dirty="0" err="1"/>
              <a:t>manière</a:t>
            </a:r>
            <a:r>
              <a:rPr lang="it-IT" dirty="0"/>
              <a:t> </a:t>
            </a:r>
            <a:r>
              <a:rPr lang="it-IT" dirty="0" err="1"/>
              <a:t>assez</a:t>
            </a:r>
            <a:r>
              <a:rPr lang="it-IT" dirty="0"/>
              <a:t> </a:t>
            </a:r>
            <a:r>
              <a:rPr lang="it-IT" dirty="0" err="1"/>
              <a:t>variée</a:t>
            </a:r>
            <a:r>
              <a:rPr lang="it-IT" dirty="0"/>
              <a:t> par </a:t>
            </a:r>
            <a:r>
              <a:rPr lang="it-IT" dirty="0" err="1"/>
              <a:t>les</a:t>
            </a:r>
            <a:r>
              <a:rPr lang="it-IT" dirty="0"/>
              <a:t> </a:t>
            </a:r>
            <a:r>
              <a:rPr lang="it-IT" dirty="0" err="1"/>
              <a:t>élèves</a:t>
            </a:r>
            <a:r>
              <a:rPr lang="it-IT" dirty="0"/>
              <a:t>, qui </a:t>
            </a:r>
            <a:r>
              <a:rPr lang="it-IT" dirty="0" err="1"/>
              <a:t>ont</a:t>
            </a:r>
            <a:r>
              <a:rPr lang="it-IT" dirty="0"/>
              <a:t> </a:t>
            </a:r>
            <a:r>
              <a:rPr lang="it-IT" dirty="0" err="1"/>
              <a:t>introduit</a:t>
            </a:r>
            <a:r>
              <a:rPr lang="it-IT" dirty="0"/>
              <a:t> </a:t>
            </a:r>
            <a:r>
              <a:rPr lang="it-IT" dirty="0" err="1"/>
              <a:t>souvent</a:t>
            </a:r>
            <a:r>
              <a:rPr lang="it-IT" dirty="0"/>
              <a:t> </a:t>
            </a:r>
            <a:r>
              <a:rPr lang="it-IT" dirty="0" err="1"/>
              <a:t>des</a:t>
            </a:r>
            <a:r>
              <a:rPr lang="it-IT" dirty="0"/>
              <a:t> </a:t>
            </a:r>
            <a:r>
              <a:rPr lang="it-IT" dirty="0" err="1"/>
              <a:t>personnages</a:t>
            </a:r>
            <a:r>
              <a:rPr lang="it-IT" dirty="0"/>
              <a:t> </a:t>
            </a:r>
            <a:r>
              <a:rPr lang="it-IT" dirty="0" err="1"/>
              <a:t>diverses</a:t>
            </a:r>
            <a:r>
              <a:rPr lang="it-IT" dirty="0"/>
              <a:t> </a:t>
            </a:r>
            <a:r>
              <a:rPr lang="it-IT" dirty="0" err="1"/>
              <a:t>dans</a:t>
            </a:r>
            <a:r>
              <a:rPr lang="it-IT" dirty="0"/>
              <a:t> </a:t>
            </a:r>
            <a:r>
              <a:rPr lang="it-IT" dirty="0" err="1"/>
              <a:t>leurs</a:t>
            </a:r>
            <a:r>
              <a:rPr lang="it-IT" dirty="0"/>
              <a:t> </a:t>
            </a:r>
            <a:r>
              <a:rPr lang="it-IT" dirty="0" err="1"/>
              <a:t>narrations</a:t>
            </a:r>
            <a:r>
              <a:rPr lang="it-IT" dirty="0"/>
              <a:t> (</a:t>
            </a:r>
            <a:r>
              <a:rPr lang="it-IT" dirty="0" err="1"/>
              <a:t>des</a:t>
            </a:r>
            <a:r>
              <a:rPr lang="it-IT" dirty="0"/>
              <a:t> </a:t>
            </a:r>
            <a:r>
              <a:rPr lang="it-IT" dirty="0" err="1"/>
              <a:t>chiens</a:t>
            </a:r>
            <a:r>
              <a:rPr lang="it-IT" dirty="0"/>
              <a:t>, </a:t>
            </a:r>
            <a:r>
              <a:rPr lang="it-IT" dirty="0" err="1"/>
              <a:t>des</a:t>
            </a:r>
            <a:r>
              <a:rPr lang="it-IT" dirty="0"/>
              <a:t> </a:t>
            </a:r>
            <a:r>
              <a:rPr lang="it-IT" dirty="0" err="1"/>
              <a:t>licornes</a:t>
            </a:r>
            <a:r>
              <a:rPr lang="it-IT" dirty="0"/>
              <a:t>, </a:t>
            </a:r>
            <a:r>
              <a:rPr lang="it-IT" dirty="0" err="1"/>
              <a:t>des</a:t>
            </a:r>
            <a:r>
              <a:rPr lang="it-IT" dirty="0"/>
              <a:t> </a:t>
            </a:r>
            <a:r>
              <a:rPr lang="it-IT" dirty="0" err="1"/>
              <a:t>loups</a:t>
            </a:r>
            <a:r>
              <a:rPr lang="it-IT" dirty="0"/>
              <a:t> </a:t>
            </a:r>
            <a:r>
              <a:rPr lang="it-IT" dirty="0" err="1"/>
              <a:t>garoux</a:t>
            </a:r>
            <a:r>
              <a:rPr lang="it-IT" dirty="0"/>
              <a:t>). </a:t>
            </a:r>
            <a:r>
              <a:rPr lang="it-IT" dirty="0" err="1"/>
              <a:t>Vue</a:t>
            </a:r>
            <a:r>
              <a:rPr lang="it-IT" dirty="0"/>
              <a:t> la </a:t>
            </a:r>
            <a:r>
              <a:rPr lang="it-IT" dirty="0" err="1"/>
              <a:t>visée</a:t>
            </a:r>
            <a:r>
              <a:rPr lang="it-IT" dirty="0"/>
              <a:t> </a:t>
            </a:r>
            <a:r>
              <a:rPr lang="it-IT" dirty="0" err="1"/>
              <a:t>didactique</a:t>
            </a:r>
            <a:r>
              <a:rPr lang="it-IT" dirty="0"/>
              <a:t> finale de </a:t>
            </a:r>
            <a:r>
              <a:rPr lang="it-IT" dirty="0" err="1"/>
              <a:t>notre</a:t>
            </a:r>
            <a:r>
              <a:rPr lang="it-IT" dirty="0"/>
              <a:t> </a:t>
            </a:r>
            <a:r>
              <a:rPr lang="it-IT" dirty="0" err="1"/>
              <a:t>projet</a:t>
            </a:r>
            <a:r>
              <a:rPr lang="it-IT" dirty="0"/>
              <a:t>, on a </a:t>
            </a:r>
            <a:r>
              <a:rPr lang="it-IT" dirty="0" err="1"/>
              <a:t>décidé</a:t>
            </a:r>
            <a:r>
              <a:rPr lang="it-IT" dirty="0"/>
              <a:t> d’</a:t>
            </a:r>
            <a:r>
              <a:rPr lang="it-IT" dirty="0" err="1"/>
              <a:t>inclure</a:t>
            </a:r>
            <a:r>
              <a:rPr lang="it-IT" dirty="0"/>
              <a:t> </a:t>
            </a:r>
            <a:r>
              <a:rPr lang="it-IT" dirty="0" err="1"/>
              <a:t>ces</a:t>
            </a:r>
            <a:r>
              <a:rPr lang="it-IT" dirty="0"/>
              <a:t> </a:t>
            </a:r>
            <a:r>
              <a:rPr lang="it-IT" dirty="0" err="1"/>
              <a:t>entités</a:t>
            </a:r>
            <a:r>
              <a:rPr lang="it-IT" dirty="0"/>
              <a:t> </a:t>
            </a:r>
            <a:r>
              <a:rPr lang="it-IT" dirty="0" err="1"/>
              <a:t>aussi</a:t>
            </a:r>
            <a:r>
              <a:rPr lang="it-IT" dirty="0"/>
              <a:t> pour ne par </a:t>
            </a:r>
            <a:r>
              <a:rPr lang="it-IT" dirty="0" err="1"/>
              <a:t>perdre</a:t>
            </a:r>
            <a:r>
              <a:rPr lang="it-IT" dirty="0"/>
              <a:t> </a:t>
            </a:r>
            <a:r>
              <a:rPr lang="it-IT" dirty="0" err="1"/>
              <a:t>dans</a:t>
            </a:r>
            <a:r>
              <a:rPr lang="it-IT" dirty="0"/>
              <a:t> nos </a:t>
            </a:r>
            <a:r>
              <a:rPr lang="it-IT" dirty="0" err="1"/>
              <a:t>analyses</a:t>
            </a:r>
            <a:r>
              <a:rPr lang="it-IT" dirty="0"/>
              <a:t> la </a:t>
            </a:r>
            <a:r>
              <a:rPr lang="it-IT" dirty="0" err="1"/>
              <a:t>répresentation</a:t>
            </a:r>
            <a:r>
              <a:rPr lang="it-IT" dirty="0"/>
              <a:t> de la </a:t>
            </a:r>
            <a:r>
              <a:rPr lang="it-IT" dirty="0" err="1"/>
              <a:t>richesse</a:t>
            </a:r>
            <a:r>
              <a:rPr lang="it-IT" dirty="0"/>
              <a:t> </a:t>
            </a:r>
            <a:r>
              <a:rPr lang="it-IT" dirty="0" err="1"/>
              <a:t>lexicale</a:t>
            </a:r>
            <a:r>
              <a:rPr lang="it-IT" dirty="0"/>
              <a:t> et de </a:t>
            </a:r>
            <a:r>
              <a:rPr lang="it-IT" dirty="0" err="1"/>
              <a:t>composition</a:t>
            </a:r>
            <a:r>
              <a:rPr lang="it-IT" dirty="0"/>
              <a:t> </a:t>
            </a:r>
            <a:r>
              <a:rPr lang="it-IT" dirty="0" err="1"/>
              <a:t>des</a:t>
            </a:r>
            <a:r>
              <a:rPr lang="it-IT" dirty="0"/>
              <a:t> </a:t>
            </a:r>
            <a:r>
              <a:rPr lang="it-IT" dirty="0" err="1"/>
              <a:t>chaines</a:t>
            </a:r>
            <a:r>
              <a:rPr lang="it-IT" dirty="0"/>
              <a:t> </a:t>
            </a:r>
            <a:r>
              <a:rPr lang="it-IT" dirty="0" err="1"/>
              <a:t>qu’on</a:t>
            </a:r>
            <a:r>
              <a:rPr lang="it-IT" dirty="0"/>
              <a:t> </a:t>
            </a:r>
            <a:r>
              <a:rPr lang="it-IT" dirty="0" err="1"/>
              <a:t>retrouve</a:t>
            </a:r>
            <a:r>
              <a:rPr lang="it-IT" dirty="0"/>
              <a:t> </a:t>
            </a:r>
            <a:r>
              <a:rPr lang="it-IT" dirty="0" err="1"/>
              <a:t>dans</a:t>
            </a:r>
            <a:r>
              <a:rPr lang="it-IT" dirty="0"/>
              <a:t> nos </a:t>
            </a:r>
            <a:r>
              <a:rPr lang="it-IT" dirty="0" err="1"/>
              <a:t>textes</a:t>
            </a:r>
            <a:r>
              <a:rPr lang="it-IT" dirty="0"/>
              <a:t> en dehors </a:t>
            </a:r>
            <a:r>
              <a:rPr lang="it-IT" dirty="0" err="1"/>
              <a:t>des</a:t>
            </a:r>
            <a:r>
              <a:rPr lang="it-IT" dirty="0"/>
              <a:t> 4 </a:t>
            </a:r>
            <a:r>
              <a:rPr lang="it-IT" dirty="0" err="1"/>
              <a:t>personnages</a:t>
            </a:r>
            <a:r>
              <a:rPr lang="it-IT" dirty="0"/>
              <a:t> de la </a:t>
            </a:r>
            <a:r>
              <a:rPr lang="it-IT" dirty="0" err="1"/>
              <a:t>consigne</a:t>
            </a:r>
            <a:r>
              <a:rPr lang="it-IT" dirty="0"/>
              <a:t>.</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it-IT" dirty="0"/>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it-IT" dirty="0" err="1"/>
              <a:t>Annotation</a:t>
            </a:r>
            <a:r>
              <a:rPr lang="it-IT" dirty="0"/>
              <a:t> </a:t>
            </a:r>
            <a:r>
              <a:rPr lang="it-IT" dirty="0" err="1"/>
              <a:t>des</a:t>
            </a:r>
            <a:r>
              <a:rPr lang="it-IT" dirty="0"/>
              <a:t> </a:t>
            </a:r>
            <a:r>
              <a:rPr lang="it-IT" dirty="0" err="1"/>
              <a:t>groupes</a:t>
            </a:r>
            <a:r>
              <a:rPr lang="it-IT" dirty="0"/>
              <a:t> – nous l’</a:t>
            </a:r>
            <a:r>
              <a:rPr lang="it-IT" dirty="0" err="1"/>
              <a:t>avons</a:t>
            </a:r>
            <a:r>
              <a:rPr lang="it-IT" dirty="0"/>
              <a:t> </a:t>
            </a:r>
            <a:r>
              <a:rPr lang="it-IT" dirty="0" err="1"/>
              <a:t>réalisé</a:t>
            </a:r>
            <a:r>
              <a:rPr lang="it-IT" dirty="0"/>
              <a:t> par </a:t>
            </a:r>
            <a:r>
              <a:rPr lang="it-IT" dirty="0" err="1"/>
              <a:t>superposition</a:t>
            </a:r>
            <a:r>
              <a:rPr lang="it-IT" dirty="0"/>
              <a:t> </a:t>
            </a:r>
            <a:r>
              <a:rPr lang="it-IT" dirty="0" err="1"/>
              <a:t>des</a:t>
            </a:r>
            <a:r>
              <a:rPr lang="it-IT" dirty="0"/>
              <a:t> </a:t>
            </a:r>
            <a:r>
              <a:rPr lang="it-IT" dirty="0" err="1"/>
              <a:t>étiquettes</a:t>
            </a:r>
            <a:r>
              <a:rPr lang="it-IT" dirty="0"/>
              <a:t> </a:t>
            </a:r>
            <a:r>
              <a:rPr lang="it-IT" dirty="0" err="1"/>
              <a:t>des</a:t>
            </a:r>
            <a:r>
              <a:rPr lang="it-IT" dirty="0"/>
              <a:t> </a:t>
            </a:r>
            <a:r>
              <a:rPr lang="it-IT" dirty="0" err="1"/>
              <a:t>differents</a:t>
            </a:r>
            <a:r>
              <a:rPr lang="it-IT" dirty="0"/>
              <a:t> </a:t>
            </a:r>
            <a:r>
              <a:rPr lang="it-IT" dirty="0" err="1"/>
              <a:t>entités</a:t>
            </a:r>
            <a:r>
              <a:rPr lang="it-IT" dirty="0"/>
              <a:t> qui font </a:t>
            </a:r>
            <a:r>
              <a:rPr lang="it-IT" dirty="0" err="1"/>
              <a:t>partie</a:t>
            </a:r>
            <a:r>
              <a:rPr lang="it-IT" dirty="0"/>
              <a:t> </a:t>
            </a:r>
            <a:r>
              <a:rPr lang="it-IT" dirty="0" err="1"/>
              <a:t>du</a:t>
            </a:r>
            <a:r>
              <a:rPr lang="it-IT" dirty="0"/>
              <a:t> </a:t>
            </a:r>
            <a:r>
              <a:rPr lang="it-IT" dirty="0" err="1"/>
              <a:t>maillon</a:t>
            </a:r>
            <a:r>
              <a:rPr lang="it-IT" dirty="0"/>
              <a:t> </a:t>
            </a:r>
            <a:r>
              <a:rPr lang="it-IT" dirty="0" err="1"/>
              <a:t>répresentant</a:t>
            </a:r>
            <a:r>
              <a:rPr lang="it-IT" dirty="0"/>
              <a:t> un </a:t>
            </a:r>
            <a:r>
              <a:rPr lang="it-IT" dirty="0" err="1"/>
              <a:t>groupe</a:t>
            </a:r>
            <a:r>
              <a:rPr lang="it-IT" dirty="0"/>
              <a:t> – </a:t>
            </a:r>
            <a:r>
              <a:rPr lang="it-IT" dirty="0" err="1"/>
              <a:t>maillons</a:t>
            </a:r>
            <a:r>
              <a:rPr lang="it-IT" dirty="0"/>
              <a:t> </a:t>
            </a:r>
            <a:r>
              <a:rPr lang="it-IT" dirty="0" err="1"/>
              <a:t>discontinus</a:t>
            </a:r>
            <a:endParaRPr lang="it-IT" dirty="0"/>
          </a:p>
        </p:txBody>
      </p:sp>
    </p:spTree>
    <p:extLst>
      <p:ext uri="{BB962C8B-B14F-4D97-AF65-F5344CB8AC3E}">
        <p14:creationId xmlns:p14="http://schemas.microsoft.com/office/powerpoint/2010/main" val="3723301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b="0" i="0" noProof="0" dirty="0">
                <a:solidFill>
                  <a:srgbClr val="000000"/>
                </a:solidFill>
                <a:effectLst/>
                <a:highlight>
                  <a:srgbClr val="FFFFFF"/>
                </a:highlight>
                <a:latin typeface="Open Sans" panose="020B0606030504020204" pitchFamily="34" charset="0"/>
              </a:rPr>
              <a:t>Ambiguïté définie comme la </a:t>
            </a:r>
            <a:r>
              <a:rPr lang="fr-FR" b="0" i="0" noProof="0" dirty="0" err="1">
                <a:solidFill>
                  <a:srgbClr val="000000"/>
                </a:solidFill>
                <a:effectLst/>
                <a:highlight>
                  <a:srgbClr val="FFFFFF"/>
                </a:highlight>
                <a:latin typeface="Open Sans" panose="020B0606030504020204" pitchFamily="34" charset="0"/>
              </a:rPr>
              <a:t>proprieté</a:t>
            </a:r>
            <a:r>
              <a:rPr lang="fr-FR" b="0" i="0" noProof="0" dirty="0">
                <a:solidFill>
                  <a:srgbClr val="000000"/>
                </a:solidFill>
                <a:effectLst/>
                <a:highlight>
                  <a:srgbClr val="FFFFFF"/>
                </a:highlight>
                <a:latin typeface="Open Sans" panose="020B0606030504020204" pitchFamily="34" charset="0"/>
              </a:rPr>
              <a:t> d’un mot ou d’une phrase d’avoir deux significats ou </a:t>
            </a:r>
            <a:r>
              <a:rPr lang="fr-FR" b="0" i="0" noProof="0" dirty="0" err="1">
                <a:solidFill>
                  <a:srgbClr val="000000"/>
                </a:solidFill>
                <a:effectLst/>
                <a:highlight>
                  <a:srgbClr val="FFFFFF"/>
                </a:highlight>
                <a:latin typeface="Open Sans" panose="020B0606030504020204" pitchFamily="34" charset="0"/>
              </a:rPr>
              <a:t>intérpretations</a:t>
            </a:r>
            <a:r>
              <a:rPr lang="fr-FR" b="0" i="0" noProof="0" dirty="0">
                <a:solidFill>
                  <a:srgbClr val="000000"/>
                </a:solidFill>
                <a:effectLst/>
                <a:highlight>
                  <a:srgbClr val="FFFFFF"/>
                </a:highlight>
                <a:latin typeface="Open Sans" panose="020B0606030504020204" pitchFamily="34" charset="0"/>
              </a:rPr>
              <a:t> possibles. </a:t>
            </a:r>
          </a:p>
          <a:p>
            <a:endParaRPr lang="fr-FR" b="0" i="0" noProof="0" dirty="0">
              <a:solidFill>
                <a:srgbClr val="000000"/>
              </a:solidFill>
              <a:effectLst/>
              <a:highlight>
                <a:srgbClr val="FFFFFF"/>
              </a:highlight>
              <a:latin typeface="Open Sans" panose="020B0606030504020204" pitchFamily="34" charset="0"/>
            </a:endParaRPr>
          </a:p>
          <a:p>
            <a:r>
              <a:rPr lang="fr-FR" b="0" i="0" noProof="0" dirty="0">
                <a:solidFill>
                  <a:srgbClr val="000000"/>
                </a:solidFill>
                <a:effectLst/>
                <a:highlight>
                  <a:srgbClr val="FFFFFF"/>
                </a:highlight>
                <a:latin typeface="Open Sans" panose="020B0606030504020204" pitchFamily="34" charset="0"/>
              </a:rPr>
              <a:t>L’</a:t>
            </a:r>
            <a:r>
              <a:rPr lang="fr-FR" b="0" i="0" noProof="0" dirty="0" err="1">
                <a:solidFill>
                  <a:srgbClr val="000000"/>
                </a:solidFill>
                <a:effectLst/>
                <a:highlight>
                  <a:srgbClr val="FFFFFF"/>
                </a:highlight>
                <a:latin typeface="Open Sans" panose="020B0606030504020204" pitchFamily="34" charset="0"/>
              </a:rPr>
              <a:t>ambiguité</a:t>
            </a:r>
            <a:r>
              <a:rPr lang="fr-FR" b="0" i="0" noProof="0" dirty="0">
                <a:solidFill>
                  <a:srgbClr val="000000"/>
                </a:solidFill>
                <a:effectLst/>
                <a:highlight>
                  <a:srgbClr val="FFFFFF"/>
                </a:highlight>
                <a:latin typeface="Open Sans" panose="020B0606030504020204" pitchFamily="34" charset="0"/>
              </a:rPr>
              <a:t> peut porter sur un empan plus ou moins large, à partir d’un mot jusqu’à la phrase entière, et peut porter sur des niveaux de langage différents – elle peut être sémantique donc significat du mot, catégorielle (catégorie syntaxique du mot) etc. </a:t>
            </a:r>
          </a:p>
          <a:p>
            <a:endParaRPr lang="fr-FR" b="0" i="0" noProof="0" dirty="0">
              <a:solidFill>
                <a:srgbClr val="000000"/>
              </a:solidFill>
              <a:effectLst/>
              <a:highlight>
                <a:srgbClr val="FFFFFF"/>
              </a:highlight>
              <a:latin typeface="Open Sans" panose="020B0606030504020204" pitchFamily="34" charset="0"/>
            </a:endParaRPr>
          </a:p>
          <a:p>
            <a:r>
              <a:rPr lang="fr-FR" b="0" i="0" noProof="0" dirty="0">
                <a:solidFill>
                  <a:srgbClr val="000000"/>
                </a:solidFill>
                <a:effectLst/>
                <a:highlight>
                  <a:srgbClr val="FFFFFF"/>
                </a:highlight>
                <a:latin typeface="Open Sans" panose="020B0606030504020204" pitchFamily="34" charset="0"/>
              </a:rPr>
              <a:t>Ex couvent </a:t>
            </a:r>
            <a:r>
              <a:rPr lang="fr-FR" b="0" i="0" noProof="0" dirty="0">
                <a:solidFill>
                  <a:srgbClr val="000000"/>
                </a:solidFill>
                <a:effectLst/>
                <a:highlight>
                  <a:srgbClr val="FFFFFF"/>
                </a:highlight>
                <a:latin typeface="Open Sans" panose="020B0606030504020204" pitchFamily="34" charset="0"/>
                <a:sym typeface="Wingdings" panose="05000000000000000000" pitchFamily="2" charset="2"/>
              </a:rPr>
              <a:t> couver</a:t>
            </a:r>
            <a:endParaRPr lang="fr-FR" b="0" i="0" noProof="0" dirty="0">
              <a:solidFill>
                <a:srgbClr val="000000"/>
              </a:solidFill>
              <a:effectLst/>
              <a:highlight>
                <a:srgbClr val="FFFFFF"/>
              </a:highlight>
              <a:latin typeface="Open Sans" panose="020B0606030504020204" pitchFamily="34" charset="0"/>
            </a:endParaRPr>
          </a:p>
          <a:p>
            <a:endParaRPr lang="fr-FR" b="0" i="0" noProof="0" dirty="0">
              <a:solidFill>
                <a:srgbClr val="000000"/>
              </a:solidFill>
              <a:effectLst/>
              <a:highlight>
                <a:srgbClr val="FFFFFF"/>
              </a:highlight>
              <a:latin typeface="Open Sans" panose="020B0606030504020204" pitchFamily="34" charset="0"/>
            </a:endParaRPr>
          </a:p>
          <a:p>
            <a:r>
              <a:rPr lang="fr-FR" b="0" i="0" noProof="0" dirty="0">
                <a:solidFill>
                  <a:srgbClr val="000000"/>
                </a:solidFill>
                <a:effectLst/>
                <a:highlight>
                  <a:srgbClr val="FFFFFF"/>
                </a:highlight>
                <a:latin typeface="Open Sans" panose="020B0606030504020204" pitchFamily="34" charset="0"/>
              </a:rPr>
              <a:t>Traiter l’</a:t>
            </a:r>
            <a:r>
              <a:rPr lang="fr-FR" b="0" i="0" noProof="0" dirty="0" err="1">
                <a:solidFill>
                  <a:srgbClr val="000000"/>
                </a:solidFill>
                <a:effectLst/>
                <a:highlight>
                  <a:srgbClr val="FFFFFF"/>
                </a:highlight>
                <a:latin typeface="Open Sans" panose="020B0606030504020204" pitchFamily="34" charset="0"/>
              </a:rPr>
              <a:t>ambiguité</a:t>
            </a:r>
            <a:r>
              <a:rPr lang="fr-FR" b="0" i="0" noProof="0" dirty="0">
                <a:solidFill>
                  <a:srgbClr val="000000"/>
                </a:solidFill>
                <a:effectLst/>
                <a:highlight>
                  <a:srgbClr val="FFFFFF"/>
                </a:highlight>
                <a:latin typeface="Open Sans" panose="020B0606030504020204" pitchFamily="34" charset="0"/>
              </a:rPr>
              <a:t> du langage pour la machine est très compliqué, vu que c’est compliqué pour nous aussi (capables de résoudre l’</a:t>
            </a:r>
            <a:r>
              <a:rPr lang="fr-FR" b="0" i="0" noProof="0" dirty="0" err="1">
                <a:solidFill>
                  <a:srgbClr val="000000"/>
                </a:solidFill>
                <a:effectLst/>
                <a:highlight>
                  <a:srgbClr val="FFFFFF"/>
                </a:highlight>
                <a:latin typeface="Open Sans" panose="020B0606030504020204" pitchFamily="34" charset="0"/>
              </a:rPr>
              <a:t>ambiguité</a:t>
            </a:r>
            <a:r>
              <a:rPr lang="fr-FR" b="0" i="0" noProof="0" dirty="0">
                <a:solidFill>
                  <a:srgbClr val="000000"/>
                </a:solidFill>
                <a:effectLst/>
                <a:highlight>
                  <a:srgbClr val="FFFFFF"/>
                </a:highlight>
                <a:latin typeface="Open Sans" panose="020B0606030504020204" pitchFamily="34" charset="0"/>
              </a:rPr>
              <a:t> de manière différente en nous appuyant sur le </a:t>
            </a:r>
            <a:r>
              <a:rPr lang="fr-FR" b="0" i="0" noProof="0" dirty="0" err="1">
                <a:solidFill>
                  <a:srgbClr val="000000"/>
                </a:solidFill>
                <a:effectLst/>
                <a:highlight>
                  <a:srgbClr val="FFFFFF"/>
                </a:highlight>
                <a:latin typeface="Open Sans" panose="020B0606030504020204" pitchFamily="34" charset="0"/>
              </a:rPr>
              <a:t>context</a:t>
            </a:r>
            <a:r>
              <a:rPr lang="fr-FR" b="0" i="0" noProof="0" dirty="0">
                <a:solidFill>
                  <a:srgbClr val="000000"/>
                </a:solidFill>
                <a:effectLst/>
                <a:highlight>
                  <a:srgbClr val="FFFFFF"/>
                </a:highlight>
                <a:latin typeface="Open Sans" panose="020B0606030504020204" pitchFamily="34" charset="0"/>
              </a:rPr>
              <a:t> par ex.)</a:t>
            </a:r>
          </a:p>
          <a:p>
            <a:r>
              <a:rPr lang="fr-FR" dirty="0"/>
              <a:t>Traiter l’ambiguïté pour représenter le sens de la phrase (langage est fait de sens ensemble avec sa forme)</a:t>
            </a:r>
          </a:p>
          <a:p>
            <a:endParaRPr lang="fr-FR" dirty="0"/>
          </a:p>
        </p:txBody>
      </p:sp>
    </p:spTree>
    <p:extLst>
      <p:ext uri="{BB962C8B-B14F-4D97-AF65-F5344CB8AC3E}">
        <p14:creationId xmlns:p14="http://schemas.microsoft.com/office/powerpoint/2010/main" val="31833851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noProof="0" dirty="0"/>
              <a:t>Le processus d’annotation s’est déroulé en plusieurs étapes : la première étape a consisté dans la réalisation d’un premier guide synthétique et son application sur 15 textes en français puis 15 en italien –</a:t>
            </a:r>
            <a:r>
              <a:rPr lang="fr-FR" noProof="0" dirty="0">
                <a:sym typeface="Wingdings" panose="05000000000000000000" pitchFamily="2" charset="2"/>
              </a:rPr>
              <a:t> plusieurs itération avec des enseignantes-chercheuses et des étudiants de master (francophone et italophones) pour vérifier l’applicabilité du guide à nos textes  créer les exemples montrés dans le guide, affiner ultérieurement les catégories d’expressions à annoter et avoir des retours sur la clarté du guide par des experts «externes»</a:t>
            </a:r>
          </a:p>
          <a:p>
            <a:endParaRPr lang="fr-FR" noProof="0" dirty="0">
              <a:sym typeface="Wingdings" panose="05000000000000000000" pitchFamily="2" charset="2"/>
            </a:endParaRPr>
          </a:p>
          <a:p>
            <a:r>
              <a:rPr lang="fr-FR" b="1" noProof="0" dirty="0">
                <a:sym typeface="Wingdings" panose="05000000000000000000" pitchFamily="2" charset="2"/>
              </a:rPr>
              <a:t>Rodage</a:t>
            </a:r>
            <a:r>
              <a:rPr lang="fr-FR" noProof="0" dirty="0">
                <a:sym typeface="Wingdings" panose="05000000000000000000" pitchFamily="2" charset="2"/>
              </a:rPr>
              <a:t> – réalisée dans le cadre d’un TP en Master Sciences du Langage, 22 annotateurs en Master 1, dont 2 italophones qui ont annoté des textes en italien, chaque binôme annoté entre 13 et 14 textes sur la plateforme d’annotation Inception et rédigé un rapport sur le processus d’annotation – «journal de bord» pour vérifier les difficultés d’application du guide, les points de doute possible etc. Cela nous a permis de redéfinir encore certains éléments du guide, comme la délimitation des expressions nominales, l’annotation des expressions référentielles dans le discours direct y compris les pronoms etc.</a:t>
            </a:r>
            <a:endParaRPr lang="fr-FR" u="sng" noProof="0" dirty="0">
              <a:sym typeface="Wingdings" panose="05000000000000000000" pitchFamily="2" charset="2"/>
            </a:endParaRPr>
          </a:p>
          <a:p>
            <a:endParaRPr lang="fr-FR" noProof="0" dirty="0">
              <a:sym typeface="Wingdings" panose="05000000000000000000" pitchFamily="2" charset="2"/>
            </a:endParaRPr>
          </a:p>
          <a:p>
            <a:r>
              <a:rPr lang="fr-FR" noProof="0" dirty="0">
                <a:sym typeface="Wingdings" panose="05000000000000000000" pitchFamily="2" charset="2"/>
              </a:rPr>
              <a:t>Passer à la vraie première campagne, dans laquelle on a appliqué la version du guide déjà consolidé grâce à ces expériences précédentes et on a annoté 111 textes du CE1 au CM2. Les résultats qu’on va présenter sont basés sur les annotations issues de cette campagne, sur lesquelles on a effectué un processus d’adjudication effectué par un </a:t>
            </a:r>
            <a:r>
              <a:rPr lang="fr-FR" noProof="0" dirty="0" err="1">
                <a:sym typeface="Wingdings" panose="05000000000000000000" pitchFamily="2" charset="2"/>
              </a:rPr>
              <a:t>superadjudicateur</a:t>
            </a:r>
            <a:r>
              <a:rPr lang="fr-FR" noProof="0" dirty="0">
                <a:sym typeface="Wingdings" panose="05000000000000000000" pitchFamily="2" charset="2"/>
              </a:rPr>
              <a:t> avant de procéder à la caractérisation.</a:t>
            </a:r>
          </a:p>
        </p:txBody>
      </p:sp>
    </p:spTree>
    <p:extLst>
      <p:ext uri="{BB962C8B-B14F-4D97-AF65-F5344CB8AC3E}">
        <p14:creationId xmlns:p14="http://schemas.microsoft.com/office/powerpoint/2010/main" val="244059240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4027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b="1" dirty="0"/>
              <a:t>Nous </a:t>
            </a:r>
            <a:r>
              <a:rPr lang="it-IT" b="1" dirty="0" err="1"/>
              <a:t>avons</a:t>
            </a:r>
            <a:r>
              <a:rPr lang="it-IT" b="1" dirty="0"/>
              <a:t> </a:t>
            </a:r>
            <a:r>
              <a:rPr lang="it-IT" b="1" dirty="0" err="1"/>
              <a:t>sélectionné</a:t>
            </a:r>
            <a:r>
              <a:rPr lang="it-IT" b="1" dirty="0"/>
              <a:t> </a:t>
            </a:r>
            <a:r>
              <a:rPr lang="it-IT" b="1" dirty="0" err="1"/>
              <a:t>notre</a:t>
            </a:r>
            <a:r>
              <a:rPr lang="it-IT" b="1" dirty="0"/>
              <a:t> corpus de </a:t>
            </a:r>
            <a:r>
              <a:rPr lang="it-IT" b="1" dirty="0" err="1"/>
              <a:t>référence</a:t>
            </a:r>
            <a:r>
              <a:rPr lang="it-IT" b="1" dirty="0"/>
              <a:t> pour </a:t>
            </a:r>
            <a:r>
              <a:rPr lang="it-IT" b="1" dirty="0" err="1"/>
              <a:t>que</a:t>
            </a:r>
            <a:r>
              <a:rPr lang="it-IT" b="1" dirty="0"/>
              <a:t> </a:t>
            </a:r>
            <a:r>
              <a:rPr lang="it-IT" b="1" dirty="0" err="1"/>
              <a:t>ça</a:t>
            </a:r>
            <a:r>
              <a:rPr lang="it-IT" b="1" dirty="0"/>
              <a:t> </a:t>
            </a:r>
            <a:r>
              <a:rPr lang="it-IT" b="1" dirty="0" err="1"/>
              <a:t>soit</a:t>
            </a:r>
            <a:r>
              <a:rPr lang="it-IT" b="1" dirty="0"/>
              <a:t> </a:t>
            </a:r>
            <a:r>
              <a:rPr lang="it-IT" b="1" dirty="0" err="1"/>
              <a:t>répresentatif</a:t>
            </a:r>
            <a:r>
              <a:rPr lang="it-IT" b="1" dirty="0"/>
              <a:t> de </a:t>
            </a:r>
            <a:r>
              <a:rPr lang="it-IT" b="1" dirty="0" err="1"/>
              <a:t>notre</a:t>
            </a:r>
            <a:r>
              <a:rPr lang="it-IT" b="1" dirty="0"/>
              <a:t> corpus </a:t>
            </a:r>
            <a:r>
              <a:rPr lang="it-IT" b="1" dirty="0" err="1"/>
              <a:t>longitudinal</a:t>
            </a:r>
            <a:r>
              <a:rPr lang="it-IT" b="1" dirty="0"/>
              <a:t>, </a:t>
            </a:r>
            <a:r>
              <a:rPr lang="it-IT" b="1" dirty="0" err="1"/>
              <a:t>principalement</a:t>
            </a:r>
            <a:r>
              <a:rPr lang="it-IT" b="1" dirty="0"/>
              <a:t> en </a:t>
            </a:r>
            <a:r>
              <a:rPr lang="it-IT" b="1" dirty="0" err="1"/>
              <a:t>termes</a:t>
            </a:r>
            <a:r>
              <a:rPr lang="it-IT" b="1" dirty="0"/>
              <a:t> de </a:t>
            </a:r>
            <a:r>
              <a:rPr lang="it-IT" b="1" dirty="0" err="1"/>
              <a:t>longueur</a:t>
            </a:r>
            <a:r>
              <a:rPr lang="it-IT" b="1" dirty="0"/>
              <a:t> en tokens </a:t>
            </a:r>
            <a:r>
              <a:rPr lang="it-IT" b="1" dirty="0" err="1"/>
              <a:t>des</a:t>
            </a:r>
            <a:r>
              <a:rPr lang="it-IT" b="1" dirty="0"/>
              <a:t> </a:t>
            </a:r>
            <a:r>
              <a:rPr lang="it-IT" b="1" dirty="0" err="1"/>
              <a:t>textes</a:t>
            </a:r>
            <a:r>
              <a:rPr lang="it-IT" b="1" dirty="0"/>
              <a:t>. </a:t>
            </a:r>
          </a:p>
          <a:p>
            <a:r>
              <a:rPr lang="it-IT" dirty="0"/>
              <a:t>Nous n’</a:t>
            </a:r>
            <a:r>
              <a:rPr lang="it-IT" dirty="0" err="1"/>
              <a:t>avons</a:t>
            </a:r>
            <a:r>
              <a:rPr lang="it-IT" dirty="0"/>
              <a:t> </a:t>
            </a:r>
            <a:r>
              <a:rPr lang="it-IT" dirty="0" err="1"/>
              <a:t>pas</a:t>
            </a:r>
            <a:r>
              <a:rPr lang="it-IT" dirty="0"/>
              <a:t> le </a:t>
            </a:r>
            <a:r>
              <a:rPr lang="it-IT" dirty="0" err="1"/>
              <a:t>même</a:t>
            </a:r>
            <a:r>
              <a:rPr lang="it-IT" dirty="0"/>
              <a:t> </a:t>
            </a:r>
            <a:r>
              <a:rPr lang="it-IT" dirty="0" err="1"/>
              <a:t>nb</a:t>
            </a:r>
            <a:r>
              <a:rPr lang="it-IT" dirty="0"/>
              <a:t> de </a:t>
            </a:r>
            <a:r>
              <a:rPr lang="it-IT" dirty="0" err="1"/>
              <a:t>textes</a:t>
            </a:r>
            <a:r>
              <a:rPr lang="it-IT" dirty="0"/>
              <a:t> par </a:t>
            </a:r>
            <a:r>
              <a:rPr lang="it-IT" dirty="0" err="1"/>
              <a:t>niveaux</a:t>
            </a:r>
            <a:r>
              <a:rPr lang="it-IT" dirty="0"/>
              <a:t> – </a:t>
            </a:r>
            <a:r>
              <a:rPr lang="it-IT" dirty="0" err="1"/>
              <a:t>rajouté</a:t>
            </a:r>
            <a:r>
              <a:rPr lang="it-IT" dirty="0"/>
              <a:t> </a:t>
            </a:r>
            <a:r>
              <a:rPr lang="it-IT" dirty="0" err="1"/>
              <a:t>davantage</a:t>
            </a:r>
            <a:r>
              <a:rPr lang="it-IT" dirty="0"/>
              <a:t> de </a:t>
            </a:r>
            <a:r>
              <a:rPr lang="it-IT" dirty="0" err="1"/>
              <a:t>textes</a:t>
            </a:r>
            <a:r>
              <a:rPr lang="it-IT" dirty="0"/>
              <a:t> en CE1 car </a:t>
            </a:r>
            <a:r>
              <a:rPr lang="it-IT" dirty="0" err="1"/>
              <a:t>les</a:t>
            </a:r>
            <a:r>
              <a:rPr lang="it-IT" dirty="0"/>
              <a:t> </a:t>
            </a:r>
            <a:r>
              <a:rPr lang="it-IT" dirty="0" err="1"/>
              <a:t>textes</a:t>
            </a:r>
            <a:r>
              <a:rPr lang="it-IT" dirty="0"/>
              <a:t> à ce </a:t>
            </a:r>
            <a:r>
              <a:rPr lang="it-IT" dirty="0" err="1"/>
              <a:t>niveaux</a:t>
            </a:r>
            <a:r>
              <a:rPr lang="it-IT" dirty="0"/>
              <a:t> </a:t>
            </a:r>
            <a:r>
              <a:rPr lang="it-IT" dirty="0" err="1"/>
              <a:t>ont</a:t>
            </a:r>
            <a:r>
              <a:rPr lang="it-IT" dirty="0"/>
              <a:t> </a:t>
            </a:r>
            <a:r>
              <a:rPr lang="it-IT" dirty="0" err="1"/>
              <a:t>tendance</a:t>
            </a:r>
            <a:r>
              <a:rPr lang="it-IT" dirty="0"/>
              <a:t> à </a:t>
            </a:r>
            <a:r>
              <a:rPr lang="it-IT" dirty="0" err="1"/>
              <a:t>être</a:t>
            </a:r>
            <a:r>
              <a:rPr lang="it-IT" dirty="0"/>
              <a:t> plus court </a:t>
            </a:r>
            <a:r>
              <a:rPr lang="it-IT" dirty="0" err="1"/>
              <a:t>donc</a:t>
            </a:r>
            <a:r>
              <a:rPr lang="it-IT" dirty="0"/>
              <a:t> on </a:t>
            </a:r>
            <a:r>
              <a:rPr lang="it-IT" dirty="0" err="1"/>
              <a:t>voulait</a:t>
            </a:r>
            <a:r>
              <a:rPr lang="it-IT" dirty="0"/>
              <a:t> un </a:t>
            </a:r>
            <a:r>
              <a:rPr lang="it-IT" dirty="0" err="1"/>
              <a:t>peu</a:t>
            </a:r>
            <a:r>
              <a:rPr lang="it-IT" dirty="0"/>
              <a:t> </a:t>
            </a:r>
            <a:r>
              <a:rPr lang="it-IT" dirty="0" err="1"/>
              <a:t>augmenter</a:t>
            </a:r>
            <a:r>
              <a:rPr lang="it-IT" dirty="0"/>
              <a:t> l’</a:t>
            </a:r>
            <a:r>
              <a:rPr lang="it-IT" dirty="0" err="1"/>
              <a:t>échantillon</a:t>
            </a:r>
            <a:r>
              <a:rPr lang="it-IT" dirty="0"/>
              <a:t> et on a </a:t>
            </a:r>
            <a:r>
              <a:rPr lang="it-IT" dirty="0" err="1"/>
              <a:t>aussi</a:t>
            </a:r>
            <a:r>
              <a:rPr lang="it-IT" dirty="0"/>
              <a:t> </a:t>
            </a:r>
            <a:r>
              <a:rPr lang="it-IT" dirty="0" err="1"/>
              <a:t>rajouté</a:t>
            </a:r>
            <a:r>
              <a:rPr lang="it-IT" dirty="0"/>
              <a:t> </a:t>
            </a:r>
            <a:r>
              <a:rPr lang="it-IT" dirty="0" err="1"/>
              <a:t>davantage</a:t>
            </a:r>
            <a:r>
              <a:rPr lang="it-IT" dirty="0"/>
              <a:t> </a:t>
            </a:r>
            <a:r>
              <a:rPr lang="it-IT" dirty="0" err="1"/>
              <a:t>des</a:t>
            </a:r>
            <a:r>
              <a:rPr lang="it-IT" dirty="0"/>
              <a:t> </a:t>
            </a:r>
            <a:r>
              <a:rPr lang="it-IT" dirty="0" err="1"/>
              <a:t>textes</a:t>
            </a:r>
            <a:r>
              <a:rPr lang="it-IT" dirty="0"/>
              <a:t> en CM1 et CM2, nous </a:t>
            </a:r>
            <a:r>
              <a:rPr lang="it-IT" dirty="0" err="1"/>
              <a:t>avons</a:t>
            </a:r>
            <a:r>
              <a:rPr lang="it-IT" dirty="0"/>
              <a:t> </a:t>
            </a:r>
            <a:r>
              <a:rPr lang="it-IT" dirty="0" err="1"/>
              <a:t>rajouté</a:t>
            </a:r>
            <a:r>
              <a:rPr lang="it-IT" dirty="0"/>
              <a:t> </a:t>
            </a:r>
            <a:r>
              <a:rPr lang="it-IT" dirty="0" err="1"/>
              <a:t>des</a:t>
            </a:r>
            <a:r>
              <a:rPr lang="it-IT" dirty="0"/>
              <a:t> </a:t>
            </a:r>
            <a:r>
              <a:rPr lang="it-IT" dirty="0" err="1"/>
              <a:t>textes</a:t>
            </a:r>
            <a:r>
              <a:rPr lang="it-IT" dirty="0"/>
              <a:t> plus </a:t>
            </a:r>
            <a:r>
              <a:rPr lang="it-IT" dirty="0" err="1"/>
              <a:t>longues</a:t>
            </a:r>
            <a:r>
              <a:rPr lang="it-IT" dirty="0"/>
              <a:t> pour </a:t>
            </a:r>
            <a:r>
              <a:rPr lang="it-IT" dirty="0" err="1"/>
              <a:t>pouvoir</a:t>
            </a:r>
            <a:r>
              <a:rPr lang="it-IT" dirty="0"/>
              <a:t> </a:t>
            </a:r>
            <a:r>
              <a:rPr lang="it-IT" dirty="0" err="1"/>
              <a:t>annoter</a:t>
            </a:r>
            <a:r>
              <a:rPr lang="it-IT" dirty="0"/>
              <a:t> </a:t>
            </a:r>
            <a:r>
              <a:rPr lang="it-IT" dirty="0" err="1"/>
              <a:t>potentiellement</a:t>
            </a:r>
            <a:r>
              <a:rPr lang="it-IT" dirty="0"/>
              <a:t> </a:t>
            </a:r>
            <a:r>
              <a:rPr lang="it-IT" dirty="0" err="1"/>
              <a:t>des</a:t>
            </a:r>
            <a:r>
              <a:rPr lang="it-IT" dirty="0"/>
              <a:t> </a:t>
            </a:r>
            <a:r>
              <a:rPr lang="it-IT" dirty="0" err="1"/>
              <a:t>chaines</a:t>
            </a:r>
            <a:r>
              <a:rPr lang="it-IT" dirty="0"/>
              <a:t> plus </a:t>
            </a:r>
            <a:r>
              <a:rPr lang="it-IT" dirty="0" err="1"/>
              <a:t>longues</a:t>
            </a:r>
            <a:r>
              <a:rPr lang="it-IT" dirty="0"/>
              <a:t>.</a:t>
            </a:r>
          </a:p>
          <a:p>
            <a:r>
              <a:rPr lang="it-IT" dirty="0" err="1"/>
              <a:t>Neanmoins</a:t>
            </a:r>
            <a:r>
              <a:rPr lang="it-IT" dirty="0"/>
              <a:t>, la </a:t>
            </a:r>
            <a:r>
              <a:rPr lang="it-IT" dirty="0" err="1"/>
              <a:t>distribution</a:t>
            </a:r>
            <a:r>
              <a:rPr lang="it-IT" dirty="0"/>
              <a:t> par </a:t>
            </a:r>
            <a:r>
              <a:rPr lang="it-IT" dirty="0" err="1"/>
              <a:t>nb</a:t>
            </a:r>
            <a:r>
              <a:rPr lang="it-IT" dirty="0"/>
              <a:t> </a:t>
            </a:r>
            <a:r>
              <a:rPr lang="it-IT" dirty="0" err="1"/>
              <a:t>moyens</a:t>
            </a:r>
            <a:r>
              <a:rPr lang="it-IT" dirty="0"/>
              <a:t> de tokens, </a:t>
            </a:r>
            <a:r>
              <a:rPr lang="it-IT" dirty="0" err="1"/>
              <a:t>même</a:t>
            </a:r>
            <a:r>
              <a:rPr lang="it-IT" dirty="0"/>
              <a:t> s </a:t>
            </a:r>
            <a:r>
              <a:rPr lang="it-IT" dirty="0" err="1"/>
              <a:t>pas</a:t>
            </a:r>
            <a:r>
              <a:rPr lang="it-IT" dirty="0"/>
              <a:t> comparable, </a:t>
            </a:r>
            <a:r>
              <a:rPr lang="it-IT" dirty="0" err="1"/>
              <a:t>semble</a:t>
            </a:r>
            <a:r>
              <a:rPr lang="it-IT" dirty="0"/>
              <a:t> </a:t>
            </a:r>
            <a:r>
              <a:rPr lang="it-IT" dirty="0" err="1"/>
              <a:t>suivre</a:t>
            </a:r>
            <a:r>
              <a:rPr lang="it-IT" dirty="0"/>
              <a:t> celle </a:t>
            </a:r>
            <a:r>
              <a:rPr lang="it-IT" dirty="0" err="1"/>
              <a:t>qu’on</a:t>
            </a:r>
            <a:r>
              <a:rPr lang="it-IT" dirty="0"/>
              <a:t> a sur le corpus </a:t>
            </a:r>
            <a:r>
              <a:rPr lang="it-IT" dirty="0" err="1"/>
              <a:t>longitudinal</a:t>
            </a:r>
            <a:r>
              <a:rPr lang="it-IT" dirty="0"/>
              <a:t> dont </a:t>
            </a:r>
            <a:r>
              <a:rPr lang="it-IT" dirty="0" err="1"/>
              <a:t>notre</a:t>
            </a:r>
            <a:r>
              <a:rPr lang="it-IT" dirty="0"/>
              <a:t> corpus de </a:t>
            </a:r>
            <a:r>
              <a:rPr lang="it-IT" dirty="0" err="1"/>
              <a:t>réf</a:t>
            </a:r>
            <a:r>
              <a:rPr lang="it-IT" dirty="0"/>
              <a:t> </a:t>
            </a:r>
            <a:r>
              <a:rPr lang="it-IT" dirty="0" err="1"/>
              <a:t>cherche</a:t>
            </a:r>
            <a:r>
              <a:rPr lang="it-IT" dirty="0"/>
              <a:t> d’</a:t>
            </a:r>
            <a:r>
              <a:rPr lang="it-IT" dirty="0" err="1"/>
              <a:t>être</a:t>
            </a:r>
            <a:r>
              <a:rPr lang="it-IT" dirty="0"/>
              <a:t> </a:t>
            </a:r>
            <a:r>
              <a:rPr lang="it-IT" dirty="0" err="1"/>
              <a:t>répresentatif</a:t>
            </a:r>
            <a:endParaRPr lang="fr-FR" dirty="0"/>
          </a:p>
        </p:txBody>
      </p:sp>
    </p:spTree>
    <p:extLst>
      <p:ext uri="{BB962C8B-B14F-4D97-AF65-F5344CB8AC3E}">
        <p14:creationId xmlns:p14="http://schemas.microsoft.com/office/powerpoint/2010/main" val="125041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err="1"/>
              <a:t>Caracterisations</a:t>
            </a:r>
            <a:r>
              <a:rPr lang="it-IT" dirty="0"/>
              <a:t> sans singletons, </a:t>
            </a:r>
            <a:r>
              <a:rPr lang="it-IT" dirty="0" err="1"/>
              <a:t>annotations</a:t>
            </a:r>
            <a:r>
              <a:rPr lang="it-IT" dirty="0"/>
              <a:t> </a:t>
            </a:r>
            <a:r>
              <a:rPr lang="it-IT" dirty="0" err="1"/>
              <a:t>après</a:t>
            </a:r>
            <a:r>
              <a:rPr lang="it-IT" dirty="0"/>
              <a:t> super-</a:t>
            </a:r>
            <a:r>
              <a:rPr lang="it-IT" dirty="0" err="1"/>
              <a:t>adjudication</a:t>
            </a:r>
            <a:endParaRPr lang="it-IT" dirty="0"/>
          </a:p>
          <a:p>
            <a:endParaRPr lang="it-IT" dirty="0"/>
          </a:p>
          <a:p>
            <a:r>
              <a:rPr lang="it-IT" dirty="0"/>
              <a:t>Pour ce qui concerne la </a:t>
            </a:r>
            <a:r>
              <a:rPr lang="it-IT" dirty="0" err="1"/>
              <a:t>caractérisation</a:t>
            </a:r>
            <a:r>
              <a:rPr lang="it-IT" dirty="0"/>
              <a:t> </a:t>
            </a:r>
            <a:r>
              <a:rPr lang="it-IT" dirty="0" err="1"/>
              <a:t>des</a:t>
            </a:r>
            <a:r>
              <a:rPr lang="it-IT" dirty="0"/>
              <a:t> </a:t>
            </a:r>
            <a:r>
              <a:rPr lang="it-IT" dirty="0" err="1"/>
              <a:t>chaines</a:t>
            </a:r>
            <a:r>
              <a:rPr lang="it-IT" dirty="0"/>
              <a:t> </a:t>
            </a:r>
            <a:r>
              <a:rPr lang="it-IT" dirty="0" err="1"/>
              <a:t>annotés</a:t>
            </a:r>
            <a:r>
              <a:rPr lang="it-IT" dirty="0"/>
              <a:t>, nous </a:t>
            </a:r>
            <a:r>
              <a:rPr lang="it-IT" dirty="0" err="1"/>
              <a:t>nous</a:t>
            </a:r>
            <a:r>
              <a:rPr lang="it-IT" dirty="0"/>
              <a:t> </a:t>
            </a:r>
            <a:r>
              <a:rPr lang="it-IT" dirty="0" err="1"/>
              <a:t>sommes</a:t>
            </a:r>
            <a:r>
              <a:rPr lang="it-IT" dirty="0"/>
              <a:t> </a:t>
            </a:r>
            <a:r>
              <a:rPr lang="it-IT" dirty="0" err="1"/>
              <a:t>inspirés</a:t>
            </a:r>
            <a:r>
              <a:rPr lang="it-IT" dirty="0"/>
              <a:t> </a:t>
            </a:r>
            <a:r>
              <a:rPr lang="it-IT" dirty="0" err="1"/>
              <a:t>des</a:t>
            </a:r>
            <a:r>
              <a:rPr lang="it-IT" dirty="0"/>
              <a:t> </a:t>
            </a:r>
            <a:r>
              <a:rPr lang="it-IT" dirty="0" err="1"/>
              <a:t>critères</a:t>
            </a:r>
            <a:r>
              <a:rPr lang="it-IT" dirty="0"/>
              <a:t> </a:t>
            </a:r>
            <a:r>
              <a:rPr lang="it-IT" dirty="0" err="1"/>
              <a:t>utilisés</a:t>
            </a:r>
            <a:r>
              <a:rPr lang="it-IT" dirty="0"/>
              <a:t> pour </a:t>
            </a:r>
            <a:r>
              <a:rPr lang="it-IT" dirty="0" err="1"/>
              <a:t>décrire</a:t>
            </a:r>
            <a:r>
              <a:rPr lang="it-IT" dirty="0"/>
              <a:t> DEMOCRAT et de RésolCo</a:t>
            </a:r>
          </a:p>
          <a:p>
            <a:r>
              <a:rPr lang="it-IT" dirty="0" err="1"/>
              <a:t>Même</a:t>
            </a:r>
            <a:r>
              <a:rPr lang="it-IT" dirty="0"/>
              <a:t> si </a:t>
            </a:r>
            <a:r>
              <a:rPr lang="it-IT" dirty="0" err="1"/>
              <a:t>pas</a:t>
            </a:r>
            <a:r>
              <a:rPr lang="it-IT" dirty="0"/>
              <a:t> </a:t>
            </a:r>
            <a:r>
              <a:rPr lang="it-IT" dirty="0" err="1"/>
              <a:t>totalement</a:t>
            </a:r>
            <a:r>
              <a:rPr lang="it-IT" dirty="0"/>
              <a:t> comparable, on </a:t>
            </a:r>
            <a:r>
              <a:rPr lang="it-IT" dirty="0" err="1"/>
              <a:t>peut</a:t>
            </a:r>
            <a:r>
              <a:rPr lang="it-IT" dirty="0"/>
              <a:t> </a:t>
            </a:r>
            <a:r>
              <a:rPr lang="it-IT" dirty="0" err="1"/>
              <a:t>quand</a:t>
            </a:r>
            <a:r>
              <a:rPr lang="it-IT" dirty="0"/>
              <a:t> </a:t>
            </a:r>
            <a:r>
              <a:rPr lang="it-IT" dirty="0" err="1"/>
              <a:t>même</a:t>
            </a:r>
            <a:r>
              <a:rPr lang="it-IT" dirty="0"/>
              <a:t> </a:t>
            </a:r>
            <a:r>
              <a:rPr lang="it-IT" dirty="0" err="1"/>
              <a:t>observer</a:t>
            </a:r>
            <a:r>
              <a:rPr lang="it-IT" dirty="0"/>
              <a:t> une </a:t>
            </a:r>
            <a:r>
              <a:rPr lang="it-IT" dirty="0" err="1"/>
              <a:t>certaine</a:t>
            </a:r>
            <a:r>
              <a:rPr lang="it-IT" dirty="0"/>
              <a:t> </a:t>
            </a:r>
            <a:r>
              <a:rPr lang="it-IT" dirty="0" err="1"/>
              <a:t>progression</a:t>
            </a:r>
            <a:r>
              <a:rPr lang="it-IT" dirty="0"/>
              <a:t> </a:t>
            </a:r>
            <a:r>
              <a:rPr lang="it-IT" dirty="0" err="1"/>
              <a:t>dans</a:t>
            </a:r>
            <a:r>
              <a:rPr lang="it-IT" dirty="0"/>
              <a:t> le </a:t>
            </a:r>
            <a:r>
              <a:rPr lang="it-IT" dirty="0" err="1"/>
              <a:t>nombre</a:t>
            </a:r>
            <a:r>
              <a:rPr lang="it-IT" dirty="0"/>
              <a:t> de </a:t>
            </a:r>
            <a:r>
              <a:rPr lang="it-IT" dirty="0" err="1"/>
              <a:t>maillon</a:t>
            </a:r>
            <a:r>
              <a:rPr lang="it-IT" dirty="0"/>
              <a:t> </a:t>
            </a:r>
            <a:r>
              <a:rPr lang="it-IT" dirty="0" err="1"/>
              <a:t>totales</a:t>
            </a:r>
            <a:r>
              <a:rPr lang="it-IT" dirty="0"/>
              <a:t> pour </a:t>
            </a:r>
            <a:r>
              <a:rPr lang="it-IT" dirty="0" err="1"/>
              <a:t>chaque</a:t>
            </a:r>
            <a:r>
              <a:rPr lang="it-IT" dirty="0"/>
              <a:t> </a:t>
            </a:r>
            <a:r>
              <a:rPr lang="it-IT" dirty="0" err="1"/>
              <a:t>niveau</a:t>
            </a:r>
            <a:r>
              <a:rPr lang="it-IT" dirty="0"/>
              <a:t> </a:t>
            </a:r>
            <a:r>
              <a:rPr lang="it-IT" dirty="0" err="1"/>
              <a:t>scolaire</a:t>
            </a:r>
            <a:r>
              <a:rPr lang="it-IT" dirty="0"/>
              <a:t>.</a:t>
            </a:r>
          </a:p>
          <a:p>
            <a:endParaRPr lang="it-IT" dirty="0"/>
          </a:p>
          <a:p>
            <a:r>
              <a:rPr lang="it-IT" dirty="0" err="1"/>
              <a:t>Dénsité</a:t>
            </a:r>
            <a:r>
              <a:rPr lang="it-IT" dirty="0"/>
              <a:t> </a:t>
            </a:r>
            <a:r>
              <a:rPr lang="it-IT" dirty="0" err="1"/>
              <a:t>référentielle</a:t>
            </a:r>
            <a:r>
              <a:rPr lang="it-IT" dirty="0"/>
              <a:t> – </a:t>
            </a:r>
            <a:r>
              <a:rPr lang="it-IT" dirty="0" err="1"/>
              <a:t>nb</a:t>
            </a:r>
            <a:r>
              <a:rPr lang="it-IT" dirty="0"/>
              <a:t> de </a:t>
            </a:r>
            <a:r>
              <a:rPr lang="it-IT" dirty="0" err="1"/>
              <a:t>maillons</a:t>
            </a:r>
            <a:r>
              <a:rPr lang="it-IT" dirty="0"/>
              <a:t> sur </a:t>
            </a:r>
            <a:r>
              <a:rPr lang="it-IT" dirty="0" err="1"/>
              <a:t>nb</a:t>
            </a:r>
            <a:r>
              <a:rPr lang="it-IT" dirty="0"/>
              <a:t> tokens -</a:t>
            </a:r>
            <a:r>
              <a:rPr lang="it-IT" dirty="0" err="1"/>
              <a:t>ça</a:t>
            </a:r>
            <a:r>
              <a:rPr lang="it-IT" dirty="0"/>
              <a:t> varie </a:t>
            </a:r>
            <a:r>
              <a:rPr lang="it-IT" dirty="0" err="1"/>
              <a:t>peu</a:t>
            </a:r>
            <a:r>
              <a:rPr lang="it-IT" dirty="0"/>
              <a:t> </a:t>
            </a:r>
            <a:r>
              <a:rPr lang="it-IT" dirty="0" err="1"/>
              <a:t>entre</a:t>
            </a:r>
            <a:r>
              <a:rPr lang="it-IT" dirty="0"/>
              <a:t> </a:t>
            </a:r>
            <a:r>
              <a:rPr lang="it-IT" dirty="0" err="1"/>
              <a:t>niveaux</a:t>
            </a:r>
            <a:r>
              <a:rPr lang="it-IT" dirty="0"/>
              <a:t> </a:t>
            </a:r>
            <a:r>
              <a:rPr lang="it-IT" dirty="0" err="1"/>
              <a:t>scolaires</a:t>
            </a:r>
            <a:r>
              <a:rPr lang="it-IT" dirty="0"/>
              <a:t> mais la </a:t>
            </a:r>
            <a:r>
              <a:rPr lang="it-IT" dirty="0" err="1"/>
              <a:t>moyenne</a:t>
            </a:r>
            <a:r>
              <a:rPr lang="it-IT" dirty="0"/>
              <a:t> est </a:t>
            </a:r>
            <a:r>
              <a:rPr lang="it-IT" dirty="0" err="1"/>
              <a:t>proche</a:t>
            </a:r>
            <a:r>
              <a:rPr lang="it-IT" dirty="0"/>
              <a:t> de celle </a:t>
            </a:r>
            <a:r>
              <a:rPr lang="it-IT" dirty="0" err="1"/>
              <a:t>rencontré</a:t>
            </a:r>
            <a:r>
              <a:rPr lang="it-IT" dirty="0"/>
              <a:t> </a:t>
            </a:r>
            <a:r>
              <a:rPr lang="it-IT" dirty="0" err="1"/>
              <a:t>dans</a:t>
            </a:r>
            <a:r>
              <a:rPr lang="it-IT" dirty="0"/>
              <a:t>  la </a:t>
            </a:r>
            <a:r>
              <a:rPr lang="it-IT" dirty="0" err="1"/>
              <a:t>sous-partie</a:t>
            </a:r>
            <a:r>
              <a:rPr lang="it-IT" dirty="0"/>
              <a:t> </a:t>
            </a:r>
            <a:r>
              <a:rPr lang="it-IT" dirty="0" err="1"/>
              <a:t>du</a:t>
            </a:r>
            <a:r>
              <a:rPr lang="it-IT" dirty="0"/>
              <a:t> corpus EMOCRAT de </a:t>
            </a:r>
            <a:r>
              <a:rPr lang="it-IT" dirty="0" err="1"/>
              <a:t>textes</a:t>
            </a:r>
            <a:r>
              <a:rPr lang="it-IT" dirty="0"/>
              <a:t> </a:t>
            </a:r>
            <a:r>
              <a:rPr lang="it-IT" dirty="0" err="1"/>
              <a:t>narratifs</a:t>
            </a:r>
            <a:r>
              <a:rPr lang="it-IT" dirty="0"/>
              <a:t> </a:t>
            </a:r>
            <a:r>
              <a:rPr lang="it-IT" dirty="0" err="1"/>
              <a:t>du</a:t>
            </a:r>
            <a:r>
              <a:rPr lang="it-IT" dirty="0"/>
              <a:t> 20° siècle «(…) </a:t>
            </a:r>
            <a:r>
              <a:rPr lang="it-IT" dirty="0" err="1"/>
              <a:t>les</a:t>
            </a:r>
            <a:r>
              <a:rPr lang="it-IT" dirty="0"/>
              <a:t> </a:t>
            </a:r>
            <a:r>
              <a:rPr lang="it-IT" dirty="0" err="1"/>
              <a:t>textes</a:t>
            </a:r>
            <a:r>
              <a:rPr lang="it-IT" dirty="0"/>
              <a:t> </a:t>
            </a:r>
            <a:r>
              <a:rPr lang="it-IT" dirty="0" err="1"/>
              <a:t>narratifs</a:t>
            </a:r>
            <a:r>
              <a:rPr lang="it-IT" dirty="0"/>
              <a:t> </a:t>
            </a:r>
            <a:r>
              <a:rPr lang="it-IT" dirty="0" err="1"/>
              <a:t>ont</a:t>
            </a:r>
            <a:r>
              <a:rPr lang="it-IT" dirty="0"/>
              <a:t> une </a:t>
            </a:r>
            <a:r>
              <a:rPr lang="it-IT" dirty="0" err="1"/>
              <a:t>densité</a:t>
            </a:r>
            <a:r>
              <a:rPr lang="it-IT" dirty="0"/>
              <a:t> </a:t>
            </a:r>
            <a:r>
              <a:rPr lang="it-IT" dirty="0" err="1"/>
              <a:t>référentielle</a:t>
            </a:r>
            <a:r>
              <a:rPr lang="it-IT" dirty="0"/>
              <a:t> plus haute </a:t>
            </a:r>
            <a:r>
              <a:rPr lang="it-IT" dirty="0" err="1"/>
              <a:t>que</a:t>
            </a:r>
            <a:r>
              <a:rPr lang="it-IT" dirty="0"/>
              <a:t> </a:t>
            </a:r>
            <a:r>
              <a:rPr lang="it-IT" dirty="0" err="1"/>
              <a:t>les</a:t>
            </a:r>
            <a:r>
              <a:rPr lang="it-IT" dirty="0"/>
              <a:t> </a:t>
            </a:r>
            <a:r>
              <a:rPr lang="it-IT" dirty="0" err="1"/>
              <a:t>textes</a:t>
            </a:r>
            <a:r>
              <a:rPr lang="it-IT" dirty="0"/>
              <a:t> non-</a:t>
            </a:r>
            <a:r>
              <a:rPr lang="it-IT" dirty="0" err="1"/>
              <a:t>narratifs</a:t>
            </a:r>
            <a:r>
              <a:rPr lang="it-IT" dirty="0"/>
              <a:t>.» -- </a:t>
            </a:r>
            <a:r>
              <a:rPr lang="it-IT" dirty="0" err="1"/>
              <a:t>effet</a:t>
            </a:r>
            <a:r>
              <a:rPr lang="it-IT" dirty="0"/>
              <a:t> de </a:t>
            </a:r>
            <a:r>
              <a:rPr lang="it-IT" dirty="0" err="1"/>
              <a:t>genre</a:t>
            </a:r>
            <a:r>
              <a:rPr lang="it-IT" dirty="0"/>
              <a:t> sur </a:t>
            </a:r>
            <a:r>
              <a:rPr lang="it-IT" dirty="0" err="1"/>
              <a:t>cet</a:t>
            </a:r>
            <a:r>
              <a:rPr lang="it-IT" dirty="0"/>
              <a:t> indice – </a:t>
            </a:r>
            <a:r>
              <a:rPr lang="it-IT" dirty="0" err="1"/>
              <a:t>influence</a:t>
            </a:r>
            <a:r>
              <a:rPr lang="it-IT" dirty="0"/>
              <a:t> </a:t>
            </a:r>
            <a:r>
              <a:rPr lang="it-IT" dirty="0" err="1"/>
              <a:t>du</a:t>
            </a:r>
            <a:r>
              <a:rPr lang="it-IT" dirty="0"/>
              <a:t> </a:t>
            </a:r>
            <a:r>
              <a:rPr lang="it-IT" dirty="0" err="1"/>
              <a:t>genre</a:t>
            </a:r>
            <a:r>
              <a:rPr lang="it-IT" dirty="0"/>
              <a:t> </a:t>
            </a:r>
            <a:r>
              <a:rPr lang="it-IT" dirty="0" err="1"/>
              <a:t>textuel</a:t>
            </a:r>
            <a:r>
              <a:rPr lang="it-IT" dirty="0"/>
              <a:t> sur la </a:t>
            </a:r>
            <a:r>
              <a:rPr lang="it-IT" dirty="0" err="1"/>
              <a:t>cohérence</a:t>
            </a:r>
            <a:r>
              <a:rPr lang="it-IT" dirty="0"/>
              <a:t>/</a:t>
            </a:r>
            <a:r>
              <a:rPr lang="it-IT" dirty="0" err="1"/>
              <a:t>cohésion</a:t>
            </a:r>
            <a:r>
              <a:rPr lang="it-IT" dirty="0"/>
              <a:t> </a:t>
            </a:r>
            <a:r>
              <a:rPr lang="it-IT" dirty="0" err="1"/>
              <a:t>textuelle</a:t>
            </a:r>
            <a:endParaRPr lang="it-IT" dirty="0"/>
          </a:p>
          <a:p>
            <a:endParaRPr lang="fr-FR" dirty="0"/>
          </a:p>
        </p:txBody>
      </p:sp>
    </p:spTree>
    <p:extLst>
      <p:ext uri="{BB962C8B-B14F-4D97-AF65-F5344CB8AC3E}">
        <p14:creationId xmlns:p14="http://schemas.microsoft.com/office/powerpoint/2010/main" val="9952569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err="1"/>
              <a:t>Caracterisations</a:t>
            </a:r>
            <a:r>
              <a:rPr lang="it-IT" dirty="0"/>
              <a:t> sans singletons, </a:t>
            </a:r>
            <a:r>
              <a:rPr lang="it-IT" dirty="0" err="1"/>
              <a:t>annotations</a:t>
            </a:r>
            <a:r>
              <a:rPr lang="it-IT" dirty="0"/>
              <a:t> </a:t>
            </a:r>
            <a:r>
              <a:rPr lang="it-IT" dirty="0" err="1"/>
              <a:t>après</a:t>
            </a:r>
            <a:r>
              <a:rPr lang="it-IT" dirty="0"/>
              <a:t> super-</a:t>
            </a:r>
            <a:r>
              <a:rPr lang="it-IT" dirty="0" err="1"/>
              <a:t>adjudication</a:t>
            </a:r>
            <a:endParaRPr lang="it-IT" dirty="0"/>
          </a:p>
          <a:p>
            <a:endParaRPr lang="it-IT" dirty="0"/>
          </a:p>
          <a:p>
            <a:r>
              <a:rPr lang="it-IT" dirty="0"/>
              <a:t>Pour ce qui concerne la </a:t>
            </a:r>
            <a:r>
              <a:rPr lang="it-IT" dirty="0" err="1"/>
              <a:t>caractérisation</a:t>
            </a:r>
            <a:r>
              <a:rPr lang="it-IT" dirty="0"/>
              <a:t> </a:t>
            </a:r>
            <a:r>
              <a:rPr lang="it-IT" dirty="0" err="1"/>
              <a:t>des</a:t>
            </a:r>
            <a:r>
              <a:rPr lang="it-IT" dirty="0"/>
              <a:t> </a:t>
            </a:r>
            <a:r>
              <a:rPr lang="it-IT" dirty="0" err="1"/>
              <a:t>chaines</a:t>
            </a:r>
            <a:r>
              <a:rPr lang="it-IT" dirty="0"/>
              <a:t> </a:t>
            </a:r>
            <a:r>
              <a:rPr lang="it-IT" dirty="0" err="1"/>
              <a:t>annotés</a:t>
            </a:r>
            <a:r>
              <a:rPr lang="it-IT" dirty="0"/>
              <a:t>, nous </a:t>
            </a:r>
            <a:r>
              <a:rPr lang="it-IT" dirty="0" err="1"/>
              <a:t>nous</a:t>
            </a:r>
            <a:r>
              <a:rPr lang="it-IT" dirty="0"/>
              <a:t> </a:t>
            </a:r>
            <a:r>
              <a:rPr lang="it-IT" dirty="0" err="1"/>
              <a:t>sommes</a:t>
            </a:r>
            <a:r>
              <a:rPr lang="it-IT" dirty="0"/>
              <a:t> </a:t>
            </a:r>
            <a:r>
              <a:rPr lang="it-IT" dirty="0" err="1"/>
              <a:t>inspirés</a:t>
            </a:r>
            <a:r>
              <a:rPr lang="it-IT" dirty="0"/>
              <a:t> </a:t>
            </a:r>
            <a:r>
              <a:rPr lang="it-IT" dirty="0" err="1"/>
              <a:t>des</a:t>
            </a:r>
            <a:r>
              <a:rPr lang="it-IT" dirty="0"/>
              <a:t> </a:t>
            </a:r>
            <a:r>
              <a:rPr lang="it-IT" dirty="0" err="1"/>
              <a:t>critères</a:t>
            </a:r>
            <a:r>
              <a:rPr lang="it-IT" dirty="0"/>
              <a:t> </a:t>
            </a:r>
            <a:r>
              <a:rPr lang="it-IT" dirty="0" err="1"/>
              <a:t>utilisés</a:t>
            </a:r>
            <a:r>
              <a:rPr lang="it-IT" dirty="0"/>
              <a:t> pour </a:t>
            </a:r>
            <a:r>
              <a:rPr lang="it-IT" dirty="0" err="1"/>
              <a:t>décrire</a:t>
            </a:r>
            <a:r>
              <a:rPr lang="it-IT" dirty="0"/>
              <a:t> DEMOCRAT et de RésolCo</a:t>
            </a:r>
          </a:p>
          <a:p>
            <a:r>
              <a:rPr lang="it-IT" dirty="0" err="1"/>
              <a:t>Même</a:t>
            </a:r>
            <a:r>
              <a:rPr lang="it-IT" dirty="0"/>
              <a:t> si </a:t>
            </a:r>
            <a:r>
              <a:rPr lang="it-IT" dirty="0" err="1"/>
              <a:t>pas</a:t>
            </a:r>
            <a:r>
              <a:rPr lang="it-IT" dirty="0"/>
              <a:t> </a:t>
            </a:r>
            <a:r>
              <a:rPr lang="it-IT" dirty="0" err="1"/>
              <a:t>totalement</a:t>
            </a:r>
            <a:r>
              <a:rPr lang="it-IT" dirty="0"/>
              <a:t> comparable, on </a:t>
            </a:r>
            <a:r>
              <a:rPr lang="it-IT" dirty="0" err="1"/>
              <a:t>peut</a:t>
            </a:r>
            <a:r>
              <a:rPr lang="it-IT" dirty="0"/>
              <a:t> </a:t>
            </a:r>
            <a:r>
              <a:rPr lang="it-IT" dirty="0" err="1"/>
              <a:t>quand</a:t>
            </a:r>
            <a:r>
              <a:rPr lang="it-IT" dirty="0"/>
              <a:t> </a:t>
            </a:r>
            <a:r>
              <a:rPr lang="it-IT" dirty="0" err="1"/>
              <a:t>même</a:t>
            </a:r>
            <a:r>
              <a:rPr lang="it-IT" dirty="0"/>
              <a:t> </a:t>
            </a:r>
            <a:r>
              <a:rPr lang="it-IT" dirty="0" err="1"/>
              <a:t>observer</a:t>
            </a:r>
            <a:r>
              <a:rPr lang="it-IT" dirty="0"/>
              <a:t> une </a:t>
            </a:r>
            <a:r>
              <a:rPr lang="it-IT" dirty="0" err="1"/>
              <a:t>certaine</a:t>
            </a:r>
            <a:r>
              <a:rPr lang="it-IT" dirty="0"/>
              <a:t> </a:t>
            </a:r>
            <a:r>
              <a:rPr lang="it-IT" dirty="0" err="1"/>
              <a:t>progression</a:t>
            </a:r>
            <a:r>
              <a:rPr lang="it-IT" dirty="0"/>
              <a:t> </a:t>
            </a:r>
            <a:r>
              <a:rPr lang="it-IT" dirty="0" err="1"/>
              <a:t>dans</a:t>
            </a:r>
            <a:r>
              <a:rPr lang="it-IT" dirty="0"/>
              <a:t> le </a:t>
            </a:r>
            <a:r>
              <a:rPr lang="it-IT" dirty="0" err="1"/>
              <a:t>nombre</a:t>
            </a:r>
            <a:r>
              <a:rPr lang="it-IT" dirty="0"/>
              <a:t> de </a:t>
            </a:r>
            <a:r>
              <a:rPr lang="it-IT" dirty="0" err="1"/>
              <a:t>maillon</a:t>
            </a:r>
            <a:r>
              <a:rPr lang="it-IT" dirty="0"/>
              <a:t> </a:t>
            </a:r>
            <a:r>
              <a:rPr lang="it-IT" dirty="0" err="1"/>
              <a:t>totales</a:t>
            </a:r>
            <a:r>
              <a:rPr lang="it-IT" dirty="0"/>
              <a:t> pour </a:t>
            </a:r>
            <a:r>
              <a:rPr lang="it-IT" dirty="0" err="1"/>
              <a:t>chaque</a:t>
            </a:r>
            <a:r>
              <a:rPr lang="it-IT" dirty="0"/>
              <a:t> </a:t>
            </a:r>
            <a:r>
              <a:rPr lang="it-IT" dirty="0" err="1"/>
              <a:t>niveau</a:t>
            </a:r>
            <a:r>
              <a:rPr lang="it-IT" dirty="0"/>
              <a:t> </a:t>
            </a:r>
            <a:r>
              <a:rPr lang="it-IT" dirty="0" err="1"/>
              <a:t>scolaire</a:t>
            </a:r>
            <a:r>
              <a:rPr lang="it-IT" dirty="0"/>
              <a:t>.</a:t>
            </a:r>
          </a:p>
          <a:p>
            <a:endParaRPr lang="it-IT" dirty="0"/>
          </a:p>
          <a:p>
            <a:r>
              <a:rPr lang="it-IT" dirty="0" err="1"/>
              <a:t>Dénsité</a:t>
            </a:r>
            <a:r>
              <a:rPr lang="it-IT" dirty="0"/>
              <a:t> </a:t>
            </a:r>
            <a:r>
              <a:rPr lang="it-IT" dirty="0" err="1"/>
              <a:t>référentielle</a:t>
            </a:r>
            <a:r>
              <a:rPr lang="it-IT" dirty="0"/>
              <a:t> – </a:t>
            </a:r>
            <a:r>
              <a:rPr lang="it-IT" dirty="0" err="1"/>
              <a:t>nb</a:t>
            </a:r>
            <a:r>
              <a:rPr lang="it-IT" dirty="0"/>
              <a:t> de </a:t>
            </a:r>
            <a:r>
              <a:rPr lang="it-IT" dirty="0" err="1"/>
              <a:t>maillons</a:t>
            </a:r>
            <a:r>
              <a:rPr lang="it-IT" dirty="0"/>
              <a:t> sur </a:t>
            </a:r>
            <a:r>
              <a:rPr lang="it-IT" dirty="0" err="1"/>
              <a:t>nb</a:t>
            </a:r>
            <a:r>
              <a:rPr lang="it-IT" dirty="0"/>
              <a:t> tokens -</a:t>
            </a:r>
            <a:r>
              <a:rPr lang="it-IT" dirty="0" err="1"/>
              <a:t>ça</a:t>
            </a:r>
            <a:r>
              <a:rPr lang="it-IT" dirty="0"/>
              <a:t> varie </a:t>
            </a:r>
            <a:r>
              <a:rPr lang="it-IT" dirty="0" err="1"/>
              <a:t>peu</a:t>
            </a:r>
            <a:r>
              <a:rPr lang="it-IT" dirty="0"/>
              <a:t> </a:t>
            </a:r>
            <a:r>
              <a:rPr lang="it-IT" dirty="0" err="1"/>
              <a:t>entre</a:t>
            </a:r>
            <a:r>
              <a:rPr lang="it-IT" dirty="0"/>
              <a:t> </a:t>
            </a:r>
            <a:r>
              <a:rPr lang="it-IT" dirty="0" err="1"/>
              <a:t>niveaux</a:t>
            </a:r>
            <a:r>
              <a:rPr lang="it-IT" dirty="0"/>
              <a:t> </a:t>
            </a:r>
            <a:r>
              <a:rPr lang="it-IT" dirty="0" err="1"/>
              <a:t>scolaires</a:t>
            </a:r>
            <a:r>
              <a:rPr lang="it-IT" dirty="0"/>
              <a:t> mais la </a:t>
            </a:r>
            <a:r>
              <a:rPr lang="it-IT" dirty="0" err="1"/>
              <a:t>moyenne</a:t>
            </a:r>
            <a:r>
              <a:rPr lang="it-IT" dirty="0"/>
              <a:t> est </a:t>
            </a:r>
            <a:r>
              <a:rPr lang="it-IT" dirty="0" err="1"/>
              <a:t>proche</a:t>
            </a:r>
            <a:r>
              <a:rPr lang="it-IT" dirty="0"/>
              <a:t> de celle </a:t>
            </a:r>
            <a:r>
              <a:rPr lang="it-IT" dirty="0" err="1"/>
              <a:t>rencontré</a:t>
            </a:r>
            <a:r>
              <a:rPr lang="it-IT" dirty="0"/>
              <a:t> </a:t>
            </a:r>
            <a:r>
              <a:rPr lang="it-IT" dirty="0" err="1"/>
              <a:t>dans</a:t>
            </a:r>
            <a:r>
              <a:rPr lang="it-IT" dirty="0"/>
              <a:t>  la </a:t>
            </a:r>
            <a:r>
              <a:rPr lang="it-IT" dirty="0" err="1"/>
              <a:t>sous-partie</a:t>
            </a:r>
            <a:r>
              <a:rPr lang="it-IT" dirty="0"/>
              <a:t> </a:t>
            </a:r>
            <a:r>
              <a:rPr lang="it-IT" dirty="0" err="1"/>
              <a:t>du</a:t>
            </a:r>
            <a:r>
              <a:rPr lang="it-IT" dirty="0"/>
              <a:t> corpus EMOCRAT de </a:t>
            </a:r>
            <a:r>
              <a:rPr lang="it-IT" dirty="0" err="1"/>
              <a:t>textes</a:t>
            </a:r>
            <a:r>
              <a:rPr lang="it-IT" dirty="0"/>
              <a:t> </a:t>
            </a:r>
            <a:r>
              <a:rPr lang="it-IT" dirty="0" err="1"/>
              <a:t>narratifs</a:t>
            </a:r>
            <a:r>
              <a:rPr lang="it-IT" dirty="0"/>
              <a:t> </a:t>
            </a:r>
            <a:r>
              <a:rPr lang="it-IT" dirty="0" err="1"/>
              <a:t>du</a:t>
            </a:r>
            <a:r>
              <a:rPr lang="it-IT" dirty="0"/>
              <a:t> 20° siècle «(…) </a:t>
            </a:r>
            <a:r>
              <a:rPr lang="it-IT" dirty="0" err="1"/>
              <a:t>les</a:t>
            </a:r>
            <a:r>
              <a:rPr lang="it-IT" dirty="0"/>
              <a:t> </a:t>
            </a:r>
            <a:r>
              <a:rPr lang="it-IT" dirty="0" err="1"/>
              <a:t>textes</a:t>
            </a:r>
            <a:r>
              <a:rPr lang="it-IT" dirty="0"/>
              <a:t> </a:t>
            </a:r>
            <a:r>
              <a:rPr lang="it-IT" dirty="0" err="1"/>
              <a:t>narratifs</a:t>
            </a:r>
            <a:r>
              <a:rPr lang="it-IT" dirty="0"/>
              <a:t> </a:t>
            </a:r>
            <a:r>
              <a:rPr lang="it-IT" dirty="0" err="1"/>
              <a:t>ont</a:t>
            </a:r>
            <a:r>
              <a:rPr lang="it-IT" dirty="0"/>
              <a:t> une </a:t>
            </a:r>
            <a:r>
              <a:rPr lang="it-IT" dirty="0" err="1"/>
              <a:t>densité</a:t>
            </a:r>
            <a:r>
              <a:rPr lang="it-IT" dirty="0"/>
              <a:t> </a:t>
            </a:r>
            <a:r>
              <a:rPr lang="it-IT" dirty="0" err="1"/>
              <a:t>référentielle</a:t>
            </a:r>
            <a:r>
              <a:rPr lang="it-IT" dirty="0"/>
              <a:t> plus haute </a:t>
            </a:r>
            <a:r>
              <a:rPr lang="it-IT" dirty="0" err="1"/>
              <a:t>que</a:t>
            </a:r>
            <a:r>
              <a:rPr lang="it-IT" dirty="0"/>
              <a:t> </a:t>
            </a:r>
            <a:r>
              <a:rPr lang="it-IT" dirty="0" err="1"/>
              <a:t>les</a:t>
            </a:r>
            <a:r>
              <a:rPr lang="it-IT" dirty="0"/>
              <a:t> </a:t>
            </a:r>
            <a:r>
              <a:rPr lang="it-IT" dirty="0" err="1"/>
              <a:t>textes</a:t>
            </a:r>
            <a:r>
              <a:rPr lang="it-IT" dirty="0"/>
              <a:t> non-</a:t>
            </a:r>
            <a:r>
              <a:rPr lang="it-IT" dirty="0" err="1"/>
              <a:t>narratifs</a:t>
            </a:r>
            <a:r>
              <a:rPr lang="it-IT" dirty="0"/>
              <a:t>.» -- </a:t>
            </a:r>
            <a:r>
              <a:rPr lang="it-IT" dirty="0" err="1"/>
              <a:t>effet</a:t>
            </a:r>
            <a:r>
              <a:rPr lang="it-IT" dirty="0"/>
              <a:t> de </a:t>
            </a:r>
            <a:r>
              <a:rPr lang="it-IT" dirty="0" err="1"/>
              <a:t>genre</a:t>
            </a:r>
            <a:r>
              <a:rPr lang="it-IT" dirty="0"/>
              <a:t> sur </a:t>
            </a:r>
            <a:r>
              <a:rPr lang="it-IT" dirty="0" err="1"/>
              <a:t>cet</a:t>
            </a:r>
            <a:r>
              <a:rPr lang="it-IT" dirty="0"/>
              <a:t> indice – </a:t>
            </a:r>
            <a:r>
              <a:rPr lang="it-IT" dirty="0" err="1"/>
              <a:t>influence</a:t>
            </a:r>
            <a:r>
              <a:rPr lang="it-IT" dirty="0"/>
              <a:t> </a:t>
            </a:r>
            <a:r>
              <a:rPr lang="it-IT" dirty="0" err="1"/>
              <a:t>du</a:t>
            </a:r>
            <a:r>
              <a:rPr lang="it-IT" dirty="0"/>
              <a:t> </a:t>
            </a:r>
            <a:r>
              <a:rPr lang="it-IT" dirty="0" err="1"/>
              <a:t>genre</a:t>
            </a:r>
            <a:r>
              <a:rPr lang="it-IT" dirty="0"/>
              <a:t> </a:t>
            </a:r>
            <a:r>
              <a:rPr lang="it-IT" dirty="0" err="1"/>
              <a:t>textuel</a:t>
            </a:r>
            <a:r>
              <a:rPr lang="it-IT" dirty="0"/>
              <a:t> sur la </a:t>
            </a:r>
            <a:r>
              <a:rPr lang="it-IT" dirty="0" err="1"/>
              <a:t>cohérence</a:t>
            </a:r>
            <a:r>
              <a:rPr lang="it-IT" dirty="0"/>
              <a:t>/</a:t>
            </a:r>
            <a:r>
              <a:rPr lang="it-IT" dirty="0" err="1"/>
              <a:t>cohésion</a:t>
            </a:r>
            <a:r>
              <a:rPr lang="it-IT" dirty="0"/>
              <a:t> </a:t>
            </a:r>
            <a:r>
              <a:rPr lang="it-IT" dirty="0" err="1"/>
              <a:t>textuelle</a:t>
            </a:r>
            <a:endParaRPr lang="it-IT" dirty="0"/>
          </a:p>
          <a:p>
            <a:endParaRPr lang="fr-FR" dirty="0"/>
          </a:p>
        </p:txBody>
      </p:sp>
    </p:spTree>
    <p:extLst>
      <p:ext uri="{BB962C8B-B14F-4D97-AF65-F5344CB8AC3E}">
        <p14:creationId xmlns:p14="http://schemas.microsoft.com/office/powerpoint/2010/main" val="23121236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err="1"/>
              <a:t>Caractérisation</a:t>
            </a:r>
            <a:r>
              <a:rPr lang="it-IT" dirty="0"/>
              <a:t> </a:t>
            </a:r>
            <a:r>
              <a:rPr lang="it-IT" dirty="0" err="1"/>
              <a:t>des</a:t>
            </a:r>
            <a:r>
              <a:rPr lang="it-IT" dirty="0"/>
              <a:t> </a:t>
            </a:r>
            <a:r>
              <a:rPr lang="it-IT" dirty="0" err="1"/>
              <a:t>types</a:t>
            </a:r>
            <a:r>
              <a:rPr lang="it-IT" dirty="0"/>
              <a:t> de </a:t>
            </a:r>
            <a:r>
              <a:rPr lang="it-IT" dirty="0" err="1"/>
              <a:t>mention</a:t>
            </a:r>
            <a:r>
              <a:rPr lang="it-IT" dirty="0"/>
              <a:t> reprise </a:t>
            </a:r>
            <a:r>
              <a:rPr lang="it-IT" dirty="0" err="1"/>
              <a:t>depuis</a:t>
            </a:r>
            <a:r>
              <a:rPr lang="it-IT" dirty="0"/>
              <a:t> </a:t>
            </a:r>
            <a:r>
              <a:rPr lang="it-IT" dirty="0" err="1"/>
              <a:t>Annodis</a:t>
            </a:r>
            <a:r>
              <a:rPr lang="it-IT" dirty="0"/>
              <a:t> (</a:t>
            </a:r>
            <a:r>
              <a:rPr lang="it-IT" dirty="0" err="1"/>
              <a:t>cité</a:t>
            </a:r>
            <a:r>
              <a:rPr lang="it-IT" dirty="0"/>
              <a:t> et </a:t>
            </a:r>
            <a:r>
              <a:rPr lang="it-IT" dirty="0" err="1"/>
              <a:t>utlisé</a:t>
            </a:r>
            <a:r>
              <a:rPr lang="it-IT" dirty="0"/>
              <a:t> par Federzoni et al., 2021), on a </a:t>
            </a:r>
            <a:r>
              <a:rPr lang="it-IT" dirty="0" err="1"/>
              <a:t>rajouté</a:t>
            </a:r>
            <a:r>
              <a:rPr lang="it-IT" dirty="0"/>
              <a:t> la </a:t>
            </a:r>
            <a:r>
              <a:rPr lang="it-IT" dirty="0" err="1"/>
              <a:t>catégorie</a:t>
            </a:r>
            <a:r>
              <a:rPr lang="it-IT" dirty="0"/>
              <a:t> </a:t>
            </a:r>
            <a:r>
              <a:rPr lang="it-IT" dirty="0" err="1"/>
              <a:t>anaphore</a:t>
            </a:r>
            <a:r>
              <a:rPr lang="it-IT" dirty="0"/>
              <a:t> </a:t>
            </a:r>
            <a:r>
              <a:rPr lang="it-IT" dirty="0" err="1"/>
              <a:t>zéro</a:t>
            </a:r>
            <a:r>
              <a:rPr lang="it-IT" dirty="0"/>
              <a:t> à </a:t>
            </a:r>
            <a:r>
              <a:rPr lang="it-IT" dirty="0" err="1"/>
              <a:t>leur</a:t>
            </a:r>
            <a:r>
              <a:rPr lang="it-IT" dirty="0"/>
              <a:t> </a:t>
            </a:r>
            <a:r>
              <a:rPr lang="it-IT" dirty="0" err="1"/>
              <a:t>taxonomie</a:t>
            </a:r>
            <a:r>
              <a:rPr lang="it-IT" dirty="0"/>
              <a:t>.</a:t>
            </a:r>
          </a:p>
          <a:p>
            <a:r>
              <a:rPr lang="it-IT" dirty="0" err="1"/>
              <a:t>Statistiques</a:t>
            </a:r>
            <a:r>
              <a:rPr lang="it-IT" dirty="0"/>
              <a:t> </a:t>
            </a:r>
            <a:r>
              <a:rPr lang="it-IT" dirty="0" err="1"/>
              <a:t>effectués</a:t>
            </a:r>
            <a:r>
              <a:rPr lang="it-IT" dirty="0"/>
              <a:t> en </a:t>
            </a:r>
            <a:r>
              <a:rPr lang="it-IT" dirty="0" err="1"/>
              <a:t>croisant</a:t>
            </a:r>
            <a:r>
              <a:rPr lang="it-IT" dirty="0"/>
              <a:t> </a:t>
            </a:r>
            <a:r>
              <a:rPr lang="it-IT" dirty="0" err="1"/>
              <a:t>les</a:t>
            </a:r>
            <a:r>
              <a:rPr lang="it-IT" dirty="0"/>
              <a:t> </a:t>
            </a:r>
            <a:r>
              <a:rPr lang="it-IT" dirty="0" err="1"/>
              <a:t>annotations</a:t>
            </a:r>
            <a:r>
              <a:rPr lang="it-IT" dirty="0"/>
              <a:t> </a:t>
            </a:r>
            <a:r>
              <a:rPr lang="it-IT" dirty="0" err="1"/>
              <a:t>manuelles</a:t>
            </a:r>
            <a:r>
              <a:rPr lang="it-IT" dirty="0"/>
              <a:t> </a:t>
            </a:r>
            <a:r>
              <a:rPr lang="it-IT" dirty="0" err="1"/>
              <a:t>avec</a:t>
            </a:r>
            <a:r>
              <a:rPr lang="it-IT" dirty="0"/>
              <a:t> le </a:t>
            </a:r>
            <a:r>
              <a:rPr lang="it-IT" dirty="0" err="1"/>
              <a:t>parsing</a:t>
            </a:r>
            <a:r>
              <a:rPr lang="it-IT" dirty="0"/>
              <a:t> </a:t>
            </a:r>
            <a:r>
              <a:rPr lang="it-IT" dirty="0" err="1"/>
              <a:t>effectué</a:t>
            </a:r>
            <a:r>
              <a:rPr lang="it-IT" dirty="0"/>
              <a:t> </a:t>
            </a:r>
            <a:r>
              <a:rPr lang="it-IT" dirty="0" err="1"/>
              <a:t>au</a:t>
            </a:r>
            <a:r>
              <a:rPr lang="it-IT" dirty="0"/>
              <a:t> </a:t>
            </a:r>
            <a:r>
              <a:rPr lang="it-IT" dirty="0" err="1"/>
              <a:t>préalable</a:t>
            </a:r>
            <a:r>
              <a:rPr lang="it-IT" dirty="0"/>
              <a:t> </a:t>
            </a:r>
            <a:r>
              <a:rPr lang="it-IT" dirty="0" err="1"/>
              <a:t>avec</a:t>
            </a:r>
            <a:r>
              <a:rPr lang="it-IT" dirty="0"/>
              <a:t> le </a:t>
            </a:r>
            <a:r>
              <a:rPr lang="it-IT" dirty="0" err="1"/>
              <a:t>modèle</a:t>
            </a:r>
            <a:r>
              <a:rPr lang="it-IT" dirty="0"/>
              <a:t> news large pour le </a:t>
            </a:r>
            <a:r>
              <a:rPr lang="it-IT" dirty="0" err="1"/>
              <a:t>français</a:t>
            </a:r>
            <a:r>
              <a:rPr lang="it-IT" dirty="0"/>
              <a:t> de </a:t>
            </a:r>
            <a:r>
              <a:rPr lang="it-IT" dirty="0" err="1"/>
              <a:t>Spacy</a:t>
            </a:r>
            <a:r>
              <a:rPr lang="it-IT" dirty="0"/>
              <a:t> 3.</a:t>
            </a:r>
          </a:p>
          <a:p>
            <a:endParaRPr lang="it-IT" dirty="0"/>
          </a:p>
          <a:p>
            <a:r>
              <a:rPr lang="fr-FR" dirty="0"/>
              <a:t>Les pronoms représentent la catégorie la plus présente dans nos annotations, </a:t>
            </a:r>
          </a:p>
          <a:p>
            <a:r>
              <a:rPr lang="fr-FR" dirty="0"/>
              <a:t>suivies par les syntagmes nominaux définis du </a:t>
            </a:r>
            <a:r>
              <a:rPr lang="fr-FR" dirty="0" err="1"/>
              <a:t>typ</a:t>
            </a:r>
            <a:r>
              <a:rPr lang="fr-FR" dirty="0"/>
              <a:t> le/la/les art défini + nom (avec ou sans tokens d’autre type entre eux), </a:t>
            </a:r>
          </a:p>
          <a:p>
            <a:r>
              <a:rPr lang="fr-FR" dirty="0"/>
              <a:t>puis article indéfini + nom, déterminants possessifs, </a:t>
            </a:r>
          </a:p>
          <a:p>
            <a:r>
              <a:rPr lang="fr-FR" dirty="0"/>
              <a:t>noms propres (possibles erreurs </a:t>
            </a:r>
            <a:r>
              <a:rPr lang="fr-FR" dirty="0" err="1"/>
              <a:t>parsing</a:t>
            </a:r>
            <a:r>
              <a:rPr lang="fr-FR" dirty="0"/>
              <a:t> par </a:t>
            </a:r>
            <a:r>
              <a:rPr lang="fr-FR" dirty="0" err="1"/>
              <a:t>Spacy</a:t>
            </a:r>
            <a:r>
              <a:rPr lang="fr-FR" dirty="0"/>
              <a:t>)</a:t>
            </a:r>
          </a:p>
          <a:p>
            <a:r>
              <a:rPr lang="fr-FR" dirty="0"/>
              <a:t>Syntagmes nominaux sans déterminants</a:t>
            </a:r>
          </a:p>
          <a:p>
            <a:r>
              <a:rPr lang="fr-FR" dirty="0"/>
              <a:t>Autres (</a:t>
            </a:r>
            <a:r>
              <a:rPr lang="fr-FR" dirty="0" err="1"/>
              <a:t>unknown</a:t>
            </a:r>
            <a:r>
              <a:rPr lang="fr-FR" dirty="0"/>
              <a:t> ou pattern « atypiques »)</a:t>
            </a:r>
          </a:p>
          <a:p>
            <a:r>
              <a:rPr lang="fr-FR" dirty="0"/>
              <a:t>En revanche, les catégories qui semblent le moins présentes sont les syntagmes démonstratifs et les anaphores zéro.</a:t>
            </a:r>
          </a:p>
          <a:p>
            <a:r>
              <a:rPr lang="fr-FR" dirty="0" err="1"/>
              <a:t>Synt</a:t>
            </a:r>
            <a:r>
              <a:rPr lang="fr-FR" dirty="0"/>
              <a:t> </a:t>
            </a:r>
            <a:r>
              <a:rPr lang="fr-FR" dirty="0" err="1"/>
              <a:t>démontratifs</a:t>
            </a:r>
            <a:r>
              <a:rPr lang="fr-FR" dirty="0"/>
              <a:t> : plutôt une erreur d’annotation ou de </a:t>
            </a:r>
            <a:r>
              <a:rPr lang="fr-FR" dirty="0" err="1"/>
              <a:t>parsing</a:t>
            </a:r>
            <a:r>
              <a:rPr lang="fr-FR" dirty="0"/>
              <a:t> que une réelle absence dans le corpus, annotations à vérifier</a:t>
            </a:r>
          </a:p>
          <a:p>
            <a:r>
              <a:rPr lang="fr-FR" dirty="0"/>
              <a:t>Anaphore zéro – effectivement peu utilisée mais à savoir ce phénomène aussi est semblé assez difficile à annoter sur ces textes, comme on verra tout à l’heure.</a:t>
            </a:r>
          </a:p>
          <a:p>
            <a:endParaRPr lang="fr-FR" dirty="0"/>
          </a:p>
        </p:txBody>
      </p:sp>
    </p:spTree>
    <p:extLst>
      <p:ext uri="{BB962C8B-B14F-4D97-AF65-F5344CB8AC3E}">
        <p14:creationId xmlns:p14="http://schemas.microsoft.com/office/powerpoint/2010/main" val="35087559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err="1"/>
              <a:t>Anaphore</a:t>
            </a:r>
            <a:r>
              <a:rPr lang="it-IT" dirty="0"/>
              <a:t> </a:t>
            </a:r>
            <a:r>
              <a:rPr lang="it-IT" dirty="0" err="1"/>
              <a:t>zéro</a:t>
            </a:r>
            <a:r>
              <a:rPr lang="it-IT" dirty="0"/>
              <a:t> </a:t>
            </a:r>
            <a:r>
              <a:rPr lang="it-IT" dirty="0" err="1"/>
              <a:t>annoté</a:t>
            </a:r>
            <a:r>
              <a:rPr lang="it-IT" dirty="0"/>
              <a:t> en </a:t>
            </a:r>
            <a:r>
              <a:rPr lang="it-IT" dirty="0" err="1"/>
              <a:t>français</a:t>
            </a:r>
            <a:r>
              <a:rPr lang="it-IT" dirty="0"/>
              <a:t> </a:t>
            </a:r>
            <a:r>
              <a:rPr lang="it-IT" dirty="0" err="1"/>
              <a:t>dans</a:t>
            </a:r>
            <a:r>
              <a:rPr lang="it-IT" dirty="0"/>
              <a:t> </a:t>
            </a:r>
            <a:r>
              <a:rPr lang="it-IT" dirty="0" err="1"/>
              <a:t>des</a:t>
            </a:r>
            <a:r>
              <a:rPr lang="it-IT" dirty="0"/>
              <a:t> </a:t>
            </a:r>
            <a:r>
              <a:rPr lang="it-IT" dirty="0" err="1"/>
              <a:t>cas</a:t>
            </a:r>
            <a:r>
              <a:rPr lang="it-IT" dirty="0"/>
              <a:t> </a:t>
            </a:r>
            <a:r>
              <a:rPr lang="it-IT" dirty="0" err="1"/>
              <a:t>spécifiques</a:t>
            </a:r>
            <a:r>
              <a:rPr lang="it-IT" dirty="0"/>
              <a:t> </a:t>
            </a:r>
            <a:r>
              <a:rPr lang="it-IT" dirty="0" err="1"/>
              <a:t>comme</a:t>
            </a:r>
            <a:r>
              <a:rPr lang="it-IT" dirty="0"/>
              <a:t> </a:t>
            </a:r>
            <a:r>
              <a:rPr lang="it-IT" dirty="0" err="1"/>
              <a:t>les</a:t>
            </a:r>
            <a:r>
              <a:rPr lang="it-IT" dirty="0"/>
              <a:t> </a:t>
            </a:r>
            <a:r>
              <a:rPr lang="it-IT" dirty="0" err="1"/>
              <a:t>phrases</a:t>
            </a:r>
            <a:r>
              <a:rPr lang="it-IT" dirty="0"/>
              <a:t> </a:t>
            </a:r>
            <a:r>
              <a:rPr lang="it-IT" dirty="0" err="1"/>
              <a:t>coordonnées</a:t>
            </a:r>
            <a:r>
              <a:rPr lang="it-IT" dirty="0"/>
              <a:t> et </a:t>
            </a:r>
            <a:r>
              <a:rPr lang="it-IT" dirty="0" err="1"/>
              <a:t>les</a:t>
            </a:r>
            <a:r>
              <a:rPr lang="it-IT" dirty="0"/>
              <a:t> </a:t>
            </a:r>
            <a:r>
              <a:rPr lang="it-IT" dirty="0" err="1"/>
              <a:t>imperatifs</a:t>
            </a:r>
            <a:r>
              <a:rPr lang="it-IT" dirty="0"/>
              <a:t>, nous </a:t>
            </a:r>
            <a:r>
              <a:rPr lang="it-IT" dirty="0" err="1"/>
              <a:t>avons</a:t>
            </a:r>
            <a:r>
              <a:rPr lang="it-IT" dirty="0"/>
              <a:t> </a:t>
            </a:r>
            <a:r>
              <a:rPr lang="it-IT" dirty="0" err="1"/>
              <a:t>remarqué</a:t>
            </a:r>
            <a:r>
              <a:rPr lang="it-IT" dirty="0"/>
              <a:t> une </a:t>
            </a:r>
            <a:r>
              <a:rPr lang="it-IT" dirty="0" err="1"/>
              <a:t>différence</a:t>
            </a:r>
            <a:r>
              <a:rPr lang="it-IT" dirty="0"/>
              <a:t> </a:t>
            </a:r>
            <a:r>
              <a:rPr lang="it-IT" dirty="0" err="1"/>
              <a:t>dans</a:t>
            </a:r>
            <a:r>
              <a:rPr lang="it-IT" dirty="0"/>
              <a:t> l’</a:t>
            </a:r>
            <a:r>
              <a:rPr lang="it-IT" dirty="0" err="1"/>
              <a:t>annotation</a:t>
            </a:r>
            <a:r>
              <a:rPr lang="it-IT" dirty="0"/>
              <a:t> </a:t>
            </a:r>
            <a:r>
              <a:rPr lang="it-IT" dirty="0" err="1"/>
              <a:t>entre</a:t>
            </a:r>
            <a:r>
              <a:rPr lang="it-IT" dirty="0"/>
              <a:t> </a:t>
            </a:r>
            <a:r>
              <a:rPr lang="it-IT" dirty="0" err="1"/>
              <a:t>les</a:t>
            </a:r>
            <a:r>
              <a:rPr lang="it-IT" dirty="0"/>
              <a:t> </a:t>
            </a:r>
            <a:r>
              <a:rPr lang="it-IT" dirty="0" err="1"/>
              <a:t>deux</a:t>
            </a:r>
            <a:r>
              <a:rPr lang="it-IT" dirty="0"/>
              <a:t> </a:t>
            </a:r>
            <a:r>
              <a:rPr lang="it-IT" dirty="0" err="1"/>
              <a:t>annotatrices</a:t>
            </a:r>
            <a:r>
              <a:rPr lang="it-IT" dirty="0"/>
              <a:t> </a:t>
            </a:r>
            <a:r>
              <a:rPr lang="it-IT" dirty="0" err="1"/>
              <a:t>du</a:t>
            </a:r>
            <a:r>
              <a:rPr lang="it-IT" dirty="0"/>
              <a:t> </a:t>
            </a:r>
            <a:r>
              <a:rPr lang="it-IT" dirty="0" err="1"/>
              <a:t>projet</a:t>
            </a:r>
            <a:r>
              <a:rPr lang="it-IT" dirty="0"/>
              <a:t> : </a:t>
            </a:r>
            <a:r>
              <a:rPr lang="it-IT" dirty="0" err="1"/>
              <a:t>italophone</a:t>
            </a:r>
            <a:r>
              <a:rPr lang="it-IT" dirty="0"/>
              <a:t>, </a:t>
            </a:r>
            <a:r>
              <a:rPr lang="it-IT" dirty="0" err="1"/>
              <a:t>francophone</a:t>
            </a:r>
            <a:r>
              <a:rPr lang="it-IT" dirty="0"/>
              <a:t> – </a:t>
            </a:r>
            <a:r>
              <a:rPr lang="fr-FR" dirty="0"/>
              <a:t>Ann 1 : 98 vs. ann2 : 27</a:t>
            </a:r>
          </a:p>
          <a:p>
            <a:pPr marL="114300" indent="0">
              <a:buNone/>
            </a:pPr>
            <a:r>
              <a:rPr lang="fr-FR" i="1" dirty="0"/>
              <a:t>Exemple anaphore zéro en </a:t>
            </a:r>
            <a:r>
              <a:rPr lang="fr-FR" i="1" dirty="0" err="1"/>
              <a:t>francais</a:t>
            </a:r>
            <a:r>
              <a:rPr lang="fr-FR" i="1" dirty="0"/>
              <a:t> (</a:t>
            </a:r>
            <a:r>
              <a:rPr lang="fr-FR" i="1" dirty="0" err="1"/>
              <a:t>verbi</a:t>
            </a:r>
            <a:r>
              <a:rPr lang="fr-FR" i="1" dirty="0"/>
              <a:t> </a:t>
            </a:r>
            <a:r>
              <a:rPr lang="fr-FR" i="1" dirty="0" err="1"/>
              <a:t>coordinati</a:t>
            </a:r>
            <a:r>
              <a:rPr lang="fr-FR" i="1" dirty="0"/>
              <a:t>)</a:t>
            </a:r>
          </a:p>
          <a:p>
            <a:r>
              <a:rPr lang="fr-FR" dirty="0"/>
              <a:t>Remarquée par </a:t>
            </a:r>
            <a:r>
              <a:rPr lang="fr-FR" dirty="0" err="1"/>
              <a:t>Landragin</a:t>
            </a:r>
            <a:r>
              <a:rPr lang="fr-FR" dirty="0"/>
              <a:t> et son équipe en 2024, différence d’annotation entre annotateurs du français ancien (phénomène très présent) et de français moderne – postuler la même différence entre annotateurs francophone et italophones, puisque italien langue pro-drop </a:t>
            </a:r>
            <a:r>
              <a:rPr lang="fr-FR" dirty="0">
                <a:sym typeface="Wingdings" panose="05000000000000000000" pitchFamily="2" charset="2"/>
              </a:rPr>
              <a:t> </a:t>
            </a:r>
            <a:r>
              <a:rPr lang="fr-FR" dirty="0"/>
              <a:t>Différence de perception qui influence les annotations</a:t>
            </a:r>
          </a:p>
          <a:p>
            <a:pPr marL="139700" indent="0">
              <a:buNone/>
            </a:pPr>
            <a:endParaRPr lang="fr-FR" dirty="0"/>
          </a:p>
        </p:txBody>
      </p:sp>
    </p:spTree>
    <p:extLst>
      <p:ext uri="{BB962C8B-B14F-4D97-AF65-F5344CB8AC3E}">
        <p14:creationId xmlns:p14="http://schemas.microsoft.com/office/powerpoint/2010/main" val="4925201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36732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err="1"/>
              <a:t>Dénsité</a:t>
            </a:r>
            <a:r>
              <a:rPr lang="it-IT" dirty="0"/>
              <a:t> </a:t>
            </a:r>
            <a:r>
              <a:rPr lang="it-IT" dirty="0" err="1"/>
              <a:t>cohérente</a:t>
            </a:r>
            <a:r>
              <a:rPr lang="it-IT" dirty="0"/>
              <a:t> – </a:t>
            </a:r>
            <a:r>
              <a:rPr lang="it-IT" dirty="0" err="1"/>
              <a:t>effet</a:t>
            </a:r>
            <a:r>
              <a:rPr lang="it-IT" dirty="0"/>
              <a:t> de </a:t>
            </a:r>
            <a:r>
              <a:rPr lang="it-IT" dirty="0" err="1"/>
              <a:t>genre</a:t>
            </a:r>
            <a:endParaRPr lang="it-IT" dirty="0"/>
          </a:p>
          <a:p>
            <a:r>
              <a:rPr lang="it-IT" dirty="0" err="1"/>
              <a:t>Anaphore</a:t>
            </a:r>
            <a:r>
              <a:rPr lang="it-IT" dirty="0"/>
              <a:t> </a:t>
            </a:r>
            <a:r>
              <a:rPr lang="it-IT" dirty="0" err="1"/>
              <a:t>zéro</a:t>
            </a:r>
            <a:r>
              <a:rPr lang="it-IT" dirty="0"/>
              <a:t> difficile à </a:t>
            </a:r>
            <a:r>
              <a:rPr lang="it-IT" dirty="0" err="1"/>
              <a:t>annoter</a:t>
            </a:r>
            <a:r>
              <a:rPr lang="it-IT" dirty="0"/>
              <a:t> – </a:t>
            </a:r>
            <a:r>
              <a:rPr lang="it-IT" dirty="0" err="1"/>
              <a:t>spécifier</a:t>
            </a:r>
            <a:r>
              <a:rPr lang="it-IT" dirty="0"/>
              <a:t> </a:t>
            </a:r>
            <a:r>
              <a:rPr lang="it-IT" dirty="0" err="1"/>
              <a:t>dans</a:t>
            </a:r>
            <a:r>
              <a:rPr lang="it-IT" dirty="0"/>
              <a:t> le guide </a:t>
            </a:r>
          </a:p>
          <a:p>
            <a:r>
              <a:rPr lang="it-IT" dirty="0" err="1"/>
              <a:t>Ambiguités</a:t>
            </a:r>
            <a:r>
              <a:rPr lang="it-IT" dirty="0"/>
              <a:t> </a:t>
            </a:r>
            <a:r>
              <a:rPr lang="it-IT" dirty="0" err="1"/>
              <a:t>levées</a:t>
            </a:r>
            <a:r>
              <a:rPr lang="it-IT" dirty="0"/>
              <a:t> pour la nouvelle campagne </a:t>
            </a:r>
            <a:r>
              <a:rPr lang="it-IT" dirty="0" err="1"/>
              <a:t>actuellement</a:t>
            </a:r>
            <a:r>
              <a:rPr lang="it-IT" dirty="0"/>
              <a:t> en </a:t>
            </a:r>
            <a:r>
              <a:rPr lang="it-IT" dirty="0" err="1"/>
              <a:t>cours</a:t>
            </a:r>
            <a:endParaRPr lang="fr-FR" dirty="0"/>
          </a:p>
        </p:txBody>
      </p:sp>
    </p:spTree>
    <p:extLst>
      <p:ext uri="{BB962C8B-B14F-4D97-AF65-F5344CB8AC3E}">
        <p14:creationId xmlns:p14="http://schemas.microsoft.com/office/powerpoint/2010/main" val="15763866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a:t>Campagne </a:t>
            </a:r>
            <a:r>
              <a:rPr lang="it-IT" dirty="0" err="1"/>
              <a:t>actuellement</a:t>
            </a:r>
            <a:r>
              <a:rPr lang="it-IT" dirty="0"/>
              <a:t> en </a:t>
            </a:r>
            <a:r>
              <a:rPr lang="it-IT" dirty="0" err="1"/>
              <a:t>cours</a:t>
            </a:r>
            <a:endParaRPr lang="fr-FR" dirty="0"/>
          </a:p>
        </p:txBody>
      </p:sp>
    </p:spTree>
    <p:extLst>
      <p:ext uri="{BB962C8B-B14F-4D97-AF65-F5344CB8AC3E}">
        <p14:creationId xmlns:p14="http://schemas.microsoft.com/office/powerpoint/2010/main" val="2343396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b="0" i="0" u="none" strike="noStrike" dirty="0">
                <a:solidFill>
                  <a:srgbClr val="000000"/>
                </a:solidFill>
                <a:effectLst/>
                <a:latin typeface="Arial" panose="020B0604020202020204" pitchFamily="34" charset="0"/>
              </a:rPr>
              <a:t>On a besoin de connaissance du monde, du contexte, d’utiliser la déduction, de notion de métonymie (une part pour le tout) pour comprendre le langage</a:t>
            </a:r>
          </a:p>
        </p:txBody>
      </p:sp>
    </p:spTree>
    <p:extLst>
      <p:ext uri="{BB962C8B-B14F-4D97-AF65-F5344CB8AC3E}">
        <p14:creationId xmlns:p14="http://schemas.microsoft.com/office/powerpoint/2010/main" val="2480649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err="1"/>
              <a:t>Utilisation</a:t>
            </a:r>
            <a:r>
              <a:rPr lang="it-IT" dirty="0"/>
              <a:t> d’un </a:t>
            </a:r>
            <a:r>
              <a:rPr lang="it-IT" dirty="0" err="1"/>
              <a:t>layer</a:t>
            </a:r>
            <a:r>
              <a:rPr lang="it-IT" dirty="0"/>
              <a:t> </a:t>
            </a:r>
            <a:r>
              <a:rPr lang="it-IT" dirty="0" err="1"/>
              <a:t>personnalisé</a:t>
            </a:r>
            <a:r>
              <a:rPr lang="it-IT" dirty="0"/>
              <a:t> sur </a:t>
            </a:r>
            <a:r>
              <a:rPr lang="it-IT" dirty="0" err="1"/>
              <a:t>Inception</a:t>
            </a:r>
            <a:r>
              <a:rPr lang="it-IT" dirty="0"/>
              <a:t> – </a:t>
            </a:r>
            <a:r>
              <a:rPr lang="it-IT" dirty="0" err="1"/>
              <a:t>adjudication</a:t>
            </a:r>
            <a:r>
              <a:rPr lang="it-IT" dirty="0"/>
              <a:t> sur la </a:t>
            </a:r>
            <a:r>
              <a:rPr lang="it-IT" dirty="0" err="1"/>
              <a:t>plateforme</a:t>
            </a:r>
            <a:r>
              <a:rPr lang="it-IT" dirty="0"/>
              <a:t> et </a:t>
            </a:r>
            <a:r>
              <a:rPr lang="it-IT" dirty="0" err="1"/>
              <a:t>vérifier</a:t>
            </a:r>
            <a:r>
              <a:rPr lang="it-IT" dirty="0"/>
              <a:t> tout </a:t>
            </a:r>
            <a:r>
              <a:rPr lang="it-IT" dirty="0" err="1"/>
              <a:t>au</a:t>
            </a:r>
            <a:r>
              <a:rPr lang="it-IT" dirty="0"/>
              <a:t> long de la campagne </a:t>
            </a:r>
            <a:r>
              <a:rPr lang="it-IT" dirty="0" err="1"/>
              <a:t>l’accord</a:t>
            </a:r>
            <a:r>
              <a:rPr lang="it-IT" dirty="0"/>
              <a:t> </a:t>
            </a:r>
            <a:r>
              <a:rPr lang="it-IT" dirty="0" err="1"/>
              <a:t>interannotateur</a:t>
            </a:r>
            <a:r>
              <a:rPr lang="it-IT" dirty="0"/>
              <a:t> </a:t>
            </a:r>
            <a:r>
              <a:rPr lang="it-IT" dirty="0" err="1"/>
              <a:t>même</a:t>
            </a:r>
            <a:r>
              <a:rPr lang="it-IT" dirty="0"/>
              <a:t> si à terme, pour garantir la </a:t>
            </a:r>
            <a:r>
              <a:rPr lang="it-IT" dirty="0" err="1"/>
              <a:t>fiabilité</a:t>
            </a:r>
            <a:r>
              <a:rPr lang="it-IT" dirty="0"/>
              <a:t>, nous </a:t>
            </a:r>
            <a:r>
              <a:rPr lang="it-IT" dirty="0" err="1"/>
              <a:t>allons</a:t>
            </a:r>
            <a:r>
              <a:rPr lang="it-IT" dirty="0"/>
              <a:t> </a:t>
            </a:r>
            <a:r>
              <a:rPr lang="it-IT" dirty="0" err="1"/>
              <a:t>appliquer</a:t>
            </a:r>
            <a:r>
              <a:rPr lang="it-IT" dirty="0"/>
              <a:t> gamma, </a:t>
            </a:r>
            <a:r>
              <a:rPr lang="it-IT" dirty="0" err="1"/>
              <a:t>actuellement</a:t>
            </a:r>
            <a:r>
              <a:rPr lang="it-IT" dirty="0"/>
              <a:t> </a:t>
            </a:r>
            <a:r>
              <a:rPr lang="it-IT" dirty="0" err="1"/>
              <a:t>pas</a:t>
            </a:r>
            <a:r>
              <a:rPr lang="it-IT" dirty="0"/>
              <a:t> </a:t>
            </a:r>
            <a:r>
              <a:rPr lang="it-IT" dirty="0" err="1"/>
              <a:t>disponible</a:t>
            </a:r>
            <a:r>
              <a:rPr lang="it-IT" dirty="0"/>
              <a:t> sur </a:t>
            </a:r>
            <a:r>
              <a:rPr lang="it-IT" dirty="0" err="1"/>
              <a:t>inception</a:t>
            </a:r>
            <a:r>
              <a:rPr lang="it-IT" dirty="0"/>
              <a:t>, qui </a:t>
            </a:r>
            <a:r>
              <a:rPr lang="it-IT" dirty="0" err="1"/>
              <a:t>permet</a:t>
            </a:r>
            <a:r>
              <a:rPr lang="it-IT" dirty="0"/>
              <a:t> d’</a:t>
            </a:r>
            <a:r>
              <a:rPr lang="it-IT" dirty="0" err="1"/>
              <a:t>évaluer</a:t>
            </a:r>
            <a:r>
              <a:rPr lang="it-IT" dirty="0"/>
              <a:t> la </a:t>
            </a:r>
            <a:r>
              <a:rPr lang="it-IT" dirty="0" err="1"/>
              <a:t>délimitation</a:t>
            </a:r>
            <a:r>
              <a:rPr lang="it-IT" dirty="0"/>
              <a:t> </a:t>
            </a:r>
            <a:r>
              <a:rPr lang="it-IT" dirty="0" err="1"/>
              <a:t>des</a:t>
            </a:r>
            <a:r>
              <a:rPr lang="it-IT" dirty="0"/>
              <a:t> </a:t>
            </a:r>
            <a:r>
              <a:rPr lang="it-IT" dirty="0" err="1"/>
              <a:t>mentions</a:t>
            </a:r>
            <a:r>
              <a:rPr lang="it-IT" dirty="0"/>
              <a:t> </a:t>
            </a:r>
            <a:r>
              <a:rPr lang="it-IT" dirty="0" err="1"/>
              <a:t>ainsi</a:t>
            </a:r>
            <a:r>
              <a:rPr lang="it-IT" dirty="0"/>
              <a:t> </a:t>
            </a:r>
            <a:r>
              <a:rPr lang="it-IT" dirty="0" err="1"/>
              <a:t>que</a:t>
            </a:r>
            <a:r>
              <a:rPr lang="it-IT" dirty="0"/>
              <a:t> l’</a:t>
            </a:r>
            <a:r>
              <a:rPr lang="it-IT" dirty="0" err="1"/>
              <a:t>attribution</a:t>
            </a:r>
            <a:r>
              <a:rPr lang="it-IT" dirty="0"/>
              <a:t> d’</a:t>
            </a:r>
            <a:r>
              <a:rPr lang="it-IT" dirty="0" err="1"/>
              <a:t>étiquettes</a:t>
            </a:r>
            <a:endParaRPr lang="fr-FR" dirty="0"/>
          </a:p>
        </p:txBody>
      </p:sp>
    </p:spTree>
    <p:extLst>
      <p:ext uri="{BB962C8B-B14F-4D97-AF65-F5344CB8AC3E}">
        <p14:creationId xmlns:p14="http://schemas.microsoft.com/office/powerpoint/2010/main" val="7093653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a:t>Sonia </a:t>
            </a:r>
            <a:r>
              <a:rPr lang="fr-FR" dirty="0">
                <a:sym typeface="Wingdings" panose="05000000000000000000" pitchFamily="2" charset="2"/>
              </a:rPr>
              <a:t> Martina ?</a:t>
            </a:r>
            <a:endParaRPr lang="fr-FR" dirty="0"/>
          </a:p>
          <a:p>
            <a:pPr marL="139700" indent="0">
              <a:buNone/>
            </a:pPr>
            <a:endParaRPr lang="fr-FR" dirty="0"/>
          </a:p>
          <a:p>
            <a:pPr marL="139700" indent="0">
              <a:buNone/>
            </a:pPr>
            <a:r>
              <a:rPr lang="fr-FR" dirty="0"/>
              <a:t>De notre côté : allons vous présenter Inception</a:t>
            </a:r>
          </a:p>
          <a:p>
            <a:pPr marL="139700" indent="0">
              <a:buNone/>
            </a:pPr>
            <a:r>
              <a:rPr lang="fr-FR" dirty="0"/>
              <a:t>= logiciel d'annotation qui doit ê installé sur un serveur pour ê utilisé de manière collaborative (en local sinon)</a:t>
            </a:r>
          </a:p>
          <a:p>
            <a:pPr marL="139700" indent="0">
              <a:buNone/>
            </a:pPr>
            <a:endParaRPr lang="fr-FR" dirty="0"/>
          </a:p>
          <a:p>
            <a:pPr marL="139700" indent="0">
              <a:buNone/>
            </a:pPr>
            <a:r>
              <a:rPr lang="fr-FR" dirty="0"/>
              <a:t>Pour repartir des bases : "annotation" = apporter des info </a:t>
            </a:r>
            <a:r>
              <a:rPr lang="fr-FR" dirty="0" err="1"/>
              <a:t>supplmtR</a:t>
            </a:r>
            <a:r>
              <a:rPr lang="fr-FR" dirty="0"/>
              <a:t> à un texte de départ</a:t>
            </a:r>
          </a:p>
          <a:p>
            <a:pPr marL="139700" indent="0">
              <a:buNone/>
            </a:pPr>
            <a:r>
              <a:rPr lang="fr-FR" dirty="0"/>
              <a:t>PK on annote ? La transcription est déjà une annotation, quelle différence avec les annotations </a:t>
            </a:r>
          </a:p>
          <a:p>
            <a:pPr marL="139700" indent="0">
              <a:buNone/>
            </a:pPr>
            <a:r>
              <a:rPr lang="fr-FR" dirty="0"/>
              <a:t>2 façons de faire : soit les annotations sont "embarquées" (càd codées dans le texte même), soit elles sont "débarquées" (cad codées à part, </a:t>
            </a:r>
            <a:r>
              <a:rPr lang="fr-FR" dirty="0" err="1"/>
              <a:t>exermple</a:t>
            </a:r>
            <a:r>
              <a:rPr lang="fr-FR" dirty="0"/>
              <a:t> ?)</a:t>
            </a:r>
          </a:p>
          <a:p>
            <a:pPr marL="139700" indent="0">
              <a:buNone/>
            </a:pPr>
            <a:r>
              <a:rPr lang="fr-FR" dirty="0"/>
              <a:t>Ces annotations peuvent porter sur l'empan de texte que l'on veut : caractère, mot, phrase, plusieurs phrases, texte</a:t>
            </a:r>
          </a:p>
          <a:p>
            <a:pPr marL="139700" indent="0">
              <a:buNone/>
            </a:pPr>
            <a:endParaRPr lang="fr-FR" dirty="0"/>
          </a:p>
        </p:txBody>
      </p:sp>
    </p:spTree>
    <p:extLst>
      <p:ext uri="{BB962C8B-B14F-4D97-AF65-F5344CB8AC3E}">
        <p14:creationId xmlns:p14="http://schemas.microsoft.com/office/powerpoint/2010/main" val="13332611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err="1"/>
              <a:t>Évaluer</a:t>
            </a:r>
            <a:r>
              <a:rPr lang="it-IT" dirty="0"/>
              <a:t> </a:t>
            </a:r>
            <a:r>
              <a:rPr lang="it-IT" dirty="0" err="1"/>
              <a:t>ses</a:t>
            </a:r>
            <a:r>
              <a:rPr lang="it-IT" dirty="0"/>
              <a:t> </a:t>
            </a:r>
            <a:r>
              <a:rPr lang="it-IT" dirty="0" err="1"/>
              <a:t>données</a:t>
            </a:r>
            <a:r>
              <a:rPr lang="it-IT" dirty="0"/>
              <a:t> </a:t>
            </a:r>
            <a:r>
              <a:rPr lang="it-IT" dirty="0" err="1"/>
              <a:t>parec</a:t>
            </a:r>
            <a:r>
              <a:rPr lang="it-IT" dirty="0"/>
              <a:t> </a:t>
            </a:r>
            <a:r>
              <a:rPr lang="it-IT" dirty="0" err="1"/>
              <a:t>que</a:t>
            </a:r>
            <a:r>
              <a:rPr lang="it-IT" dirty="0"/>
              <a:t> </a:t>
            </a:r>
            <a:r>
              <a:rPr lang="it-IT" dirty="0" err="1"/>
              <a:t>les</a:t>
            </a:r>
            <a:r>
              <a:rPr lang="it-IT" dirty="0"/>
              <a:t> </a:t>
            </a:r>
            <a:r>
              <a:rPr lang="it-IT" dirty="0" err="1"/>
              <a:t>systèmes</a:t>
            </a:r>
            <a:r>
              <a:rPr lang="it-IT" dirty="0"/>
              <a:t> </a:t>
            </a:r>
            <a:r>
              <a:rPr lang="it-IT" dirty="0" err="1"/>
              <a:t>apprennent</a:t>
            </a:r>
            <a:r>
              <a:rPr lang="it-IT" dirty="0"/>
              <a:t> </a:t>
            </a:r>
            <a:r>
              <a:rPr lang="it-IT" dirty="0" err="1"/>
              <a:t>des</a:t>
            </a:r>
            <a:r>
              <a:rPr lang="it-IT" dirty="0"/>
              <a:t> </a:t>
            </a:r>
            <a:r>
              <a:rPr lang="it-IT" dirty="0" err="1"/>
              <a:t>données</a:t>
            </a:r>
            <a:r>
              <a:rPr lang="it-IT" dirty="0"/>
              <a:t> et </a:t>
            </a:r>
            <a:r>
              <a:rPr lang="it-IT" dirty="0" err="1"/>
              <a:t>apprennent</a:t>
            </a:r>
            <a:r>
              <a:rPr lang="it-IT" dirty="0"/>
              <a:t> nos </a:t>
            </a:r>
            <a:r>
              <a:rPr lang="it-IT" dirty="0" err="1"/>
              <a:t>erreurs</a:t>
            </a:r>
            <a:r>
              <a:rPr lang="it-IT" dirty="0"/>
              <a:t> </a:t>
            </a:r>
            <a:r>
              <a:rPr lang="it-IT" dirty="0" err="1"/>
              <a:t>aussi</a:t>
            </a:r>
            <a:endParaRPr lang="it-IT" dirty="0"/>
          </a:p>
          <a:p>
            <a:endParaRPr lang="it-IT" dirty="0"/>
          </a:p>
          <a:p>
            <a:endParaRPr lang="it-IT" dirty="0"/>
          </a:p>
          <a:p>
            <a:r>
              <a:rPr lang="it-IT" dirty="0" err="1"/>
              <a:t>Comme</a:t>
            </a:r>
            <a:r>
              <a:rPr lang="it-IT" dirty="0"/>
              <a:t> on ne </a:t>
            </a:r>
            <a:r>
              <a:rPr lang="it-IT" dirty="0" err="1"/>
              <a:t>peut</a:t>
            </a:r>
            <a:r>
              <a:rPr lang="it-IT" dirty="0"/>
              <a:t> </a:t>
            </a:r>
            <a:r>
              <a:rPr lang="it-IT" dirty="0" err="1"/>
              <a:t>pas</a:t>
            </a:r>
            <a:r>
              <a:rPr lang="it-IT" dirty="0"/>
              <a:t> </a:t>
            </a:r>
            <a:r>
              <a:rPr lang="it-IT" dirty="0" err="1"/>
              <a:t>évaluer</a:t>
            </a:r>
            <a:r>
              <a:rPr lang="it-IT" dirty="0"/>
              <a:t> </a:t>
            </a:r>
            <a:r>
              <a:rPr lang="it-IT" dirty="0" err="1"/>
              <a:t>directement</a:t>
            </a:r>
            <a:r>
              <a:rPr lang="it-IT" dirty="0"/>
              <a:t> cela car ce </a:t>
            </a:r>
            <a:r>
              <a:rPr lang="it-IT" dirty="0" err="1"/>
              <a:t>sont</a:t>
            </a:r>
            <a:r>
              <a:rPr lang="it-IT" dirty="0"/>
              <a:t> </a:t>
            </a:r>
            <a:r>
              <a:rPr lang="it-IT" dirty="0" err="1"/>
              <a:t>des</a:t>
            </a:r>
            <a:r>
              <a:rPr lang="it-IT" dirty="0"/>
              <a:t> </a:t>
            </a:r>
            <a:r>
              <a:rPr lang="it-IT" dirty="0" err="1"/>
              <a:t>catégories</a:t>
            </a:r>
            <a:r>
              <a:rPr lang="it-IT" dirty="0"/>
              <a:t> </a:t>
            </a:r>
            <a:r>
              <a:rPr lang="it-IT" dirty="0" err="1"/>
              <a:t>déteminé</a:t>
            </a:r>
            <a:r>
              <a:rPr lang="it-IT" dirty="0"/>
              <a:t> par le </a:t>
            </a:r>
            <a:r>
              <a:rPr lang="it-IT" dirty="0" err="1"/>
              <a:t>jugement</a:t>
            </a:r>
            <a:r>
              <a:rPr lang="it-IT" dirty="0"/>
              <a:t> </a:t>
            </a:r>
            <a:r>
              <a:rPr lang="it-IT" dirty="0" err="1"/>
              <a:t>humain</a:t>
            </a:r>
            <a:r>
              <a:rPr lang="it-IT" dirty="0"/>
              <a:t> on ne </a:t>
            </a:r>
            <a:r>
              <a:rPr lang="it-IT" dirty="0" err="1"/>
              <a:t>peut</a:t>
            </a:r>
            <a:r>
              <a:rPr lang="it-IT" dirty="0"/>
              <a:t> </a:t>
            </a:r>
            <a:r>
              <a:rPr lang="it-IT" dirty="0" err="1"/>
              <a:t>pas</a:t>
            </a:r>
            <a:r>
              <a:rPr lang="it-IT" dirty="0"/>
              <a:t> </a:t>
            </a:r>
            <a:r>
              <a:rPr lang="it-IT" dirty="0" err="1"/>
              <a:t>définir</a:t>
            </a:r>
            <a:r>
              <a:rPr lang="it-IT" dirty="0"/>
              <a:t> si </a:t>
            </a:r>
            <a:r>
              <a:rPr lang="it-IT" dirty="0" err="1"/>
              <a:t>elles</a:t>
            </a:r>
            <a:r>
              <a:rPr lang="it-IT" dirty="0"/>
              <a:t> </a:t>
            </a:r>
            <a:r>
              <a:rPr lang="it-IT" dirty="0" err="1"/>
              <a:t>sont</a:t>
            </a:r>
            <a:r>
              <a:rPr lang="it-IT" dirty="0"/>
              <a:t> </a:t>
            </a:r>
            <a:r>
              <a:rPr lang="it-IT" dirty="0" err="1"/>
              <a:t>correctes</a:t>
            </a:r>
            <a:r>
              <a:rPr lang="it-IT" dirty="0"/>
              <a:t> en </a:t>
            </a:r>
            <a:r>
              <a:rPr lang="it-IT" dirty="0" err="1"/>
              <a:t>absolu</a:t>
            </a:r>
            <a:endParaRPr lang="it-IT" dirty="0"/>
          </a:p>
          <a:p>
            <a:r>
              <a:rPr lang="it-IT" dirty="0"/>
              <a:t>On </a:t>
            </a:r>
            <a:r>
              <a:rPr lang="it-IT" dirty="0" err="1"/>
              <a:t>peut</a:t>
            </a:r>
            <a:r>
              <a:rPr lang="it-IT" dirty="0"/>
              <a:t> </a:t>
            </a:r>
            <a:r>
              <a:rPr lang="it-IT" dirty="0" err="1"/>
              <a:t>donc</a:t>
            </a:r>
            <a:r>
              <a:rPr lang="it-IT" dirty="0"/>
              <a:t> se </a:t>
            </a:r>
            <a:r>
              <a:rPr lang="it-IT" dirty="0" err="1"/>
              <a:t>baser</a:t>
            </a:r>
            <a:r>
              <a:rPr lang="it-IT" dirty="0"/>
              <a:t> sur la </a:t>
            </a:r>
            <a:r>
              <a:rPr lang="it-IT" dirty="0" err="1"/>
              <a:t>fiabilité</a:t>
            </a:r>
            <a:r>
              <a:rPr lang="it-IT" dirty="0"/>
              <a:t> </a:t>
            </a:r>
            <a:r>
              <a:rPr lang="it-IT" dirty="0" err="1"/>
              <a:t>des</a:t>
            </a:r>
            <a:r>
              <a:rPr lang="it-IT" dirty="0"/>
              <a:t> </a:t>
            </a:r>
            <a:r>
              <a:rPr lang="it-IT" dirty="0" err="1"/>
              <a:t>annotateurs</a:t>
            </a:r>
            <a:r>
              <a:rPr lang="it-IT" dirty="0"/>
              <a:t> – si </a:t>
            </a:r>
            <a:r>
              <a:rPr lang="it-IT" dirty="0" err="1"/>
              <a:t>les</a:t>
            </a:r>
            <a:r>
              <a:rPr lang="it-IT" dirty="0"/>
              <a:t> </a:t>
            </a:r>
            <a:r>
              <a:rPr lang="it-IT" dirty="0" err="1"/>
              <a:t>humains</a:t>
            </a:r>
            <a:r>
              <a:rPr lang="it-IT" dirty="0"/>
              <a:t> qui </a:t>
            </a:r>
            <a:r>
              <a:rPr lang="it-IT" dirty="0" err="1"/>
              <a:t>ont</a:t>
            </a:r>
            <a:r>
              <a:rPr lang="it-IT" dirty="0"/>
              <a:t> </a:t>
            </a:r>
            <a:r>
              <a:rPr lang="it-IT" dirty="0" err="1"/>
              <a:t>effectué</a:t>
            </a:r>
            <a:r>
              <a:rPr lang="it-IT" dirty="0"/>
              <a:t> l’</a:t>
            </a:r>
            <a:r>
              <a:rPr lang="it-IT" dirty="0" err="1"/>
              <a:t>annotation</a:t>
            </a:r>
            <a:r>
              <a:rPr lang="it-IT" dirty="0"/>
              <a:t> l’</a:t>
            </a:r>
            <a:r>
              <a:rPr lang="it-IT" dirty="0" err="1"/>
              <a:t>ont</a:t>
            </a:r>
            <a:r>
              <a:rPr lang="it-IT" dirty="0"/>
              <a:t> </a:t>
            </a:r>
            <a:r>
              <a:rPr lang="it-IT" dirty="0" err="1"/>
              <a:t>fait</a:t>
            </a:r>
            <a:r>
              <a:rPr lang="it-IT" dirty="0"/>
              <a:t> en </a:t>
            </a:r>
            <a:r>
              <a:rPr lang="it-IT" dirty="0" err="1"/>
              <a:t>faisant</a:t>
            </a:r>
            <a:r>
              <a:rPr lang="it-IT" dirty="0"/>
              <a:t> le </a:t>
            </a:r>
            <a:r>
              <a:rPr lang="it-IT" dirty="0" err="1"/>
              <a:t>même</a:t>
            </a:r>
            <a:r>
              <a:rPr lang="it-IT" dirty="0"/>
              <a:t> </a:t>
            </a:r>
            <a:r>
              <a:rPr lang="it-IT" dirty="0" err="1"/>
              <a:t>choix</a:t>
            </a:r>
            <a:r>
              <a:rPr lang="it-IT" dirty="0"/>
              <a:t> </a:t>
            </a:r>
            <a:r>
              <a:rPr lang="it-IT" dirty="0" err="1"/>
              <a:t>selon</a:t>
            </a:r>
            <a:r>
              <a:rPr lang="it-IT" dirty="0"/>
              <a:t> un </a:t>
            </a:r>
            <a:r>
              <a:rPr lang="it-IT" dirty="0" err="1"/>
              <a:t>schéma</a:t>
            </a:r>
            <a:r>
              <a:rPr lang="it-IT" dirty="0"/>
              <a:t> d’</a:t>
            </a:r>
            <a:r>
              <a:rPr lang="it-IT" dirty="0" err="1"/>
              <a:t>annotation</a:t>
            </a:r>
            <a:r>
              <a:rPr lang="it-IT" dirty="0"/>
              <a:t> </a:t>
            </a:r>
            <a:r>
              <a:rPr lang="it-IT" dirty="0" err="1"/>
              <a:t>défini</a:t>
            </a:r>
            <a:r>
              <a:rPr lang="it-IT" dirty="0"/>
              <a:t> </a:t>
            </a:r>
            <a:r>
              <a:rPr lang="it-IT" dirty="0" err="1"/>
              <a:t>au</a:t>
            </a:r>
            <a:r>
              <a:rPr lang="it-IT" dirty="0"/>
              <a:t> </a:t>
            </a:r>
            <a:r>
              <a:rPr lang="it-IT" dirty="0" err="1"/>
              <a:t>préalable</a:t>
            </a:r>
            <a:endParaRPr lang="it-IT" dirty="0"/>
          </a:p>
          <a:p>
            <a:endParaRPr lang="fr-FR" dirty="0"/>
          </a:p>
        </p:txBody>
      </p:sp>
    </p:spTree>
    <p:extLst>
      <p:ext uri="{BB962C8B-B14F-4D97-AF65-F5344CB8AC3E}">
        <p14:creationId xmlns:p14="http://schemas.microsoft.com/office/powerpoint/2010/main" val="30433701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Deux annotateurs seront d’accord au moins la moitié du temps dû au hasard (matrice de confusion)</a:t>
            </a:r>
          </a:p>
          <a:p>
            <a:r>
              <a:rPr lang="fr-FR" dirty="0"/>
              <a:t>Donc l’accord significatif est celui au dessus du hasard (au dessus du 0,5 – au dessus du 0,7)</a:t>
            </a:r>
          </a:p>
        </p:txBody>
      </p:sp>
    </p:spTree>
    <p:extLst>
      <p:ext uri="{BB962C8B-B14F-4D97-AF65-F5344CB8AC3E}">
        <p14:creationId xmlns:p14="http://schemas.microsoft.com/office/powerpoint/2010/main" val="183898992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solidFill>
                  <a:srgbClr val="242424"/>
                </a:solidFill>
                <a:effectLst/>
                <a:latin typeface="source-serif-pro"/>
              </a:rPr>
              <a:t>Cohen’s kappa coefficient (</a:t>
            </a:r>
            <a:r>
              <a:rPr lang="en-US" b="0" i="1" dirty="0">
                <a:solidFill>
                  <a:srgbClr val="242424"/>
                </a:solidFill>
                <a:effectLst/>
                <a:latin typeface="source-serif-pro"/>
              </a:rPr>
              <a:t>κ</a:t>
            </a:r>
            <a:r>
              <a:rPr lang="en-US" b="0" i="0" dirty="0">
                <a:solidFill>
                  <a:srgbClr val="242424"/>
                </a:solidFill>
                <a:effectLst/>
                <a:latin typeface="source-serif-pro"/>
              </a:rPr>
              <a:t>) is a statistic to measure the reliability between annotators for qualitative (categorical) items.</a:t>
            </a:r>
          </a:p>
          <a:p>
            <a:r>
              <a:rPr lang="en-US" b="0" i="0" dirty="0">
                <a:solidFill>
                  <a:srgbClr val="242424"/>
                </a:solidFill>
                <a:effectLst/>
                <a:latin typeface="source-serif-pro"/>
              </a:rPr>
              <a:t> It is a more robust measure than simple percent agreement calculations, as </a:t>
            </a:r>
            <a:r>
              <a:rPr lang="en-US" b="0" i="1" dirty="0">
                <a:solidFill>
                  <a:srgbClr val="242424"/>
                </a:solidFill>
                <a:effectLst/>
                <a:latin typeface="source-serif-pro"/>
              </a:rPr>
              <a:t>κ </a:t>
            </a:r>
            <a:r>
              <a:rPr lang="en-US" b="0" i="0" dirty="0">
                <a:solidFill>
                  <a:srgbClr val="242424"/>
                </a:solidFill>
                <a:effectLst/>
                <a:latin typeface="source-serif-pro"/>
              </a:rPr>
              <a:t>takes into account the possibility of the agreement occurring by chance. </a:t>
            </a:r>
          </a:p>
          <a:p>
            <a:r>
              <a:rPr lang="en-US" b="0" i="0" dirty="0">
                <a:solidFill>
                  <a:srgbClr val="242424"/>
                </a:solidFill>
                <a:effectLst/>
                <a:latin typeface="source-serif-pro"/>
              </a:rPr>
              <a:t>It is a pairwise reliability measure between two annotators.</a:t>
            </a:r>
          </a:p>
          <a:p>
            <a:endParaRPr lang="en-US" b="0" i="0" dirty="0">
              <a:solidFill>
                <a:srgbClr val="242424"/>
              </a:solidFill>
              <a:effectLst/>
              <a:latin typeface="source-serif-pro"/>
            </a:endParaRPr>
          </a:p>
          <a:p>
            <a:r>
              <a:rPr lang="en-US" b="0" i="0" dirty="0">
                <a:solidFill>
                  <a:srgbClr val="242424"/>
                </a:solidFill>
                <a:effectLst/>
                <a:latin typeface="source-serif-pro"/>
              </a:rPr>
              <a:t>Po </a:t>
            </a:r>
            <a:r>
              <a:rPr lang="en-US" b="0" i="0" dirty="0">
                <a:solidFill>
                  <a:srgbClr val="242424"/>
                </a:solidFill>
                <a:effectLst/>
                <a:latin typeface="source-serif-pro"/>
                <a:sym typeface="Wingdings" panose="05000000000000000000" pitchFamily="2" charset="2"/>
              </a:rPr>
              <a:t> accuracy</a:t>
            </a:r>
            <a:r>
              <a:rPr lang="fr-FR" b="0" i="0" dirty="0">
                <a:solidFill>
                  <a:srgbClr val="242424"/>
                </a:solidFill>
                <a:effectLst/>
                <a:latin typeface="source-serif-pro"/>
                <a:sym typeface="Wingdings" panose="05000000000000000000" pitchFamily="2" charset="2"/>
              </a:rPr>
              <a:t> entre deux annotateurs</a:t>
            </a:r>
          </a:p>
          <a:p>
            <a:r>
              <a:rPr lang="fr-FR" b="0" i="0" dirty="0" err="1">
                <a:solidFill>
                  <a:srgbClr val="242424"/>
                </a:solidFill>
                <a:effectLst/>
                <a:latin typeface="source-serif-pro"/>
                <a:sym typeface="Wingdings" panose="05000000000000000000" pitchFamily="2" charset="2"/>
              </a:rPr>
              <a:t>Pe</a:t>
            </a:r>
            <a:r>
              <a:rPr lang="fr-FR" b="0" i="0" dirty="0">
                <a:solidFill>
                  <a:srgbClr val="242424"/>
                </a:solidFill>
                <a:effectLst/>
                <a:latin typeface="source-serif-pro"/>
                <a:sym typeface="Wingdings" panose="05000000000000000000" pitchFamily="2" charset="2"/>
              </a:rPr>
              <a:t> – </a:t>
            </a:r>
            <a:r>
              <a:rPr lang="fr-FR" b="0" i="0" dirty="0" err="1">
                <a:solidFill>
                  <a:srgbClr val="242424"/>
                </a:solidFill>
                <a:effectLst/>
                <a:latin typeface="source-serif-pro"/>
                <a:sym typeface="Wingdings" panose="05000000000000000000" pitchFamily="2" charset="2"/>
              </a:rPr>
              <a:t>hypothetical</a:t>
            </a:r>
            <a:r>
              <a:rPr lang="fr-FR" b="0" i="0" dirty="0">
                <a:solidFill>
                  <a:srgbClr val="242424"/>
                </a:solidFill>
                <a:effectLst/>
                <a:latin typeface="source-serif-pro"/>
                <a:sym typeface="Wingdings" panose="05000000000000000000" pitchFamily="2" charset="2"/>
              </a:rPr>
              <a:t> </a:t>
            </a:r>
            <a:r>
              <a:rPr lang="fr-FR" b="0" i="0" dirty="0" err="1">
                <a:solidFill>
                  <a:srgbClr val="242424"/>
                </a:solidFill>
                <a:effectLst/>
                <a:latin typeface="source-serif-pro"/>
                <a:sym typeface="Wingdings" panose="05000000000000000000" pitchFamily="2" charset="2"/>
              </a:rPr>
              <a:t>probability</a:t>
            </a:r>
            <a:r>
              <a:rPr lang="fr-FR" b="0" i="0" dirty="0">
                <a:solidFill>
                  <a:srgbClr val="242424"/>
                </a:solidFill>
                <a:effectLst/>
                <a:latin typeface="source-serif-pro"/>
                <a:sym typeface="Wingdings" panose="05000000000000000000" pitchFamily="2" charset="2"/>
              </a:rPr>
              <a:t> of chance agreement – possibilité </a:t>
            </a:r>
            <a:r>
              <a:rPr lang="fr-FR" b="0" i="0" dirty="0" err="1">
                <a:solidFill>
                  <a:srgbClr val="242424"/>
                </a:solidFill>
                <a:effectLst/>
                <a:latin typeface="source-serif-pro"/>
                <a:sym typeface="Wingdings" panose="05000000000000000000" pitchFamily="2" charset="2"/>
              </a:rPr>
              <a:t>hypothetique</a:t>
            </a:r>
            <a:r>
              <a:rPr lang="fr-FR" b="0" i="0" dirty="0">
                <a:solidFill>
                  <a:srgbClr val="242424"/>
                </a:solidFill>
                <a:effectLst/>
                <a:latin typeface="source-serif-pro"/>
                <a:sym typeface="Wingdings" panose="05000000000000000000" pitchFamily="2" charset="2"/>
              </a:rPr>
              <a:t> d’un accord aléatoire</a:t>
            </a:r>
          </a:p>
          <a:p>
            <a:endParaRPr lang="en-US" b="0" i="0" dirty="0">
              <a:solidFill>
                <a:srgbClr val="242424"/>
              </a:solidFill>
              <a:effectLst/>
              <a:latin typeface="source-serif-pro"/>
              <a:sym typeface="Wingdings" panose="05000000000000000000" pitchFamily="2" charset="2"/>
            </a:endParaRPr>
          </a:p>
        </p:txBody>
      </p:sp>
    </p:spTree>
    <p:extLst>
      <p:ext uri="{BB962C8B-B14F-4D97-AF65-F5344CB8AC3E}">
        <p14:creationId xmlns:p14="http://schemas.microsoft.com/office/powerpoint/2010/main" val="25707824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a:t>Performance </a:t>
            </a:r>
            <a:r>
              <a:rPr lang="it-IT" dirty="0" err="1"/>
              <a:t>observé</a:t>
            </a:r>
            <a:r>
              <a:rPr lang="it-IT" dirty="0"/>
              <a:t> de </a:t>
            </a:r>
            <a:r>
              <a:rPr lang="it-IT" dirty="0" err="1"/>
              <a:t>manière</a:t>
            </a:r>
            <a:r>
              <a:rPr lang="it-IT" dirty="0"/>
              <a:t> </a:t>
            </a:r>
            <a:r>
              <a:rPr lang="it-IT" dirty="0" err="1"/>
              <a:t>indirecte</a:t>
            </a:r>
            <a:r>
              <a:rPr lang="it-IT" dirty="0"/>
              <a:t> à </a:t>
            </a:r>
            <a:r>
              <a:rPr lang="it-IT" dirty="0" err="1"/>
              <a:t>travers</a:t>
            </a:r>
            <a:r>
              <a:rPr lang="it-IT" dirty="0"/>
              <a:t> la </a:t>
            </a:r>
            <a:r>
              <a:rPr lang="it-IT" dirty="0" err="1"/>
              <a:t>qualité</a:t>
            </a:r>
            <a:r>
              <a:rPr lang="it-IT" dirty="0"/>
              <a:t> </a:t>
            </a:r>
            <a:r>
              <a:rPr lang="it-IT" dirty="0" err="1"/>
              <a:t>des</a:t>
            </a:r>
            <a:r>
              <a:rPr lang="it-IT" dirty="0"/>
              <a:t> </a:t>
            </a:r>
            <a:r>
              <a:rPr lang="it-IT" dirty="0" err="1"/>
              <a:t>sorties</a:t>
            </a:r>
            <a:endParaRPr lang="it-IT" dirty="0"/>
          </a:p>
          <a:p>
            <a:r>
              <a:rPr lang="it-IT" dirty="0" err="1"/>
              <a:t>Tjts</a:t>
            </a:r>
            <a:r>
              <a:rPr lang="it-IT" dirty="0"/>
              <a:t> à </a:t>
            </a:r>
            <a:r>
              <a:rPr lang="it-IT" dirty="0" err="1"/>
              <a:t>travers</a:t>
            </a:r>
            <a:r>
              <a:rPr lang="it-IT" dirty="0"/>
              <a:t> </a:t>
            </a:r>
            <a:r>
              <a:rPr lang="it-IT" dirty="0" err="1"/>
              <a:t>ses</a:t>
            </a:r>
            <a:r>
              <a:rPr lang="it-IT" dirty="0"/>
              <a:t> </a:t>
            </a:r>
            <a:r>
              <a:rPr lang="it-IT" dirty="0" err="1"/>
              <a:t>sorties</a:t>
            </a:r>
            <a:endParaRPr lang="it-IT" dirty="0"/>
          </a:p>
          <a:p>
            <a:r>
              <a:rPr lang="it-IT" dirty="0" err="1"/>
              <a:t>Métriques</a:t>
            </a:r>
            <a:r>
              <a:rPr lang="it-IT" dirty="0"/>
              <a:t> - </a:t>
            </a:r>
            <a:r>
              <a:rPr lang="it-IT" dirty="0" err="1"/>
              <a:t>formules</a:t>
            </a:r>
            <a:endParaRPr lang="fr-FR" dirty="0"/>
          </a:p>
        </p:txBody>
      </p:sp>
    </p:spTree>
    <p:extLst>
      <p:ext uri="{BB962C8B-B14F-4D97-AF65-F5344CB8AC3E}">
        <p14:creationId xmlns:p14="http://schemas.microsoft.com/office/powerpoint/2010/main" val="88227321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spcBef>
                <a:spcPts val="1200"/>
              </a:spcBef>
              <a:spcAft>
                <a:spcPts val="600"/>
              </a:spcAft>
            </a:pPr>
            <a:r>
              <a:rPr lang="fr-FR" sz="1800" b="1" kern="150" dirty="0">
                <a:effectLst/>
                <a:latin typeface="Liberation Sans" panose="020B0604020202020204" pitchFamily="34" charset="0"/>
                <a:ea typeface="Noto Sans CJK SC"/>
                <a:cs typeface="Lohit Devanagari"/>
              </a:rPr>
              <a:t>1/ L’évaluation qualitative</a:t>
            </a:r>
          </a:p>
          <a:p>
            <a:pPr algn="just"/>
            <a:r>
              <a:rPr lang="fr-FR" sz="1800" kern="150" dirty="0">
                <a:effectLst/>
                <a:latin typeface="Liberation Serif" panose="02020603050405020304" pitchFamily="18" charset="0"/>
                <a:ea typeface="Noto Serif CJK SC"/>
                <a:cs typeface="Lohit Devanagari"/>
              </a:rPr>
              <a:t>Un premier type d’évaluation consiste à examiner manuellement les sorties pour analyser qualitativement le type d’erreur produite, classer ces erreurs, et éventuellement en expliquer la cause.</a:t>
            </a:r>
          </a:p>
          <a:p>
            <a:pPr algn="just"/>
            <a:r>
              <a:rPr lang="fr-FR" sz="1800" kern="150" dirty="0">
                <a:effectLst/>
                <a:latin typeface="Liberation Serif" panose="02020603050405020304" pitchFamily="18" charset="0"/>
                <a:ea typeface="Noto Serif CJK SC"/>
                <a:cs typeface="Lohit Devanagari"/>
              </a:rPr>
              <a:t> </a:t>
            </a:r>
          </a:p>
          <a:p>
            <a:pPr algn="just"/>
            <a:r>
              <a:rPr lang="fr-FR" sz="1800" kern="150" dirty="0">
                <a:effectLst/>
                <a:latin typeface="Liberation Serif" panose="02020603050405020304" pitchFamily="18" charset="0"/>
                <a:ea typeface="Noto Serif CJK SC"/>
                <a:cs typeface="Lohit Devanagari"/>
              </a:rPr>
              <a:t>Par exemple, en examinant un système de vérification orthographique, on pourra distinguer différents types d’erreur :</a:t>
            </a:r>
          </a:p>
          <a:p>
            <a:pPr algn="just"/>
            <a:r>
              <a:rPr lang="fr-FR" sz="1800" kern="150" dirty="0">
                <a:effectLst/>
                <a:latin typeface="Liberation Serif" panose="02020603050405020304" pitchFamily="18" charset="0"/>
                <a:ea typeface="Noto Serif CJK SC"/>
                <a:cs typeface="Lohit Devanagari"/>
              </a:rPr>
              <a:t> </a:t>
            </a:r>
          </a:p>
          <a:p>
            <a:pPr algn="just"/>
            <a:r>
              <a:rPr lang="fr-FR" sz="1800" b="1" kern="150" dirty="0">
                <a:effectLst/>
                <a:latin typeface="Liberation Serif" panose="02020603050405020304" pitchFamily="18" charset="0"/>
                <a:ea typeface="Noto Serif CJK SC"/>
                <a:cs typeface="Lohit Devanagari"/>
              </a:rPr>
              <a:t>- les faux négatifs (FN, par opposition à TN):</a:t>
            </a:r>
            <a:r>
              <a:rPr lang="fr-FR" sz="1800" kern="150" dirty="0">
                <a:effectLst/>
                <a:latin typeface="Liberation Serif" panose="02020603050405020304" pitchFamily="18" charset="0"/>
                <a:ea typeface="Noto Serif CJK SC"/>
                <a:cs typeface="Lohit Devanagari"/>
              </a:rPr>
              <a:t> des réalisations erronées qui ne sont pas détectées par le correcteur.</a:t>
            </a:r>
          </a:p>
          <a:p>
            <a:pPr algn="just"/>
            <a:r>
              <a:rPr lang="fr-FR" sz="1800" kern="150" dirty="0">
                <a:effectLst/>
                <a:latin typeface="Liberation Serif" panose="02020603050405020304" pitchFamily="18" charset="0"/>
                <a:ea typeface="Noto Serif CJK SC"/>
                <a:cs typeface="Lohit Devanagari"/>
              </a:rPr>
              <a:t> </a:t>
            </a:r>
          </a:p>
          <a:p>
            <a:pPr algn="just"/>
            <a:r>
              <a:rPr lang="fr-FR" sz="1800" kern="150" dirty="0">
                <a:effectLst/>
                <a:latin typeface="Liberation Serif" panose="02020603050405020304" pitchFamily="18" charset="0"/>
                <a:ea typeface="Noto Serif CJK SC"/>
                <a:cs typeface="Lohit Devanagari"/>
              </a:rPr>
              <a:t>Il peut s’agir de problème d’accords non identifiés :</a:t>
            </a:r>
          </a:p>
          <a:p>
            <a:pPr algn="just"/>
            <a:r>
              <a:rPr lang="fr-FR" sz="1800" kern="150" dirty="0">
                <a:effectLst/>
                <a:latin typeface="Liberation Serif" panose="02020603050405020304" pitchFamily="18" charset="0"/>
                <a:ea typeface="Noto Serif CJK SC"/>
                <a:cs typeface="Lohit Devanagari"/>
              </a:rPr>
              <a:t> </a:t>
            </a:r>
          </a:p>
          <a:p>
            <a:pPr algn="just"/>
            <a:r>
              <a:rPr lang="fr-FR" sz="1800" i="1" kern="150" dirty="0">
                <a:effectLst/>
                <a:latin typeface="Liberation Serif" panose="02020603050405020304" pitchFamily="18" charset="0"/>
                <a:ea typeface="Noto Serif CJK SC"/>
                <a:cs typeface="Lohit Devanagari"/>
              </a:rPr>
              <a:t>P.ex. : Ces derniers, sans hésitation, nous le rappellerons.</a:t>
            </a:r>
            <a:endParaRPr lang="fr-FR" sz="1800" kern="150" dirty="0">
              <a:effectLst/>
              <a:latin typeface="Liberation Serif" panose="02020603050405020304" pitchFamily="18" charset="0"/>
              <a:ea typeface="Noto Serif CJK SC"/>
              <a:cs typeface="Lohit Devanagari"/>
            </a:endParaRPr>
          </a:p>
          <a:p>
            <a:pPr algn="just"/>
            <a:r>
              <a:rPr lang="fr-FR" sz="1800" kern="150" dirty="0">
                <a:effectLst/>
                <a:latin typeface="Liberation Serif" panose="02020603050405020304" pitchFamily="18" charset="0"/>
                <a:ea typeface="Noto Serif CJK SC"/>
                <a:cs typeface="Lohit Devanagari"/>
              </a:rPr>
              <a:t> </a:t>
            </a:r>
          </a:p>
          <a:p>
            <a:pPr algn="just"/>
            <a:r>
              <a:rPr lang="fr-FR" sz="1800" kern="150" dirty="0">
                <a:effectLst/>
                <a:latin typeface="Liberation Serif" panose="02020603050405020304" pitchFamily="18" charset="0"/>
                <a:ea typeface="Noto Serif CJK SC"/>
                <a:cs typeface="Lohit Devanagari"/>
              </a:rPr>
              <a:t>Ou de confusion entre infinitif et participe passé.</a:t>
            </a:r>
          </a:p>
          <a:p>
            <a:pPr algn="just"/>
            <a:r>
              <a:rPr lang="fr-FR" sz="1800" kern="150" dirty="0">
                <a:effectLst/>
                <a:latin typeface="Liberation Serif" panose="02020603050405020304" pitchFamily="18" charset="0"/>
                <a:ea typeface="Noto Serif CJK SC"/>
                <a:cs typeface="Lohit Devanagari"/>
              </a:rPr>
              <a:t> </a:t>
            </a:r>
          </a:p>
          <a:p>
            <a:pPr algn="just"/>
            <a:r>
              <a:rPr lang="fr-FR" sz="1800" i="1" kern="150" dirty="0">
                <a:effectLst/>
                <a:latin typeface="Liberation Serif" panose="02020603050405020304" pitchFamily="18" charset="0"/>
                <a:ea typeface="Noto Serif CJK SC"/>
                <a:cs typeface="Lohit Devanagari"/>
              </a:rPr>
              <a:t>P.ex. : Il m’a, entre nous soit dit, expliquer tout cela.</a:t>
            </a:r>
            <a:endParaRPr lang="fr-FR" sz="1800" kern="150" dirty="0">
              <a:effectLst/>
              <a:latin typeface="Liberation Serif" panose="02020603050405020304" pitchFamily="18" charset="0"/>
              <a:ea typeface="Noto Serif CJK SC"/>
              <a:cs typeface="Lohit Devanagari"/>
            </a:endParaRPr>
          </a:p>
          <a:p>
            <a:pPr algn="just"/>
            <a:r>
              <a:rPr lang="fr-FR" sz="1800" i="1" kern="150" dirty="0">
                <a:effectLst/>
                <a:latin typeface="Liberation Serif" panose="02020603050405020304" pitchFamily="18" charset="0"/>
                <a:ea typeface="Noto Serif CJK SC"/>
                <a:cs typeface="Lohit Devanagari"/>
              </a:rPr>
              <a:t> </a:t>
            </a:r>
            <a:endParaRPr lang="fr-FR" sz="1800" kern="150" dirty="0">
              <a:effectLst/>
              <a:latin typeface="Liberation Serif" panose="02020603050405020304" pitchFamily="18" charset="0"/>
              <a:ea typeface="Noto Serif CJK SC"/>
              <a:cs typeface="Lohit Devanagari"/>
            </a:endParaRPr>
          </a:p>
          <a:p>
            <a:pPr algn="just"/>
            <a:r>
              <a:rPr lang="fr-FR" sz="1800" kern="150" dirty="0">
                <a:effectLst/>
                <a:latin typeface="Liberation Serif" panose="02020603050405020304" pitchFamily="18" charset="0"/>
                <a:ea typeface="Noto Serif CJK SC"/>
                <a:cs typeface="Lohit Devanagari"/>
              </a:rPr>
              <a:t>Ou de confusion lexicale :</a:t>
            </a:r>
          </a:p>
          <a:p>
            <a:pPr algn="just"/>
            <a:r>
              <a:rPr lang="fr-FR" sz="1800" kern="150" dirty="0">
                <a:effectLst/>
                <a:latin typeface="Liberation Serif" panose="02020603050405020304" pitchFamily="18" charset="0"/>
                <a:ea typeface="Noto Serif CJK SC"/>
                <a:cs typeface="Lohit Devanagari"/>
              </a:rPr>
              <a:t> </a:t>
            </a:r>
          </a:p>
          <a:p>
            <a:pPr algn="just"/>
            <a:r>
              <a:rPr lang="fr-FR" sz="1800" i="1" kern="150" dirty="0">
                <a:effectLst/>
                <a:latin typeface="Liberation Serif" panose="02020603050405020304" pitchFamily="18" charset="0"/>
                <a:ea typeface="Noto Serif CJK SC"/>
                <a:cs typeface="Lohit Devanagari"/>
              </a:rPr>
              <a:t>P.ex. : Il a enduré le martyr </a:t>
            </a:r>
            <a:r>
              <a:rPr lang="fr-FR" sz="1800" kern="150" dirty="0">
                <a:effectLst/>
                <a:latin typeface="Liberation Serif" panose="02020603050405020304" pitchFamily="18" charset="0"/>
                <a:ea typeface="Noto Serif CJK SC"/>
                <a:cs typeface="Lohit Devanagari"/>
              </a:rPr>
              <a:t>(au lieu de martyre).</a:t>
            </a:r>
          </a:p>
          <a:p>
            <a:endParaRPr lang="fr-FR" dirty="0"/>
          </a:p>
        </p:txBody>
      </p:sp>
      <p:sp>
        <p:nvSpPr>
          <p:cNvPr id="4" name="Espace réservé du numéro de diapositive 3"/>
          <p:cNvSpPr>
            <a:spLocks noGrp="1"/>
          </p:cNvSpPr>
          <p:nvPr>
            <p:ph type="sldNum" sz="quarter" idx="5"/>
          </p:nvPr>
        </p:nvSpPr>
        <p:spPr/>
        <p:txBody>
          <a:bodyPr/>
          <a:lstStyle/>
          <a:p>
            <a:fld id="{48A9482C-C754-47FA-B2AF-5CD8DB0F0B2F}" type="slidenum">
              <a:rPr lang="fr-FR" smtClean="0"/>
              <a:t>120</a:t>
            </a:fld>
            <a:endParaRPr lang="fr-FR"/>
          </a:p>
        </p:txBody>
      </p:sp>
    </p:spTree>
    <p:extLst>
      <p:ext uri="{BB962C8B-B14F-4D97-AF65-F5344CB8AC3E}">
        <p14:creationId xmlns:p14="http://schemas.microsoft.com/office/powerpoint/2010/main" val="27979628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017F0-2F2C-B803-533E-9CA5D478D65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F06763B-A533-1477-D1D5-EC40EEF0808C}"/>
              </a:ext>
            </a:extLst>
          </p:cNvPr>
          <p:cNvSpPr>
            <a:spLocks noGrp="1" noRot="1" noChangeAspect="1"/>
          </p:cNvSpPr>
          <p:nvPr>
            <p:ph type="sldImg"/>
          </p:nvPr>
        </p:nvSpPr>
        <p:spPr>
          <a:xfrm>
            <a:off x="381000" y="685800"/>
            <a:ext cx="6096000" cy="3429000"/>
          </a:xfrm>
        </p:spPr>
      </p:sp>
      <p:sp>
        <p:nvSpPr>
          <p:cNvPr id="3" name="Espace réservé des notes 2">
            <a:extLst>
              <a:ext uri="{FF2B5EF4-FFF2-40B4-BE49-F238E27FC236}">
                <a16:creationId xmlns:a16="http://schemas.microsoft.com/office/drawing/2014/main" id="{60ED8D56-64C7-F663-5D6C-5E995F6B8B9C}"/>
              </a:ext>
            </a:extLst>
          </p:cNvPr>
          <p:cNvSpPr>
            <a:spLocks noGrp="1"/>
          </p:cNvSpPr>
          <p:nvPr>
            <p:ph type="body" idx="1"/>
          </p:nvPr>
        </p:nvSpPr>
        <p:spPr/>
        <p:txBody>
          <a:bodyPr/>
          <a:lstStyle/>
          <a:p>
            <a:r>
              <a:rPr lang="it-IT" dirty="0"/>
              <a:t>Se </a:t>
            </a:r>
            <a:r>
              <a:rPr lang="it-IT" dirty="0" err="1"/>
              <a:t>posent</a:t>
            </a:r>
            <a:r>
              <a:rPr lang="it-IT" dirty="0"/>
              <a:t> </a:t>
            </a:r>
            <a:r>
              <a:rPr lang="it-IT" dirty="0">
                <a:sym typeface="Wingdings" panose="05000000000000000000" pitchFamily="2" charset="2"/>
              </a:rPr>
              <a:t> </a:t>
            </a:r>
            <a:r>
              <a:rPr lang="it-IT" dirty="0" err="1">
                <a:sym typeface="Wingdings" panose="05000000000000000000" pitchFamily="2" charset="2"/>
              </a:rPr>
              <a:t>alignement</a:t>
            </a:r>
            <a:r>
              <a:rPr lang="it-IT" dirty="0">
                <a:sym typeface="Wingdings" panose="05000000000000000000" pitchFamily="2" charset="2"/>
              </a:rPr>
              <a:t> </a:t>
            </a:r>
            <a:r>
              <a:rPr lang="it-IT" dirty="0" err="1">
                <a:sym typeface="Wingdings" panose="05000000000000000000" pitchFamily="2" charset="2"/>
              </a:rPr>
              <a:t>comme</a:t>
            </a:r>
            <a:r>
              <a:rPr lang="it-IT" dirty="0">
                <a:sym typeface="Wingdings" panose="05000000000000000000" pitchFamily="2" charset="2"/>
              </a:rPr>
              <a:t> </a:t>
            </a:r>
            <a:r>
              <a:rPr lang="it-IT" dirty="0" err="1">
                <a:sym typeface="Wingdings" panose="05000000000000000000" pitchFamily="2" charset="2"/>
              </a:rPr>
              <a:t>sujet</a:t>
            </a:r>
            <a:endParaRPr lang="it-IT" dirty="0">
              <a:sym typeface="Wingdings" panose="05000000000000000000" pitchFamily="2" charset="2"/>
            </a:endParaRPr>
          </a:p>
          <a:p>
            <a:r>
              <a:rPr lang="it-IT" dirty="0" err="1">
                <a:sym typeface="Wingdings" panose="05000000000000000000" pitchFamily="2" charset="2"/>
              </a:rPr>
              <a:t>Activité</a:t>
            </a:r>
            <a:r>
              <a:rPr lang="it-IT" dirty="0">
                <a:sym typeface="Wingdings" panose="05000000000000000000" pitchFamily="2" charset="2"/>
              </a:rPr>
              <a:t> </a:t>
            </a:r>
            <a:r>
              <a:rPr lang="it-IT" dirty="0" err="1">
                <a:sym typeface="Wingdings" panose="05000000000000000000" pitchFamily="2" charset="2"/>
              </a:rPr>
              <a:t>traduisante</a:t>
            </a:r>
            <a:r>
              <a:rPr lang="it-IT" dirty="0">
                <a:sym typeface="Wingdings" panose="05000000000000000000" pitchFamily="2" charset="2"/>
              </a:rPr>
              <a:t>  </a:t>
            </a:r>
            <a:r>
              <a:rPr lang="it-IT" dirty="0" err="1">
                <a:sym typeface="Wingdings" panose="05000000000000000000" pitchFamily="2" charset="2"/>
              </a:rPr>
              <a:t>questions</a:t>
            </a:r>
            <a:r>
              <a:rPr lang="it-IT" dirty="0">
                <a:sym typeface="Wingdings" panose="05000000000000000000" pitchFamily="2" charset="2"/>
              </a:rPr>
              <a:t> </a:t>
            </a:r>
            <a:r>
              <a:rPr lang="it-IT" dirty="0" err="1">
                <a:sym typeface="Wingdings" panose="05000000000000000000" pitchFamily="2" charset="2"/>
              </a:rPr>
              <a:t>comme</a:t>
            </a:r>
            <a:r>
              <a:rPr lang="it-IT" dirty="0">
                <a:sym typeface="Wingdings" panose="05000000000000000000" pitchFamily="2" charset="2"/>
              </a:rPr>
              <a:t> </a:t>
            </a:r>
            <a:r>
              <a:rPr lang="it-IT" dirty="0" err="1">
                <a:sym typeface="Wingdings" panose="05000000000000000000" pitchFamily="2" charset="2"/>
              </a:rPr>
              <a:t>nom</a:t>
            </a:r>
            <a:r>
              <a:rPr lang="it-IT" dirty="0">
                <a:sym typeface="Wingdings" panose="05000000000000000000" pitchFamily="2" charset="2"/>
              </a:rPr>
              <a:t> </a:t>
            </a:r>
            <a:r>
              <a:rPr lang="it-IT" dirty="0" err="1">
                <a:sym typeface="Wingdings" panose="05000000000000000000" pitchFamily="2" charset="2"/>
              </a:rPr>
              <a:t>relié</a:t>
            </a:r>
            <a:endParaRPr lang="it-IT" dirty="0">
              <a:sym typeface="Wingdings" panose="05000000000000000000" pitchFamily="2" charset="2"/>
            </a:endParaRPr>
          </a:p>
          <a:p>
            <a:endParaRPr lang="fr-FR" dirty="0"/>
          </a:p>
        </p:txBody>
      </p:sp>
      <p:sp>
        <p:nvSpPr>
          <p:cNvPr id="4" name="Espace réservé du numéro de diapositive 3">
            <a:extLst>
              <a:ext uri="{FF2B5EF4-FFF2-40B4-BE49-F238E27FC236}">
                <a16:creationId xmlns:a16="http://schemas.microsoft.com/office/drawing/2014/main" id="{A9695BAA-467B-C0C0-A927-909849C242CA}"/>
              </a:ext>
            </a:extLst>
          </p:cNvPr>
          <p:cNvSpPr>
            <a:spLocks noGrp="1"/>
          </p:cNvSpPr>
          <p:nvPr>
            <p:ph type="sldNum" sz="quarter" idx="5"/>
          </p:nvPr>
        </p:nvSpPr>
        <p:spPr/>
        <p:txBody>
          <a:bodyPr/>
          <a:lstStyle/>
          <a:p>
            <a:fld id="{48A9482C-C754-47FA-B2AF-5CD8DB0F0B2F}" type="slidenum">
              <a:rPr lang="fr-FR" smtClean="0"/>
              <a:t>121</a:t>
            </a:fld>
            <a:endParaRPr lang="fr-FR"/>
          </a:p>
        </p:txBody>
      </p:sp>
    </p:spTree>
    <p:extLst>
      <p:ext uri="{BB962C8B-B14F-4D97-AF65-F5344CB8AC3E}">
        <p14:creationId xmlns:p14="http://schemas.microsoft.com/office/powerpoint/2010/main" val="199393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err="1"/>
              <a:t>Faux</a:t>
            </a:r>
            <a:r>
              <a:rPr lang="it-IT" dirty="0"/>
              <a:t> </a:t>
            </a:r>
            <a:r>
              <a:rPr lang="it-IT" dirty="0" err="1"/>
              <a:t>positifs</a:t>
            </a:r>
            <a:r>
              <a:rPr lang="it-IT" dirty="0"/>
              <a:t> - </a:t>
            </a:r>
            <a:r>
              <a:rPr lang="it-IT" dirty="0" err="1"/>
              <a:t>Des</a:t>
            </a:r>
            <a:r>
              <a:rPr lang="it-IT" dirty="0"/>
              <a:t> </a:t>
            </a:r>
            <a:r>
              <a:rPr lang="it-IT" dirty="0" err="1"/>
              <a:t>réalisations</a:t>
            </a:r>
            <a:r>
              <a:rPr lang="it-IT" dirty="0"/>
              <a:t> </a:t>
            </a:r>
            <a:r>
              <a:rPr lang="it-IT" dirty="0" err="1"/>
              <a:t>correctes</a:t>
            </a:r>
            <a:r>
              <a:rPr lang="it-IT" dirty="0"/>
              <a:t> </a:t>
            </a:r>
            <a:r>
              <a:rPr lang="it-IT" dirty="0" err="1"/>
              <a:t>injustement</a:t>
            </a:r>
            <a:r>
              <a:rPr lang="it-IT" dirty="0"/>
              <a:t> </a:t>
            </a:r>
            <a:r>
              <a:rPr lang="it-IT" dirty="0" err="1"/>
              <a:t>identifiées</a:t>
            </a:r>
            <a:r>
              <a:rPr lang="it-IT" dirty="0"/>
              <a:t> </a:t>
            </a:r>
            <a:r>
              <a:rPr lang="it-IT" dirty="0" err="1"/>
              <a:t>comme</a:t>
            </a:r>
            <a:r>
              <a:rPr lang="it-IT" dirty="0"/>
              <a:t> </a:t>
            </a:r>
            <a:r>
              <a:rPr lang="it-IT" dirty="0" err="1"/>
              <a:t>des</a:t>
            </a:r>
            <a:r>
              <a:rPr lang="it-IT" dirty="0"/>
              <a:t> </a:t>
            </a:r>
            <a:r>
              <a:rPr lang="it-IT" dirty="0" err="1"/>
              <a:t>erreurs</a:t>
            </a:r>
            <a:r>
              <a:rPr lang="it-IT" dirty="0"/>
              <a:t> </a:t>
            </a:r>
            <a:r>
              <a:rPr lang="it-IT" dirty="0" err="1"/>
              <a:t>ou</a:t>
            </a:r>
            <a:r>
              <a:rPr lang="it-IT" dirty="0"/>
              <a:t> </a:t>
            </a:r>
            <a:r>
              <a:rPr lang="it-IT" dirty="0" err="1"/>
              <a:t>des</a:t>
            </a:r>
            <a:r>
              <a:rPr lang="it-IT" dirty="0"/>
              <a:t> </a:t>
            </a:r>
            <a:r>
              <a:rPr lang="it-IT" dirty="0" err="1"/>
              <a:t>données</a:t>
            </a:r>
            <a:r>
              <a:rPr lang="it-IT" dirty="0"/>
              <a:t> </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it-IT" dirty="0" err="1"/>
              <a:t>Faux</a:t>
            </a:r>
            <a:r>
              <a:rPr lang="it-IT" dirty="0"/>
              <a:t> </a:t>
            </a:r>
            <a:r>
              <a:rPr lang="it-IT" dirty="0" err="1"/>
              <a:t>négatifs</a:t>
            </a:r>
            <a:r>
              <a:rPr lang="it-IT" dirty="0"/>
              <a:t> - </a:t>
            </a:r>
            <a:r>
              <a:rPr lang="it-IT" dirty="0" err="1"/>
              <a:t>Des</a:t>
            </a:r>
            <a:r>
              <a:rPr lang="it-IT" dirty="0"/>
              <a:t> </a:t>
            </a:r>
            <a:r>
              <a:rPr lang="it-IT" dirty="0" err="1"/>
              <a:t>réalisations</a:t>
            </a:r>
            <a:r>
              <a:rPr lang="it-IT" dirty="0"/>
              <a:t> </a:t>
            </a:r>
            <a:r>
              <a:rPr lang="it-IT" dirty="0" err="1"/>
              <a:t>erronées</a:t>
            </a:r>
            <a:r>
              <a:rPr lang="it-IT" dirty="0"/>
              <a:t> qui ne </a:t>
            </a:r>
            <a:r>
              <a:rPr lang="it-IT" dirty="0" err="1"/>
              <a:t>sont</a:t>
            </a:r>
            <a:r>
              <a:rPr lang="it-IT" dirty="0"/>
              <a:t> </a:t>
            </a:r>
            <a:r>
              <a:rPr lang="it-IT" dirty="0" err="1"/>
              <a:t>pas</a:t>
            </a:r>
            <a:r>
              <a:rPr lang="it-IT" dirty="0"/>
              <a:t> </a:t>
            </a:r>
            <a:r>
              <a:rPr lang="it-IT" dirty="0" err="1"/>
              <a:t>détectées</a:t>
            </a:r>
            <a:r>
              <a:rPr lang="it-IT" dirty="0"/>
              <a:t> par le </a:t>
            </a:r>
            <a:r>
              <a:rPr lang="it-IT" dirty="0" err="1"/>
              <a:t>correcteur</a:t>
            </a:r>
            <a:endParaRPr lang="it-IT" dirty="0"/>
          </a:p>
          <a:p>
            <a:pPr marL="158750" indent="0">
              <a:buNone/>
            </a:pPr>
            <a:endParaRPr lang="it-IT" dirty="0"/>
          </a:p>
          <a:p>
            <a:endParaRPr lang="fr-FR" dirty="0"/>
          </a:p>
        </p:txBody>
      </p:sp>
    </p:spTree>
    <p:extLst>
      <p:ext uri="{BB962C8B-B14F-4D97-AF65-F5344CB8AC3E}">
        <p14:creationId xmlns:p14="http://schemas.microsoft.com/office/powerpoint/2010/main" val="407810861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8A9482C-C754-47FA-B2AF-5CD8DB0F0B2F}" type="slidenum">
              <a:rPr lang="fr-FR" smtClean="0"/>
              <a:t>127</a:t>
            </a:fld>
            <a:endParaRPr lang="fr-FR"/>
          </a:p>
        </p:txBody>
      </p:sp>
    </p:spTree>
    <p:extLst>
      <p:ext uri="{BB962C8B-B14F-4D97-AF65-F5344CB8AC3E}">
        <p14:creationId xmlns:p14="http://schemas.microsoft.com/office/powerpoint/2010/main" val="192709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245977703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245977703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10195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dirty="0"/>
              <a:t>Complexité de l’évaluation – chaque </a:t>
            </a:r>
            <a:r>
              <a:rPr lang="fr-FR" dirty="0" err="1"/>
              <a:t>mtrique</a:t>
            </a:r>
            <a:r>
              <a:rPr lang="fr-FR" dirty="0"/>
              <a:t> va mesurer de manière partielle (complexité du langage)</a:t>
            </a:r>
          </a:p>
          <a:p>
            <a:pPr marL="158750" indent="0">
              <a:buNone/>
            </a:pPr>
            <a:endParaRPr lang="fr-FR" dirty="0"/>
          </a:p>
          <a:p>
            <a:pPr marL="158750" indent="0">
              <a:buNone/>
            </a:pPr>
            <a:r>
              <a:rPr lang="fr-FR" dirty="0" err="1"/>
              <a:t>Blagec</a:t>
            </a:r>
            <a:r>
              <a:rPr lang="fr-FR" dirty="0"/>
              <a:t> et al, 2022</a:t>
            </a:r>
          </a:p>
        </p:txBody>
      </p:sp>
    </p:spTree>
    <p:extLst>
      <p:ext uri="{BB962C8B-B14F-4D97-AF65-F5344CB8AC3E}">
        <p14:creationId xmlns:p14="http://schemas.microsoft.com/office/powerpoint/2010/main" val="335270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35650" y="926725"/>
            <a:ext cx="5672700" cy="2773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737864" y="3740975"/>
            <a:ext cx="56676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6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grpSp>
        <p:nvGrpSpPr>
          <p:cNvPr id="11" name="Google Shape;11;p2"/>
          <p:cNvGrpSpPr/>
          <p:nvPr/>
        </p:nvGrpSpPr>
        <p:grpSpPr>
          <a:xfrm>
            <a:off x="151437" y="3838278"/>
            <a:ext cx="8638259" cy="1305225"/>
            <a:chOff x="151437" y="3838278"/>
            <a:chExt cx="8638259" cy="1305225"/>
          </a:xfrm>
        </p:grpSpPr>
        <p:grpSp>
          <p:nvGrpSpPr>
            <p:cNvPr id="12" name="Google Shape;12;p2"/>
            <p:cNvGrpSpPr/>
            <p:nvPr/>
          </p:nvGrpSpPr>
          <p:grpSpPr>
            <a:xfrm>
              <a:off x="8071857" y="4249434"/>
              <a:ext cx="717838" cy="718300"/>
              <a:chOff x="4264775" y="-2589546"/>
              <a:chExt cx="1782563" cy="1783709"/>
            </a:xfrm>
          </p:grpSpPr>
          <p:sp>
            <p:nvSpPr>
              <p:cNvPr id="13" name="Google Shape;13;p2"/>
              <p:cNvSpPr/>
              <p:nvPr/>
            </p:nvSpPr>
            <p:spPr>
              <a:xfrm>
                <a:off x="4264775" y="-2142476"/>
                <a:ext cx="1782563" cy="60"/>
              </a:xfrm>
              <a:custGeom>
                <a:avLst/>
                <a:gdLst/>
                <a:ahLst/>
                <a:cxnLst/>
                <a:rect l="l" t="t" r="r" b="b"/>
                <a:pathLst>
                  <a:path w="29553" h="1" fill="none" extrusionOk="0">
                    <a:moveTo>
                      <a:pt x="1" y="1"/>
                    </a:moveTo>
                    <a:lnTo>
                      <a:pt x="29553" y="1"/>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264775" y="-1845595"/>
                <a:ext cx="1782563" cy="60"/>
              </a:xfrm>
              <a:custGeom>
                <a:avLst/>
                <a:gdLst/>
                <a:ahLst/>
                <a:cxnLst/>
                <a:rect l="l" t="t" r="r" b="b"/>
                <a:pathLst>
                  <a:path w="29553" h="1" fill="none" extrusionOk="0">
                    <a:moveTo>
                      <a:pt x="1" y="1"/>
                    </a:moveTo>
                    <a:lnTo>
                      <a:pt x="29553" y="1"/>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264775" y="-1549861"/>
                <a:ext cx="1782563" cy="60"/>
              </a:xfrm>
              <a:custGeom>
                <a:avLst/>
                <a:gdLst/>
                <a:ahLst/>
                <a:cxnLst/>
                <a:rect l="l" t="t" r="r" b="b"/>
                <a:pathLst>
                  <a:path w="29553" h="1" fill="none" extrusionOk="0">
                    <a:moveTo>
                      <a:pt x="1" y="0"/>
                    </a:moveTo>
                    <a:lnTo>
                      <a:pt x="29553" y="0"/>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264775" y="-1252980"/>
                <a:ext cx="1782563" cy="60"/>
              </a:xfrm>
              <a:custGeom>
                <a:avLst/>
                <a:gdLst/>
                <a:ahLst/>
                <a:cxnLst/>
                <a:rect l="l" t="t" r="r" b="b"/>
                <a:pathLst>
                  <a:path w="29553" h="1" fill="none" extrusionOk="0">
                    <a:moveTo>
                      <a:pt x="1" y="0"/>
                    </a:moveTo>
                    <a:lnTo>
                      <a:pt x="29553" y="0"/>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601341"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304460"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007580"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710699"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476488" y="-2376627"/>
                <a:ext cx="1357928" cy="1357928"/>
              </a:xfrm>
              <a:custGeom>
                <a:avLst/>
                <a:gdLst/>
                <a:ahLst/>
                <a:cxnLst/>
                <a:rect l="l" t="t" r="r" b="b"/>
                <a:pathLst>
                  <a:path w="22513" h="22513" extrusionOk="0">
                    <a:moveTo>
                      <a:pt x="1" y="0"/>
                    </a:moveTo>
                    <a:lnTo>
                      <a:pt x="1" y="22512"/>
                    </a:lnTo>
                    <a:lnTo>
                      <a:pt x="22513" y="22512"/>
                    </a:lnTo>
                    <a:lnTo>
                      <a:pt x="225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933631" y="-1923585"/>
                <a:ext cx="458353" cy="366670"/>
              </a:xfrm>
              <a:custGeom>
                <a:avLst/>
                <a:gdLst/>
                <a:ahLst/>
                <a:cxnLst/>
                <a:rect l="l" t="t" r="r" b="b"/>
                <a:pathLst>
                  <a:path w="7599" h="6079" extrusionOk="0">
                    <a:moveTo>
                      <a:pt x="2844" y="1537"/>
                    </a:moveTo>
                    <a:lnTo>
                      <a:pt x="3608" y="3812"/>
                    </a:lnTo>
                    <a:lnTo>
                      <a:pt x="2088" y="3812"/>
                    </a:lnTo>
                    <a:lnTo>
                      <a:pt x="2844" y="1537"/>
                    </a:lnTo>
                    <a:close/>
                    <a:moveTo>
                      <a:pt x="2264" y="0"/>
                    </a:moveTo>
                    <a:lnTo>
                      <a:pt x="1" y="6079"/>
                    </a:lnTo>
                    <a:lnTo>
                      <a:pt x="1333" y="6079"/>
                    </a:lnTo>
                    <a:lnTo>
                      <a:pt x="1750" y="4826"/>
                    </a:lnTo>
                    <a:lnTo>
                      <a:pt x="3946" y="4826"/>
                    </a:lnTo>
                    <a:lnTo>
                      <a:pt x="4368" y="6079"/>
                    </a:lnTo>
                    <a:lnTo>
                      <a:pt x="5699" y="6079"/>
                    </a:lnTo>
                    <a:lnTo>
                      <a:pt x="3424" y="0"/>
                    </a:lnTo>
                    <a:close/>
                    <a:moveTo>
                      <a:pt x="6346" y="0"/>
                    </a:moveTo>
                    <a:lnTo>
                      <a:pt x="6346" y="6079"/>
                    </a:lnTo>
                    <a:lnTo>
                      <a:pt x="7598" y="6079"/>
                    </a:lnTo>
                    <a:lnTo>
                      <a:pt x="7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600681" y="-2253640"/>
                <a:ext cx="1110747" cy="1111893"/>
              </a:xfrm>
              <a:custGeom>
                <a:avLst/>
                <a:gdLst/>
                <a:ahLst/>
                <a:cxnLst/>
                <a:rect l="l" t="t" r="r" b="b"/>
                <a:pathLst>
                  <a:path w="18415" h="18434" fill="none" extrusionOk="0">
                    <a:moveTo>
                      <a:pt x="18415" y="18434"/>
                    </a:moveTo>
                    <a:lnTo>
                      <a:pt x="1" y="18434"/>
                    </a:lnTo>
                    <a:lnTo>
                      <a:pt x="1" y="0"/>
                    </a:lnTo>
                    <a:lnTo>
                      <a:pt x="18415" y="0"/>
                    </a:lnTo>
                    <a:lnTo>
                      <a:pt x="18415" y="18434"/>
                    </a:lnTo>
                    <a:close/>
                  </a:path>
                </a:pathLst>
              </a:custGeom>
              <a:noFill/>
              <a:ln w="58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151437" y="3838278"/>
              <a:ext cx="683102" cy="1305225"/>
              <a:chOff x="6260125" y="-2813950"/>
              <a:chExt cx="832950" cy="1591350"/>
            </a:xfrm>
          </p:grpSpPr>
          <p:sp>
            <p:nvSpPr>
              <p:cNvPr id="25" name="Google Shape;25;p2"/>
              <p:cNvSpPr/>
              <p:nvPr/>
            </p:nvSpPr>
            <p:spPr>
              <a:xfrm>
                <a:off x="6633200" y="-1781500"/>
                <a:ext cx="267225" cy="266700"/>
              </a:xfrm>
              <a:custGeom>
                <a:avLst/>
                <a:gdLst/>
                <a:ahLst/>
                <a:cxnLst/>
                <a:rect l="l" t="t" r="r" b="b"/>
                <a:pathLst>
                  <a:path w="10689" h="10668" extrusionOk="0">
                    <a:moveTo>
                      <a:pt x="5080" y="0"/>
                    </a:moveTo>
                    <a:lnTo>
                      <a:pt x="4805" y="20"/>
                    </a:lnTo>
                    <a:lnTo>
                      <a:pt x="4531" y="59"/>
                    </a:lnTo>
                    <a:lnTo>
                      <a:pt x="4276" y="98"/>
                    </a:lnTo>
                    <a:lnTo>
                      <a:pt x="4021" y="157"/>
                    </a:lnTo>
                    <a:lnTo>
                      <a:pt x="3766" y="235"/>
                    </a:lnTo>
                    <a:lnTo>
                      <a:pt x="3511" y="314"/>
                    </a:lnTo>
                    <a:lnTo>
                      <a:pt x="3276" y="412"/>
                    </a:lnTo>
                    <a:lnTo>
                      <a:pt x="3040" y="530"/>
                    </a:lnTo>
                    <a:lnTo>
                      <a:pt x="2805" y="647"/>
                    </a:lnTo>
                    <a:lnTo>
                      <a:pt x="2589" y="765"/>
                    </a:lnTo>
                    <a:lnTo>
                      <a:pt x="2354" y="902"/>
                    </a:lnTo>
                    <a:lnTo>
                      <a:pt x="2158" y="1059"/>
                    </a:lnTo>
                    <a:lnTo>
                      <a:pt x="1962" y="1216"/>
                    </a:lnTo>
                    <a:lnTo>
                      <a:pt x="1766" y="1392"/>
                    </a:lnTo>
                    <a:lnTo>
                      <a:pt x="1570" y="1569"/>
                    </a:lnTo>
                    <a:lnTo>
                      <a:pt x="1393" y="1745"/>
                    </a:lnTo>
                    <a:lnTo>
                      <a:pt x="1236" y="1942"/>
                    </a:lnTo>
                    <a:lnTo>
                      <a:pt x="1060" y="2138"/>
                    </a:lnTo>
                    <a:lnTo>
                      <a:pt x="923" y="2353"/>
                    </a:lnTo>
                    <a:lnTo>
                      <a:pt x="785" y="2569"/>
                    </a:lnTo>
                    <a:lnTo>
                      <a:pt x="648" y="2785"/>
                    </a:lnTo>
                    <a:lnTo>
                      <a:pt x="530" y="3020"/>
                    </a:lnTo>
                    <a:lnTo>
                      <a:pt x="432" y="3255"/>
                    </a:lnTo>
                    <a:lnTo>
                      <a:pt x="334" y="3491"/>
                    </a:lnTo>
                    <a:lnTo>
                      <a:pt x="256" y="3746"/>
                    </a:lnTo>
                    <a:lnTo>
                      <a:pt x="177" y="4001"/>
                    </a:lnTo>
                    <a:lnTo>
                      <a:pt x="119" y="4255"/>
                    </a:lnTo>
                    <a:lnTo>
                      <a:pt x="79" y="4530"/>
                    </a:lnTo>
                    <a:lnTo>
                      <a:pt x="40" y="4785"/>
                    </a:lnTo>
                    <a:lnTo>
                      <a:pt x="21" y="5059"/>
                    </a:lnTo>
                    <a:lnTo>
                      <a:pt x="1" y="5334"/>
                    </a:lnTo>
                    <a:lnTo>
                      <a:pt x="21" y="5609"/>
                    </a:lnTo>
                    <a:lnTo>
                      <a:pt x="40" y="5883"/>
                    </a:lnTo>
                    <a:lnTo>
                      <a:pt x="79" y="6158"/>
                    </a:lnTo>
                    <a:lnTo>
                      <a:pt x="119" y="6413"/>
                    </a:lnTo>
                    <a:lnTo>
                      <a:pt x="177" y="6667"/>
                    </a:lnTo>
                    <a:lnTo>
                      <a:pt x="256" y="6922"/>
                    </a:lnTo>
                    <a:lnTo>
                      <a:pt x="334" y="7177"/>
                    </a:lnTo>
                    <a:lnTo>
                      <a:pt x="432" y="7413"/>
                    </a:lnTo>
                    <a:lnTo>
                      <a:pt x="530" y="7648"/>
                    </a:lnTo>
                    <a:lnTo>
                      <a:pt x="648" y="7883"/>
                    </a:lnTo>
                    <a:lnTo>
                      <a:pt x="785" y="8099"/>
                    </a:lnTo>
                    <a:lnTo>
                      <a:pt x="923" y="8315"/>
                    </a:lnTo>
                    <a:lnTo>
                      <a:pt x="1060" y="8530"/>
                    </a:lnTo>
                    <a:lnTo>
                      <a:pt x="1236" y="8727"/>
                    </a:lnTo>
                    <a:lnTo>
                      <a:pt x="1393" y="8923"/>
                    </a:lnTo>
                    <a:lnTo>
                      <a:pt x="1570" y="9119"/>
                    </a:lnTo>
                    <a:lnTo>
                      <a:pt x="1766" y="9295"/>
                    </a:lnTo>
                    <a:lnTo>
                      <a:pt x="1962" y="9452"/>
                    </a:lnTo>
                    <a:lnTo>
                      <a:pt x="2158" y="9609"/>
                    </a:lnTo>
                    <a:lnTo>
                      <a:pt x="2354" y="9766"/>
                    </a:lnTo>
                    <a:lnTo>
                      <a:pt x="2589" y="9903"/>
                    </a:lnTo>
                    <a:lnTo>
                      <a:pt x="2805" y="10040"/>
                    </a:lnTo>
                    <a:lnTo>
                      <a:pt x="3040" y="10158"/>
                    </a:lnTo>
                    <a:lnTo>
                      <a:pt x="3276" y="10256"/>
                    </a:lnTo>
                    <a:lnTo>
                      <a:pt x="3511" y="10354"/>
                    </a:lnTo>
                    <a:lnTo>
                      <a:pt x="3766" y="10433"/>
                    </a:lnTo>
                    <a:lnTo>
                      <a:pt x="4021" y="10511"/>
                    </a:lnTo>
                    <a:lnTo>
                      <a:pt x="4276" y="10570"/>
                    </a:lnTo>
                    <a:lnTo>
                      <a:pt x="4531" y="10609"/>
                    </a:lnTo>
                    <a:lnTo>
                      <a:pt x="4805" y="10648"/>
                    </a:lnTo>
                    <a:lnTo>
                      <a:pt x="5080" y="10668"/>
                    </a:lnTo>
                    <a:lnTo>
                      <a:pt x="5629" y="10668"/>
                    </a:lnTo>
                    <a:lnTo>
                      <a:pt x="5903" y="10648"/>
                    </a:lnTo>
                    <a:lnTo>
                      <a:pt x="6158" y="10609"/>
                    </a:lnTo>
                    <a:lnTo>
                      <a:pt x="6433" y="10570"/>
                    </a:lnTo>
                    <a:lnTo>
                      <a:pt x="6688" y="10511"/>
                    </a:lnTo>
                    <a:lnTo>
                      <a:pt x="6943" y="10433"/>
                    </a:lnTo>
                    <a:lnTo>
                      <a:pt x="7178" y="10354"/>
                    </a:lnTo>
                    <a:lnTo>
                      <a:pt x="7433" y="10256"/>
                    </a:lnTo>
                    <a:lnTo>
                      <a:pt x="7668" y="10158"/>
                    </a:lnTo>
                    <a:lnTo>
                      <a:pt x="7904" y="10040"/>
                    </a:lnTo>
                    <a:lnTo>
                      <a:pt x="8119" y="9903"/>
                    </a:lnTo>
                    <a:lnTo>
                      <a:pt x="8335" y="9766"/>
                    </a:lnTo>
                    <a:lnTo>
                      <a:pt x="8551" y="9609"/>
                    </a:lnTo>
                    <a:lnTo>
                      <a:pt x="8747" y="9452"/>
                    </a:lnTo>
                    <a:lnTo>
                      <a:pt x="8943" y="9295"/>
                    </a:lnTo>
                    <a:lnTo>
                      <a:pt x="9119" y="9119"/>
                    </a:lnTo>
                    <a:lnTo>
                      <a:pt x="9296" y="8923"/>
                    </a:lnTo>
                    <a:lnTo>
                      <a:pt x="9472" y="8727"/>
                    </a:lnTo>
                    <a:lnTo>
                      <a:pt x="9629" y="8530"/>
                    </a:lnTo>
                    <a:lnTo>
                      <a:pt x="9786" y="8315"/>
                    </a:lnTo>
                    <a:lnTo>
                      <a:pt x="9923" y="8099"/>
                    </a:lnTo>
                    <a:lnTo>
                      <a:pt x="10041" y="7883"/>
                    </a:lnTo>
                    <a:lnTo>
                      <a:pt x="10159" y="7648"/>
                    </a:lnTo>
                    <a:lnTo>
                      <a:pt x="10276" y="7413"/>
                    </a:lnTo>
                    <a:lnTo>
                      <a:pt x="10374" y="7177"/>
                    </a:lnTo>
                    <a:lnTo>
                      <a:pt x="10453" y="6922"/>
                    </a:lnTo>
                    <a:lnTo>
                      <a:pt x="10512" y="6667"/>
                    </a:lnTo>
                    <a:lnTo>
                      <a:pt x="10590" y="6413"/>
                    </a:lnTo>
                    <a:lnTo>
                      <a:pt x="10629" y="6158"/>
                    </a:lnTo>
                    <a:lnTo>
                      <a:pt x="10669" y="5883"/>
                    </a:lnTo>
                    <a:lnTo>
                      <a:pt x="10688" y="5609"/>
                    </a:lnTo>
                    <a:lnTo>
                      <a:pt x="10688" y="5334"/>
                    </a:lnTo>
                    <a:lnTo>
                      <a:pt x="10688" y="5059"/>
                    </a:lnTo>
                    <a:lnTo>
                      <a:pt x="10669" y="4785"/>
                    </a:lnTo>
                    <a:lnTo>
                      <a:pt x="10629" y="4530"/>
                    </a:lnTo>
                    <a:lnTo>
                      <a:pt x="10590" y="4255"/>
                    </a:lnTo>
                    <a:lnTo>
                      <a:pt x="10512" y="4001"/>
                    </a:lnTo>
                    <a:lnTo>
                      <a:pt x="10453" y="3746"/>
                    </a:lnTo>
                    <a:lnTo>
                      <a:pt x="10374" y="3491"/>
                    </a:lnTo>
                    <a:lnTo>
                      <a:pt x="10276" y="3255"/>
                    </a:lnTo>
                    <a:lnTo>
                      <a:pt x="10159" y="3020"/>
                    </a:lnTo>
                    <a:lnTo>
                      <a:pt x="10041" y="2785"/>
                    </a:lnTo>
                    <a:lnTo>
                      <a:pt x="9923" y="2569"/>
                    </a:lnTo>
                    <a:lnTo>
                      <a:pt x="9786" y="2353"/>
                    </a:lnTo>
                    <a:lnTo>
                      <a:pt x="9629" y="2138"/>
                    </a:lnTo>
                    <a:lnTo>
                      <a:pt x="9472" y="1942"/>
                    </a:lnTo>
                    <a:lnTo>
                      <a:pt x="9296" y="1745"/>
                    </a:lnTo>
                    <a:lnTo>
                      <a:pt x="9119" y="1569"/>
                    </a:lnTo>
                    <a:lnTo>
                      <a:pt x="8943" y="1392"/>
                    </a:lnTo>
                    <a:lnTo>
                      <a:pt x="8747" y="1216"/>
                    </a:lnTo>
                    <a:lnTo>
                      <a:pt x="8551" y="1059"/>
                    </a:lnTo>
                    <a:lnTo>
                      <a:pt x="8335" y="902"/>
                    </a:lnTo>
                    <a:lnTo>
                      <a:pt x="8119" y="765"/>
                    </a:lnTo>
                    <a:lnTo>
                      <a:pt x="7904" y="647"/>
                    </a:lnTo>
                    <a:lnTo>
                      <a:pt x="7668" y="530"/>
                    </a:lnTo>
                    <a:lnTo>
                      <a:pt x="7433" y="412"/>
                    </a:lnTo>
                    <a:lnTo>
                      <a:pt x="7178" y="314"/>
                    </a:lnTo>
                    <a:lnTo>
                      <a:pt x="6943" y="235"/>
                    </a:lnTo>
                    <a:lnTo>
                      <a:pt x="6688" y="157"/>
                    </a:lnTo>
                    <a:lnTo>
                      <a:pt x="6433" y="98"/>
                    </a:lnTo>
                    <a:lnTo>
                      <a:pt x="6158" y="59"/>
                    </a:lnTo>
                    <a:lnTo>
                      <a:pt x="5903" y="20"/>
                    </a:lnTo>
                    <a:lnTo>
                      <a:pt x="56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696950" y="-1717775"/>
                <a:ext cx="139725" cy="139750"/>
              </a:xfrm>
              <a:custGeom>
                <a:avLst/>
                <a:gdLst/>
                <a:ahLst/>
                <a:cxnLst/>
                <a:rect l="l" t="t" r="r" b="b"/>
                <a:pathLst>
                  <a:path w="5589" h="5590" extrusionOk="0">
                    <a:moveTo>
                      <a:pt x="2510" y="0"/>
                    </a:moveTo>
                    <a:lnTo>
                      <a:pt x="2236" y="59"/>
                    </a:lnTo>
                    <a:lnTo>
                      <a:pt x="1961" y="118"/>
                    </a:lnTo>
                    <a:lnTo>
                      <a:pt x="1706" y="216"/>
                    </a:lnTo>
                    <a:lnTo>
                      <a:pt x="1471" y="334"/>
                    </a:lnTo>
                    <a:lnTo>
                      <a:pt x="1236" y="471"/>
                    </a:lnTo>
                    <a:lnTo>
                      <a:pt x="1020" y="628"/>
                    </a:lnTo>
                    <a:lnTo>
                      <a:pt x="824" y="804"/>
                    </a:lnTo>
                    <a:lnTo>
                      <a:pt x="647" y="1020"/>
                    </a:lnTo>
                    <a:lnTo>
                      <a:pt x="490" y="1216"/>
                    </a:lnTo>
                    <a:lnTo>
                      <a:pt x="353" y="1452"/>
                    </a:lnTo>
                    <a:lnTo>
                      <a:pt x="236" y="1706"/>
                    </a:lnTo>
                    <a:lnTo>
                      <a:pt x="137" y="1961"/>
                    </a:lnTo>
                    <a:lnTo>
                      <a:pt x="59" y="2216"/>
                    </a:lnTo>
                    <a:lnTo>
                      <a:pt x="20" y="2510"/>
                    </a:lnTo>
                    <a:lnTo>
                      <a:pt x="0" y="2785"/>
                    </a:lnTo>
                    <a:lnTo>
                      <a:pt x="20" y="3079"/>
                    </a:lnTo>
                    <a:lnTo>
                      <a:pt x="59" y="3354"/>
                    </a:lnTo>
                    <a:lnTo>
                      <a:pt x="137" y="3609"/>
                    </a:lnTo>
                    <a:lnTo>
                      <a:pt x="236" y="3883"/>
                    </a:lnTo>
                    <a:lnTo>
                      <a:pt x="353" y="4118"/>
                    </a:lnTo>
                    <a:lnTo>
                      <a:pt x="490" y="4354"/>
                    </a:lnTo>
                    <a:lnTo>
                      <a:pt x="647" y="4570"/>
                    </a:lnTo>
                    <a:lnTo>
                      <a:pt x="824" y="4766"/>
                    </a:lnTo>
                    <a:lnTo>
                      <a:pt x="1020" y="4942"/>
                    </a:lnTo>
                    <a:lnTo>
                      <a:pt x="1236" y="5099"/>
                    </a:lnTo>
                    <a:lnTo>
                      <a:pt x="1471" y="5236"/>
                    </a:lnTo>
                    <a:lnTo>
                      <a:pt x="1706" y="5354"/>
                    </a:lnTo>
                    <a:lnTo>
                      <a:pt x="1961" y="5452"/>
                    </a:lnTo>
                    <a:lnTo>
                      <a:pt x="2236" y="5530"/>
                    </a:lnTo>
                    <a:lnTo>
                      <a:pt x="2510" y="5570"/>
                    </a:lnTo>
                    <a:lnTo>
                      <a:pt x="2804" y="5589"/>
                    </a:lnTo>
                    <a:lnTo>
                      <a:pt x="3079" y="5570"/>
                    </a:lnTo>
                    <a:lnTo>
                      <a:pt x="3353" y="5530"/>
                    </a:lnTo>
                    <a:lnTo>
                      <a:pt x="3628" y="5452"/>
                    </a:lnTo>
                    <a:lnTo>
                      <a:pt x="3883" y="5354"/>
                    </a:lnTo>
                    <a:lnTo>
                      <a:pt x="4138" y="5236"/>
                    </a:lnTo>
                    <a:lnTo>
                      <a:pt x="4354" y="5099"/>
                    </a:lnTo>
                    <a:lnTo>
                      <a:pt x="4569" y="4942"/>
                    </a:lnTo>
                    <a:lnTo>
                      <a:pt x="4765" y="4766"/>
                    </a:lnTo>
                    <a:lnTo>
                      <a:pt x="4961" y="4570"/>
                    </a:lnTo>
                    <a:lnTo>
                      <a:pt x="5118" y="4354"/>
                    </a:lnTo>
                    <a:lnTo>
                      <a:pt x="5256" y="4118"/>
                    </a:lnTo>
                    <a:lnTo>
                      <a:pt x="5373" y="3883"/>
                    </a:lnTo>
                    <a:lnTo>
                      <a:pt x="5471" y="3609"/>
                    </a:lnTo>
                    <a:lnTo>
                      <a:pt x="5530" y="3354"/>
                    </a:lnTo>
                    <a:lnTo>
                      <a:pt x="5569" y="3079"/>
                    </a:lnTo>
                    <a:lnTo>
                      <a:pt x="5589" y="2785"/>
                    </a:lnTo>
                    <a:lnTo>
                      <a:pt x="5569" y="2510"/>
                    </a:lnTo>
                    <a:lnTo>
                      <a:pt x="5530" y="2216"/>
                    </a:lnTo>
                    <a:lnTo>
                      <a:pt x="5471" y="1961"/>
                    </a:lnTo>
                    <a:lnTo>
                      <a:pt x="5373" y="1706"/>
                    </a:lnTo>
                    <a:lnTo>
                      <a:pt x="5256" y="1452"/>
                    </a:lnTo>
                    <a:lnTo>
                      <a:pt x="5118" y="1216"/>
                    </a:lnTo>
                    <a:lnTo>
                      <a:pt x="4961" y="1020"/>
                    </a:lnTo>
                    <a:lnTo>
                      <a:pt x="4765" y="804"/>
                    </a:lnTo>
                    <a:lnTo>
                      <a:pt x="4569" y="628"/>
                    </a:lnTo>
                    <a:lnTo>
                      <a:pt x="4354" y="471"/>
                    </a:lnTo>
                    <a:lnTo>
                      <a:pt x="4138" y="334"/>
                    </a:lnTo>
                    <a:lnTo>
                      <a:pt x="3883" y="216"/>
                    </a:lnTo>
                    <a:lnTo>
                      <a:pt x="3628" y="118"/>
                    </a:lnTo>
                    <a:lnTo>
                      <a:pt x="3353" y="59"/>
                    </a:lnTo>
                    <a:lnTo>
                      <a:pt x="30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502325" y="-2665425"/>
                <a:ext cx="64250" cy="471650"/>
              </a:xfrm>
              <a:custGeom>
                <a:avLst/>
                <a:gdLst/>
                <a:ahLst/>
                <a:cxnLst/>
                <a:rect l="l" t="t" r="r" b="b"/>
                <a:pathLst>
                  <a:path w="2570" h="18866" extrusionOk="0">
                    <a:moveTo>
                      <a:pt x="0" y="1"/>
                    </a:moveTo>
                    <a:lnTo>
                      <a:pt x="0" y="18865"/>
                    </a:lnTo>
                    <a:lnTo>
                      <a:pt x="2569" y="18865"/>
                    </a:lnTo>
                    <a:lnTo>
                      <a:pt x="25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285625" y="-2116350"/>
                <a:ext cx="447125" cy="276525"/>
              </a:xfrm>
              <a:custGeom>
                <a:avLst/>
                <a:gdLst/>
                <a:ahLst/>
                <a:cxnLst/>
                <a:rect l="l" t="t" r="r" b="b"/>
                <a:pathLst>
                  <a:path w="17885" h="11061" extrusionOk="0">
                    <a:moveTo>
                      <a:pt x="1197" y="1"/>
                    </a:moveTo>
                    <a:lnTo>
                      <a:pt x="1" y="2275"/>
                    </a:lnTo>
                    <a:lnTo>
                      <a:pt x="16689" y="11061"/>
                    </a:lnTo>
                    <a:lnTo>
                      <a:pt x="17885" y="8786"/>
                    </a:lnTo>
                    <a:lnTo>
                      <a:pt x="11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657225" y="-2448725"/>
                <a:ext cx="64250" cy="254950"/>
              </a:xfrm>
              <a:custGeom>
                <a:avLst/>
                <a:gdLst/>
                <a:ahLst/>
                <a:cxnLst/>
                <a:rect l="l" t="t" r="r" b="b"/>
                <a:pathLst>
                  <a:path w="2570" h="10198" extrusionOk="0">
                    <a:moveTo>
                      <a:pt x="1" y="0"/>
                    </a:moveTo>
                    <a:lnTo>
                      <a:pt x="1" y="10197"/>
                    </a:lnTo>
                    <a:lnTo>
                      <a:pt x="2570" y="10197"/>
                    </a:lnTo>
                    <a:lnTo>
                      <a:pt x="25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812150" y="-2448725"/>
                <a:ext cx="64250" cy="254950"/>
              </a:xfrm>
              <a:custGeom>
                <a:avLst/>
                <a:gdLst/>
                <a:ahLst/>
                <a:cxnLst/>
                <a:rect l="l" t="t" r="r" b="b"/>
                <a:pathLst>
                  <a:path w="2570" h="10198" extrusionOk="0">
                    <a:moveTo>
                      <a:pt x="0" y="0"/>
                    </a:moveTo>
                    <a:lnTo>
                      <a:pt x="0" y="10197"/>
                    </a:lnTo>
                    <a:lnTo>
                      <a:pt x="2569" y="10197"/>
                    </a:lnTo>
                    <a:lnTo>
                      <a:pt x="25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967075" y="-2363925"/>
                <a:ext cx="64250" cy="170150"/>
              </a:xfrm>
              <a:custGeom>
                <a:avLst/>
                <a:gdLst/>
                <a:ahLst/>
                <a:cxnLst/>
                <a:rect l="l" t="t" r="r" b="b"/>
                <a:pathLst>
                  <a:path w="2570" h="6806" extrusionOk="0">
                    <a:moveTo>
                      <a:pt x="0" y="1"/>
                    </a:moveTo>
                    <a:lnTo>
                      <a:pt x="0" y="6805"/>
                    </a:lnTo>
                    <a:lnTo>
                      <a:pt x="2569" y="6805"/>
                    </a:lnTo>
                    <a:lnTo>
                      <a:pt x="25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440550" y="-2197725"/>
                <a:ext cx="652525" cy="499100"/>
              </a:xfrm>
              <a:custGeom>
                <a:avLst/>
                <a:gdLst/>
                <a:ahLst/>
                <a:cxnLst/>
                <a:rect l="l" t="t" r="r" b="b"/>
                <a:pathLst>
                  <a:path w="26101" h="19964" extrusionOk="0">
                    <a:moveTo>
                      <a:pt x="2569" y="0"/>
                    </a:moveTo>
                    <a:lnTo>
                      <a:pt x="2295" y="20"/>
                    </a:lnTo>
                    <a:lnTo>
                      <a:pt x="2040" y="59"/>
                    </a:lnTo>
                    <a:lnTo>
                      <a:pt x="1804" y="118"/>
                    </a:lnTo>
                    <a:lnTo>
                      <a:pt x="1569" y="216"/>
                    </a:lnTo>
                    <a:lnTo>
                      <a:pt x="1334" y="314"/>
                    </a:lnTo>
                    <a:lnTo>
                      <a:pt x="1138" y="452"/>
                    </a:lnTo>
                    <a:lnTo>
                      <a:pt x="942" y="589"/>
                    </a:lnTo>
                    <a:lnTo>
                      <a:pt x="745" y="765"/>
                    </a:lnTo>
                    <a:lnTo>
                      <a:pt x="589" y="942"/>
                    </a:lnTo>
                    <a:lnTo>
                      <a:pt x="432" y="1138"/>
                    </a:lnTo>
                    <a:lnTo>
                      <a:pt x="314" y="1354"/>
                    </a:lnTo>
                    <a:lnTo>
                      <a:pt x="196" y="1569"/>
                    </a:lnTo>
                    <a:lnTo>
                      <a:pt x="118" y="1805"/>
                    </a:lnTo>
                    <a:lnTo>
                      <a:pt x="59" y="2060"/>
                    </a:lnTo>
                    <a:lnTo>
                      <a:pt x="20" y="2314"/>
                    </a:lnTo>
                    <a:lnTo>
                      <a:pt x="0" y="2569"/>
                    </a:lnTo>
                    <a:lnTo>
                      <a:pt x="0" y="4707"/>
                    </a:lnTo>
                    <a:lnTo>
                      <a:pt x="20" y="5374"/>
                    </a:lnTo>
                    <a:lnTo>
                      <a:pt x="59" y="6060"/>
                    </a:lnTo>
                    <a:lnTo>
                      <a:pt x="138" y="6766"/>
                    </a:lnTo>
                    <a:lnTo>
                      <a:pt x="236" y="7511"/>
                    </a:lnTo>
                    <a:lnTo>
                      <a:pt x="373" y="8256"/>
                    </a:lnTo>
                    <a:lnTo>
                      <a:pt x="530" y="9001"/>
                    </a:lnTo>
                    <a:lnTo>
                      <a:pt x="726" y="9747"/>
                    </a:lnTo>
                    <a:lnTo>
                      <a:pt x="942" y="10492"/>
                    </a:lnTo>
                    <a:lnTo>
                      <a:pt x="1177" y="11217"/>
                    </a:lnTo>
                    <a:lnTo>
                      <a:pt x="1432" y="11923"/>
                    </a:lnTo>
                    <a:lnTo>
                      <a:pt x="1726" y="12610"/>
                    </a:lnTo>
                    <a:lnTo>
                      <a:pt x="2040" y="13257"/>
                    </a:lnTo>
                    <a:lnTo>
                      <a:pt x="2373" y="13865"/>
                    </a:lnTo>
                    <a:lnTo>
                      <a:pt x="2726" y="14453"/>
                    </a:lnTo>
                    <a:lnTo>
                      <a:pt x="2903" y="14708"/>
                    </a:lnTo>
                    <a:lnTo>
                      <a:pt x="3099" y="14963"/>
                    </a:lnTo>
                    <a:lnTo>
                      <a:pt x="3295" y="15218"/>
                    </a:lnTo>
                    <a:lnTo>
                      <a:pt x="3491" y="15433"/>
                    </a:lnTo>
                    <a:lnTo>
                      <a:pt x="3491" y="19963"/>
                    </a:lnTo>
                    <a:lnTo>
                      <a:pt x="22610" y="19963"/>
                    </a:lnTo>
                    <a:lnTo>
                      <a:pt x="22610" y="15433"/>
                    </a:lnTo>
                    <a:lnTo>
                      <a:pt x="22806" y="15218"/>
                    </a:lnTo>
                    <a:lnTo>
                      <a:pt x="23003" y="14963"/>
                    </a:lnTo>
                    <a:lnTo>
                      <a:pt x="23199" y="14708"/>
                    </a:lnTo>
                    <a:lnTo>
                      <a:pt x="23375" y="14453"/>
                    </a:lnTo>
                    <a:lnTo>
                      <a:pt x="23748" y="13865"/>
                    </a:lnTo>
                    <a:lnTo>
                      <a:pt x="24081" y="13257"/>
                    </a:lnTo>
                    <a:lnTo>
                      <a:pt x="24375" y="12610"/>
                    </a:lnTo>
                    <a:lnTo>
                      <a:pt x="24669" y="11923"/>
                    </a:lnTo>
                    <a:lnTo>
                      <a:pt x="24924" y="11217"/>
                    </a:lnTo>
                    <a:lnTo>
                      <a:pt x="25179" y="10492"/>
                    </a:lnTo>
                    <a:lnTo>
                      <a:pt x="25395" y="9747"/>
                    </a:lnTo>
                    <a:lnTo>
                      <a:pt x="25571" y="9001"/>
                    </a:lnTo>
                    <a:lnTo>
                      <a:pt x="25728" y="8256"/>
                    </a:lnTo>
                    <a:lnTo>
                      <a:pt x="25866" y="7511"/>
                    </a:lnTo>
                    <a:lnTo>
                      <a:pt x="25964" y="6766"/>
                    </a:lnTo>
                    <a:lnTo>
                      <a:pt x="26042" y="6060"/>
                    </a:lnTo>
                    <a:lnTo>
                      <a:pt x="26101" y="5374"/>
                    </a:lnTo>
                    <a:lnTo>
                      <a:pt x="26101" y="4707"/>
                    </a:lnTo>
                    <a:lnTo>
                      <a:pt x="26101" y="2569"/>
                    </a:lnTo>
                    <a:lnTo>
                      <a:pt x="26101" y="2314"/>
                    </a:lnTo>
                    <a:lnTo>
                      <a:pt x="26062" y="2060"/>
                    </a:lnTo>
                    <a:lnTo>
                      <a:pt x="25983" y="1805"/>
                    </a:lnTo>
                    <a:lnTo>
                      <a:pt x="25905" y="1569"/>
                    </a:lnTo>
                    <a:lnTo>
                      <a:pt x="25807" y="1354"/>
                    </a:lnTo>
                    <a:lnTo>
                      <a:pt x="25669" y="1138"/>
                    </a:lnTo>
                    <a:lnTo>
                      <a:pt x="25532" y="942"/>
                    </a:lnTo>
                    <a:lnTo>
                      <a:pt x="25356" y="765"/>
                    </a:lnTo>
                    <a:lnTo>
                      <a:pt x="25179" y="589"/>
                    </a:lnTo>
                    <a:lnTo>
                      <a:pt x="24983" y="452"/>
                    </a:lnTo>
                    <a:lnTo>
                      <a:pt x="24767" y="314"/>
                    </a:lnTo>
                    <a:lnTo>
                      <a:pt x="24552" y="216"/>
                    </a:lnTo>
                    <a:lnTo>
                      <a:pt x="24316" y="118"/>
                    </a:lnTo>
                    <a:lnTo>
                      <a:pt x="24061" y="59"/>
                    </a:lnTo>
                    <a:lnTo>
                      <a:pt x="23807" y="20"/>
                    </a:lnTo>
                    <a:lnTo>
                      <a:pt x="235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657225" y="-2197725"/>
                <a:ext cx="403025" cy="274550"/>
              </a:xfrm>
              <a:custGeom>
                <a:avLst/>
                <a:gdLst/>
                <a:ahLst/>
                <a:cxnLst/>
                <a:rect l="l" t="t" r="r" b="b"/>
                <a:pathLst>
                  <a:path w="16121" h="10982" extrusionOk="0">
                    <a:moveTo>
                      <a:pt x="1" y="0"/>
                    </a:moveTo>
                    <a:lnTo>
                      <a:pt x="1" y="7962"/>
                    </a:lnTo>
                    <a:lnTo>
                      <a:pt x="20" y="8276"/>
                    </a:lnTo>
                    <a:lnTo>
                      <a:pt x="60" y="8570"/>
                    </a:lnTo>
                    <a:lnTo>
                      <a:pt x="138" y="8864"/>
                    </a:lnTo>
                    <a:lnTo>
                      <a:pt x="236" y="9139"/>
                    </a:lnTo>
                    <a:lnTo>
                      <a:pt x="373" y="9394"/>
                    </a:lnTo>
                    <a:lnTo>
                      <a:pt x="511" y="9648"/>
                    </a:lnTo>
                    <a:lnTo>
                      <a:pt x="687" y="9884"/>
                    </a:lnTo>
                    <a:lnTo>
                      <a:pt x="883" y="10100"/>
                    </a:lnTo>
                    <a:lnTo>
                      <a:pt x="1099" y="10276"/>
                    </a:lnTo>
                    <a:lnTo>
                      <a:pt x="1334" y="10452"/>
                    </a:lnTo>
                    <a:lnTo>
                      <a:pt x="1589" y="10609"/>
                    </a:lnTo>
                    <a:lnTo>
                      <a:pt x="1844" y="10727"/>
                    </a:lnTo>
                    <a:lnTo>
                      <a:pt x="2119" y="10845"/>
                    </a:lnTo>
                    <a:lnTo>
                      <a:pt x="2413" y="10904"/>
                    </a:lnTo>
                    <a:lnTo>
                      <a:pt x="2707" y="10962"/>
                    </a:lnTo>
                    <a:lnTo>
                      <a:pt x="3021" y="10982"/>
                    </a:lnTo>
                    <a:lnTo>
                      <a:pt x="13120" y="10982"/>
                    </a:lnTo>
                    <a:lnTo>
                      <a:pt x="13414" y="10962"/>
                    </a:lnTo>
                    <a:lnTo>
                      <a:pt x="13728" y="10904"/>
                    </a:lnTo>
                    <a:lnTo>
                      <a:pt x="14002" y="10845"/>
                    </a:lnTo>
                    <a:lnTo>
                      <a:pt x="14296" y="10727"/>
                    </a:lnTo>
                    <a:lnTo>
                      <a:pt x="14551" y="10609"/>
                    </a:lnTo>
                    <a:lnTo>
                      <a:pt x="14806" y="10452"/>
                    </a:lnTo>
                    <a:lnTo>
                      <a:pt x="15022" y="10276"/>
                    </a:lnTo>
                    <a:lnTo>
                      <a:pt x="15238" y="10100"/>
                    </a:lnTo>
                    <a:lnTo>
                      <a:pt x="15434" y="9884"/>
                    </a:lnTo>
                    <a:lnTo>
                      <a:pt x="15610" y="9648"/>
                    </a:lnTo>
                    <a:lnTo>
                      <a:pt x="15767" y="9394"/>
                    </a:lnTo>
                    <a:lnTo>
                      <a:pt x="15885" y="9139"/>
                    </a:lnTo>
                    <a:lnTo>
                      <a:pt x="16002" y="8864"/>
                    </a:lnTo>
                    <a:lnTo>
                      <a:pt x="16061" y="8570"/>
                    </a:lnTo>
                    <a:lnTo>
                      <a:pt x="16120" y="8276"/>
                    </a:lnTo>
                    <a:lnTo>
                      <a:pt x="16120" y="7962"/>
                    </a:lnTo>
                    <a:lnTo>
                      <a:pt x="16120" y="608"/>
                    </a:lnTo>
                    <a:lnTo>
                      <a:pt x="16120" y="471"/>
                    </a:lnTo>
                    <a:lnTo>
                      <a:pt x="16081" y="373"/>
                    </a:lnTo>
                    <a:lnTo>
                      <a:pt x="16022" y="275"/>
                    </a:lnTo>
                    <a:lnTo>
                      <a:pt x="15963" y="177"/>
                    </a:lnTo>
                    <a:lnTo>
                      <a:pt x="15865" y="118"/>
                    </a:lnTo>
                    <a:lnTo>
                      <a:pt x="15767" y="59"/>
                    </a:lnTo>
                    <a:lnTo>
                      <a:pt x="15649" y="20"/>
                    </a:lnTo>
                    <a:lnTo>
                      <a:pt x="155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85150" y="-2471275"/>
                <a:ext cx="93675" cy="204950"/>
              </a:xfrm>
              <a:custGeom>
                <a:avLst/>
                <a:gdLst/>
                <a:ahLst/>
                <a:cxnLst/>
                <a:rect l="l" t="t" r="r" b="b"/>
                <a:pathLst>
                  <a:path w="3747" h="8198" extrusionOk="0">
                    <a:moveTo>
                      <a:pt x="256" y="0"/>
                    </a:moveTo>
                    <a:lnTo>
                      <a:pt x="197" y="20"/>
                    </a:lnTo>
                    <a:lnTo>
                      <a:pt x="158" y="59"/>
                    </a:lnTo>
                    <a:lnTo>
                      <a:pt x="99" y="79"/>
                    </a:lnTo>
                    <a:lnTo>
                      <a:pt x="60" y="137"/>
                    </a:lnTo>
                    <a:lnTo>
                      <a:pt x="40" y="196"/>
                    </a:lnTo>
                    <a:lnTo>
                      <a:pt x="20" y="255"/>
                    </a:lnTo>
                    <a:lnTo>
                      <a:pt x="1" y="314"/>
                    </a:lnTo>
                    <a:lnTo>
                      <a:pt x="1" y="7883"/>
                    </a:lnTo>
                    <a:lnTo>
                      <a:pt x="20" y="7942"/>
                    </a:lnTo>
                    <a:lnTo>
                      <a:pt x="40" y="8001"/>
                    </a:lnTo>
                    <a:lnTo>
                      <a:pt x="60" y="8060"/>
                    </a:lnTo>
                    <a:lnTo>
                      <a:pt x="99" y="8099"/>
                    </a:lnTo>
                    <a:lnTo>
                      <a:pt x="158" y="8138"/>
                    </a:lnTo>
                    <a:lnTo>
                      <a:pt x="197" y="8178"/>
                    </a:lnTo>
                    <a:lnTo>
                      <a:pt x="256" y="8178"/>
                    </a:lnTo>
                    <a:lnTo>
                      <a:pt x="334" y="8197"/>
                    </a:lnTo>
                    <a:lnTo>
                      <a:pt x="3433" y="8197"/>
                    </a:lnTo>
                    <a:lnTo>
                      <a:pt x="3491" y="8178"/>
                    </a:lnTo>
                    <a:lnTo>
                      <a:pt x="3570" y="8178"/>
                    </a:lnTo>
                    <a:lnTo>
                      <a:pt x="3609" y="8138"/>
                    </a:lnTo>
                    <a:lnTo>
                      <a:pt x="3668" y="8099"/>
                    </a:lnTo>
                    <a:lnTo>
                      <a:pt x="3707" y="8060"/>
                    </a:lnTo>
                    <a:lnTo>
                      <a:pt x="3727" y="8001"/>
                    </a:lnTo>
                    <a:lnTo>
                      <a:pt x="3746" y="7942"/>
                    </a:lnTo>
                    <a:lnTo>
                      <a:pt x="3746" y="7883"/>
                    </a:lnTo>
                    <a:lnTo>
                      <a:pt x="3746" y="314"/>
                    </a:lnTo>
                    <a:lnTo>
                      <a:pt x="3746" y="255"/>
                    </a:lnTo>
                    <a:lnTo>
                      <a:pt x="3727" y="196"/>
                    </a:lnTo>
                    <a:lnTo>
                      <a:pt x="3707" y="137"/>
                    </a:lnTo>
                    <a:lnTo>
                      <a:pt x="3668" y="79"/>
                    </a:lnTo>
                    <a:lnTo>
                      <a:pt x="3609" y="59"/>
                    </a:lnTo>
                    <a:lnTo>
                      <a:pt x="3570" y="20"/>
                    </a:lnTo>
                    <a:lnTo>
                      <a:pt x="3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642525" y="-2471275"/>
                <a:ext cx="93650" cy="204950"/>
              </a:xfrm>
              <a:custGeom>
                <a:avLst/>
                <a:gdLst/>
                <a:ahLst/>
                <a:cxnLst/>
                <a:rect l="l" t="t" r="r" b="b"/>
                <a:pathLst>
                  <a:path w="3746" h="8198" extrusionOk="0">
                    <a:moveTo>
                      <a:pt x="1687" y="0"/>
                    </a:moveTo>
                    <a:lnTo>
                      <a:pt x="1491" y="39"/>
                    </a:lnTo>
                    <a:lnTo>
                      <a:pt x="1314" y="79"/>
                    </a:lnTo>
                    <a:lnTo>
                      <a:pt x="1138" y="137"/>
                    </a:lnTo>
                    <a:lnTo>
                      <a:pt x="981" y="216"/>
                    </a:lnTo>
                    <a:lnTo>
                      <a:pt x="824" y="314"/>
                    </a:lnTo>
                    <a:lnTo>
                      <a:pt x="687" y="432"/>
                    </a:lnTo>
                    <a:lnTo>
                      <a:pt x="550" y="549"/>
                    </a:lnTo>
                    <a:lnTo>
                      <a:pt x="432" y="667"/>
                    </a:lnTo>
                    <a:lnTo>
                      <a:pt x="314" y="824"/>
                    </a:lnTo>
                    <a:lnTo>
                      <a:pt x="236" y="981"/>
                    </a:lnTo>
                    <a:lnTo>
                      <a:pt x="157" y="1138"/>
                    </a:lnTo>
                    <a:lnTo>
                      <a:pt x="79" y="1314"/>
                    </a:lnTo>
                    <a:lnTo>
                      <a:pt x="40" y="1491"/>
                    </a:lnTo>
                    <a:lnTo>
                      <a:pt x="20" y="1667"/>
                    </a:lnTo>
                    <a:lnTo>
                      <a:pt x="1" y="1863"/>
                    </a:lnTo>
                    <a:lnTo>
                      <a:pt x="1" y="7334"/>
                    </a:lnTo>
                    <a:lnTo>
                      <a:pt x="20" y="7511"/>
                    </a:lnTo>
                    <a:lnTo>
                      <a:pt x="79" y="7668"/>
                    </a:lnTo>
                    <a:lnTo>
                      <a:pt x="157" y="7825"/>
                    </a:lnTo>
                    <a:lnTo>
                      <a:pt x="255" y="7942"/>
                    </a:lnTo>
                    <a:lnTo>
                      <a:pt x="373" y="8040"/>
                    </a:lnTo>
                    <a:lnTo>
                      <a:pt x="530" y="8119"/>
                    </a:lnTo>
                    <a:lnTo>
                      <a:pt x="687" y="8178"/>
                    </a:lnTo>
                    <a:lnTo>
                      <a:pt x="863" y="8197"/>
                    </a:lnTo>
                    <a:lnTo>
                      <a:pt x="2903" y="8197"/>
                    </a:lnTo>
                    <a:lnTo>
                      <a:pt x="3060" y="8178"/>
                    </a:lnTo>
                    <a:lnTo>
                      <a:pt x="3236" y="8119"/>
                    </a:lnTo>
                    <a:lnTo>
                      <a:pt x="3373" y="8040"/>
                    </a:lnTo>
                    <a:lnTo>
                      <a:pt x="3491" y="7942"/>
                    </a:lnTo>
                    <a:lnTo>
                      <a:pt x="3609" y="7825"/>
                    </a:lnTo>
                    <a:lnTo>
                      <a:pt x="3687" y="7668"/>
                    </a:lnTo>
                    <a:lnTo>
                      <a:pt x="3726" y="7511"/>
                    </a:lnTo>
                    <a:lnTo>
                      <a:pt x="3746" y="7334"/>
                    </a:lnTo>
                    <a:lnTo>
                      <a:pt x="3746" y="1863"/>
                    </a:lnTo>
                    <a:lnTo>
                      <a:pt x="3746" y="1667"/>
                    </a:lnTo>
                    <a:lnTo>
                      <a:pt x="3707" y="1491"/>
                    </a:lnTo>
                    <a:lnTo>
                      <a:pt x="3668" y="1314"/>
                    </a:lnTo>
                    <a:lnTo>
                      <a:pt x="3609" y="1138"/>
                    </a:lnTo>
                    <a:lnTo>
                      <a:pt x="3530" y="981"/>
                    </a:lnTo>
                    <a:lnTo>
                      <a:pt x="3432" y="824"/>
                    </a:lnTo>
                    <a:lnTo>
                      <a:pt x="3315" y="667"/>
                    </a:lnTo>
                    <a:lnTo>
                      <a:pt x="3197" y="549"/>
                    </a:lnTo>
                    <a:lnTo>
                      <a:pt x="3060" y="432"/>
                    </a:lnTo>
                    <a:lnTo>
                      <a:pt x="2922" y="314"/>
                    </a:lnTo>
                    <a:lnTo>
                      <a:pt x="2766" y="216"/>
                    </a:lnTo>
                    <a:lnTo>
                      <a:pt x="2609" y="137"/>
                    </a:lnTo>
                    <a:lnTo>
                      <a:pt x="2432" y="79"/>
                    </a:lnTo>
                    <a:lnTo>
                      <a:pt x="2256" y="39"/>
                    </a:lnTo>
                    <a:lnTo>
                      <a:pt x="20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799900" y="-2471275"/>
                <a:ext cx="93650" cy="204950"/>
              </a:xfrm>
              <a:custGeom>
                <a:avLst/>
                <a:gdLst/>
                <a:ahLst/>
                <a:cxnLst/>
                <a:rect l="l" t="t" r="r" b="b"/>
                <a:pathLst>
                  <a:path w="3746" h="8198" extrusionOk="0">
                    <a:moveTo>
                      <a:pt x="1687" y="0"/>
                    </a:moveTo>
                    <a:lnTo>
                      <a:pt x="1491" y="39"/>
                    </a:lnTo>
                    <a:lnTo>
                      <a:pt x="1314" y="79"/>
                    </a:lnTo>
                    <a:lnTo>
                      <a:pt x="1138" y="137"/>
                    </a:lnTo>
                    <a:lnTo>
                      <a:pt x="981" y="216"/>
                    </a:lnTo>
                    <a:lnTo>
                      <a:pt x="824" y="314"/>
                    </a:lnTo>
                    <a:lnTo>
                      <a:pt x="687" y="432"/>
                    </a:lnTo>
                    <a:lnTo>
                      <a:pt x="549" y="549"/>
                    </a:lnTo>
                    <a:lnTo>
                      <a:pt x="432" y="667"/>
                    </a:lnTo>
                    <a:lnTo>
                      <a:pt x="314" y="824"/>
                    </a:lnTo>
                    <a:lnTo>
                      <a:pt x="216" y="981"/>
                    </a:lnTo>
                    <a:lnTo>
                      <a:pt x="138" y="1138"/>
                    </a:lnTo>
                    <a:lnTo>
                      <a:pt x="79" y="1314"/>
                    </a:lnTo>
                    <a:lnTo>
                      <a:pt x="39" y="1491"/>
                    </a:lnTo>
                    <a:lnTo>
                      <a:pt x="0" y="1667"/>
                    </a:lnTo>
                    <a:lnTo>
                      <a:pt x="0" y="1863"/>
                    </a:lnTo>
                    <a:lnTo>
                      <a:pt x="0" y="7334"/>
                    </a:lnTo>
                    <a:lnTo>
                      <a:pt x="20" y="7511"/>
                    </a:lnTo>
                    <a:lnTo>
                      <a:pt x="59" y="7668"/>
                    </a:lnTo>
                    <a:lnTo>
                      <a:pt x="138" y="7825"/>
                    </a:lnTo>
                    <a:lnTo>
                      <a:pt x="255" y="7942"/>
                    </a:lnTo>
                    <a:lnTo>
                      <a:pt x="373" y="8040"/>
                    </a:lnTo>
                    <a:lnTo>
                      <a:pt x="510" y="8119"/>
                    </a:lnTo>
                    <a:lnTo>
                      <a:pt x="687" y="8178"/>
                    </a:lnTo>
                    <a:lnTo>
                      <a:pt x="843" y="8197"/>
                    </a:lnTo>
                    <a:lnTo>
                      <a:pt x="2883" y="8197"/>
                    </a:lnTo>
                    <a:lnTo>
                      <a:pt x="3059" y="8178"/>
                    </a:lnTo>
                    <a:lnTo>
                      <a:pt x="3216" y="8119"/>
                    </a:lnTo>
                    <a:lnTo>
                      <a:pt x="3373" y="8040"/>
                    </a:lnTo>
                    <a:lnTo>
                      <a:pt x="3491" y="7942"/>
                    </a:lnTo>
                    <a:lnTo>
                      <a:pt x="3589" y="7825"/>
                    </a:lnTo>
                    <a:lnTo>
                      <a:pt x="3667" y="7668"/>
                    </a:lnTo>
                    <a:lnTo>
                      <a:pt x="3726" y="7511"/>
                    </a:lnTo>
                    <a:lnTo>
                      <a:pt x="3746" y="7334"/>
                    </a:lnTo>
                    <a:lnTo>
                      <a:pt x="3746" y="1863"/>
                    </a:lnTo>
                    <a:lnTo>
                      <a:pt x="3726" y="1667"/>
                    </a:lnTo>
                    <a:lnTo>
                      <a:pt x="3706" y="1491"/>
                    </a:lnTo>
                    <a:lnTo>
                      <a:pt x="3667" y="1314"/>
                    </a:lnTo>
                    <a:lnTo>
                      <a:pt x="3589" y="1138"/>
                    </a:lnTo>
                    <a:lnTo>
                      <a:pt x="3510" y="981"/>
                    </a:lnTo>
                    <a:lnTo>
                      <a:pt x="3432" y="824"/>
                    </a:lnTo>
                    <a:lnTo>
                      <a:pt x="3314" y="667"/>
                    </a:lnTo>
                    <a:lnTo>
                      <a:pt x="3197" y="549"/>
                    </a:lnTo>
                    <a:lnTo>
                      <a:pt x="3059" y="432"/>
                    </a:lnTo>
                    <a:lnTo>
                      <a:pt x="2922" y="314"/>
                    </a:lnTo>
                    <a:lnTo>
                      <a:pt x="2765" y="216"/>
                    </a:lnTo>
                    <a:lnTo>
                      <a:pt x="2589" y="137"/>
                    </a:lnTo>
                    <a:lnTo>
                      <a:pt x="2432" y="79"/>
                    </a:lnTo>
                    <a:lnTo>
                      <a:pt x="2255" y="39"/>
                    </a:lnTo>
                    <a:lnTo>
                      <a:pt x="20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952350" y="-2471275"/>
                <a:ext cx="93675" cy="204950"/>
              </a:xfrm>
              <a:custGeom>
                <a:avLst/>
                <a:gdLst/>
                <a:ahLst/>
                <a:cxnLst/>
                <a:rect l="l" t="t" r="r" b="b"/>
                <a:pathLst>
                  <a:path w="3747" h="8198" extrusionOk="0">
                    <a:moveTo>
                      <a:pt x="1668" y="0"/>
                    </a:moveTo>
                    <a:lnTo>
                      <a:pt x="1491" y="39"/>
                    </a:lnTo>
                    <a:lnTo>
                      <a:pt x="1315" y="79"/>
                    </a:lnTo>
                    <a:lnTo>
                      <a:pt x="1138" y="137"/>
                    </a:lnTo>
                    <a:lnTo>
                      <a:pt x="981" y="216"/>
                    </a:lnTo>
                    <a:lnTo>
                      <a:pt x="824" y="314"/>
                    </a:lnTo>
                    <a:lnTo>
                      <a:pt x="668" y="432"/>
                    </a:lnTo>
                    <a:lnTo>
                      <a:pt x="550" y="549"/>
                    </a:lnTo>
                    <a:lnTo>
                      <a:pt x="413" y="667"/>
                    </a:lnTo>
                    <a:lnTo>
                      <a:pt x="315" y="824"/>
                    </a:lnTo>
                    <a:lnTo>
                      <a:pt x="217" y="981"/>
                    </a:lnTo>
                    <a:lnTo>
                      <a:pt x="138" y="1138"/>
                    </a:lnTo>
                    <a:lnTo>
                      <a:pt x="79" y="1314"/>
                    </a:lnTo>
                    <a:lnTo>
                      <a:pt x="20" y="1491"/>
                    </a:lnTo>
                    <a:lnTo>
                      <a:pt x="1" y="1667"/>
                    </a:lnTo>
                    <a:lnTo>
                      <a:pt x="1" y="1863"/>
                    </a:lnTo>
                    <a:lnTo>
                      <a:pt x="1" y="7334"/>
                    </a:lnTo>
                    <a:lnTo>
                      <a:pt x="1" y="7511"/>
                    </a:lnTo>
                    <a:lnTo>
                      <a:pt x="60" y="7668"/>
                    </a:lnTo>
                    <a:lnTo>
                      <a:pt x="138" y="7825"/>
                    </a:lnTo>
                    <a:lnTo>
                      <a:pt x="236" y="7942"/>
                    </a:lnTo>
                    <a:lnTo>
                      <a:pt x="373" y="8040"/>
                    </a:lnTo>
                    <a:lnTo>
                      <a:pt x="511" y="8119"/>
                    </a:lnTo>
                    <a:lnTo>
                      <a:pt x="668" y="8178"/>
                    </a:lnTo>
                    <a:lnTo>
                      <a:pt x="844" y="8197"/>
                    </a:lnTo>
                    <a:lnTo>
                      <a:pt x="2884" y="8197"/>
                    </a:lnTo>
                    <a:lnTo>
                      <a:pt x="3060" y="8178"/>
                    </a:lnTo>
                    <a:lnTo>
                      <a:pt x="3217" y="8119"/>
                    </a:lnTo>
                    <a:lnTo>
                      <a:pt x="3354" y="8040"/>
                    </a:lnTo>
                    <a:lnTo>
                      <a:pt x="3491" y="7942"/>
                    </a:lnTo>
                    <a:lnTo>
                      <a:pt x="3589" y="7825"/>
                    </a:lnTo>
                    <a:lnTo>
                      <a:pt x="3668" y="7668"/>
                    </a:lnTo>
                    <a:lnTo>
                      <a:pt x="3727" y="7511"/>
                    </a:lnTo>
                    <a:lnTo>
                      <a:pt x="3746" y="7334"/>
                    </a:lnTo>
                    <a:lnTo>
                      <a:pt x="3746" y="1863"/>
                    </a:lnTo>
                    <a:lnTo>
                      <a:pt x="3727" y="1667"/>
                    </a:lnTo>
                    <a:lnTo>
                      <a:pt x="3707" y="1491"/>
                    </a:lnTo>
                    <a:lnTo>
                      <a:pt x="3648" y="1314"/>
                    </a:lnTo>
                    <a:lnTo>
                      <a:pt x="3589" y="1138"/>
                    </a:lnTo>
                    <a:lnTo>
                      <a:pt x="3511" y="981"/>
                    </a:lnTo>
                    <a:lnTo>
                      <a:pt x="3413" y="824"/>
                    </a:lnTo>
                    <a:lnTo>
                      <a:pt x="3315" y="667"/>
                    </a:lnTo>
                    <a:lnTo>
                      <a:pt x="3197" y="549"/>
                    </a:lnTo>
                    <a:lnTo>
                      <a:pt x="3060" y="432"/>
                    </a:lnTo>
                    <a:lnTo>
                      <a:pt x="2903" y="314"/>
                    </a:lnTo>
                    <a:lnTo>
                      <a:pt x="2766" y="216"/>
                    </a:lnTo>
                    <a:lnTo>
                      <a:pt x="2589" y="137"/>
                    </a:lnTo>
                    <a:lnTo>
                      <a:pt x="2413" y="79"/>
                    </a:lnTo>
                    <a:lnTo>
                      <a:pt x="2236" y="39"/>
                    </a:lnTo>
                    <a:lnTo>
                      <a:pt x="20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485150" y="-2813950"/>
                <a:ext cx="93675" cy="273575"/>
              </a:xfrm>
              <a:custGeom>
                <a:avLst/>
                <a:gdLst/>
                <a:ahLst/>
                <a:cxnLst/>
                <a:rect l="l" t="t" r="r" b="b"/>
                <a:pathLst>
                  <a:path w="3747" h="10943" extrusionOk="0">
                    <a:moveTo>
                      <a:pt x="1687" y="0"/>
                    </a:moveTo>
                    <a:lnTo>
                      <a:pt x="1511" y="20"/>
                    </a:lnTo>
                    <a:lnTo>
                      <a:pt x="1334" y="78"/>
                    </a:lnTo>
                    <a:lnTo>
                      <a:pt x="1158" y="137"/>
                    </a:lnTo>
                    <a:lnTo>
                      <a:pt x="981" y="216"/>
                    </a:lnTo>
                    <a:lnTo>
                      <a:pt x="844" y="314"/>
                    </a:lnTo>
                    <a:lnTo>
                      <a:pt x="687" y="412"/>
                    </a:lnTo>
                    <a:lnTo>
                      <a:pt x="550" y="529"/>
                    </a:lnTo>
                    <a:lnTo>
                      <a:pt x="432" y="667"/>
                    </a:lnTo>
                    <a:lnTo>
                      <a:pt x="334" y="824"/>
                    </a:lnTo>
                    <a:lnTo>
                      <a:pt x="236" y="980"/>
                    </a:lnTo>
                    <a:lnTo>
                      <a:pt x="158" y="1137"/>
                    </a:lnTo>
                    <a:lnTo>
                      <a:pt x="99" y="1314"/>
                    </a:lnTo>
                    <a:lnTo>
                      <a:pt x="40" y="1490"/>
                    </a:lnTo>
                    <a:lnTo>
                      <a:pt x="20" y="1667"/>
                    </a:lnTo>
                    <a:lnTo>
                      <a:pt x="1" y="1863"/>
                    </a:lnTo>
                    <a:lnTo>
                      <a:pt x="1" y="9962"/>
                    </a:lnTo>
                    <a:lnTo>
                      <a:pt x="20" y="10158"/>
                    </a:lnTo>
                    <a:lnTo>
                      <a:pt x="79" y="10354"/>
                    </a:lnTo>
                    <a:lnTo>
                      <a:pt x="177" y="10511"/>
                    </a:lnTo>
                    <a:lnTo>
                      <a:pt x="295" y="10668"/>
                    </a:lnTo>
                    <a:lnTo>
                      <a:pt x="432" y="10785"/>
                    </a:lnTo>
                    <a:lnTo>
                      <a:pt x="609" y="10864"/>
                    </a:lnTo>
                    <a:lnTo>
                      <a:pt x="785" y="10923"/>
                    </a:lnTo>
                    <a:lnTo>
                      <a:pt x="981" y="10942"/>
                    </a:lnTo>
                    <a:lnTo>
                      <a:pt x="2785" y="10942"/>
                    </a:lnTo>
                    <a:lnTo>
                      <a:pt x="2981" y="10923"/>
                    </a:lnTo>
                    <a:lnTo>
                      <a:pt x="3158" y="10864"/>
                    </a:lnTo>
                    <a:lnTo>
                      <a:pt x="3334" y="10785"/>
                    </a:lnTo>
                    <a:lnTo>
                      <a:pt x="3472" y="10668"/>
                    </a:lnTo>
                    <a:lnTo>
                      <a:pt x="3589" y="10511"/>
                    </a:lnTo>
                    <a:lnTo>
                      <a:pt x="3687" y="10354"/>
                    </a:lnTo>
                    <a:lnTo>
                      <a:pt x="3727" y="10158"/>
                    </a:lnTo>
                    <a:lnTo>
                      <a:pt x="3746" y="9962"/>
                    </a:lnTo>
                    <a:lnTo>
                      <a:pt x="3746" y="1863"/>
                    </a:lnTo>
                    <a:lnTo>
                      <a:pt x="3746" y="1667"/>
                    </a:lnTo>
                    <a:lnTo>
                      <a:pt x="3727" y="1490"/>
                    </a:lnTo>
                    <a:lnTo>
                      <a:pt x="3668" y="1314"/>
                    </a:lnTo>
                    <a:lnTo>
                      <a:pt x="3609" y="1137"/>
                    </a:lnTo>
                    <a:lnTo>
                      <a:pt x="3531" y="980"/>
                    </a:lnTo>
                    <a:lnTo>
                      <a:pt x="3433" y="824"/>
                    </a:lnTo>
                    <a:lnTo>
                      <a:pt x="3334" y="667"/>
                    </a:lnTo>
                    <a:lnTo>
                      <a:pt x="3217" y="529"/>
                    </a:lnTo>
                    <a:lnTo>
                      <a:pt x="3080" y="412"/>
                    </a:lnTo>
                    <a:lnTo>
                      <a:pt x="2923" y="314"/>
                    </a:lnTo>
                    <a:lnTo>
                      <a:pt x="2766" y="216"/>
                    </a:lnTo>
                    <a:lnTo>
                      <a:pt x="2609" y="137"/>
                    </a:lnTo>
                    <a:lnTo>
                      <a:pt x="2432" y="78"/>
                    </a:lnTo>
                    <a:lnTo>
                      <a:pt x="2256" y="20"/>
                    </a:lnTo>
                    <a:lnTo>
                      <a:pt x="20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260125" y="-2301650"/>
                <a:ext cx="208400" cy="280425"/>
              </a:xfrm>
              <a:custGeom>
                <a:avLst/>
                <a:gdLst/>
                <a:ahLst/>
                <a:cxnLst/>
                <a:rect l="l" t="t" r="r" b="b"/>
                <a:pathLst>
                  <a:path w="8336" h="11217" extrusionOk="0">
                    <a:moveTo>
                      <a:pt x="5335" y="0"/>
                    </a:moveTo>
                    <a:lnTo>
                      <a:pt x="40" y="9158"/>
                    </a:lnTo>
                    <a:lnTo>
                      <a:pt x="21" y="9236"/>
                    </a:lnTo>
                    <a:lnTo>
                      <a:pt x="1" y="9295"/>
                    </a:lnTo>
                    <a:lnTo>
                      <a:pt x="1" y="9374"/>
                    </a:lnTo>
                    <a:lnTo>
                      <a:pt x="21" y="9452"/>
                    </a:lnTo>
                    <a:lnTo>
                      <a:pt x="40" y="9511"/>
                    </a:lnTo>
                    <a:lnTo>
                      <a:pt x="79" y="9570"/>
                    </a:lnTo>
                    <a:lnTo>
                      <a:pt x="119" y="9629"/>
                    </a:lnTo>
                    <a:lnTo>
                      <a:pt x="177" y="9668"/>
                    </a:lnTo>
                    <a:lnTo>
                      <a:pt x="2786" y="11178"/>
                    </a:lnTo>
                    <a:lnTo>
                      <a:pt x="2864" y="11197"/>
                    </a:lnTo>
                    <a:lnTo>
                      <a:pt x="2923" y="11217"/>
                    </a:lnTo>
                    <a:lnTo>
                      <a:pt x="3080" y="11217"/>
                    </a:lnTo>
                    <a:lnTo>
                      <a:pt x="3139" y="11178"/>
                    </a:lnTo>
                    <a:lnTo>
                      <a:pt x="3197" y="11139"/>
                    </a:lnTo>
                    <a:lnTo>
                      <a:pt x="3256" y="11099"/>
                    </a:lnTo>
                    <a:lnTo>
                      <a:pt x="3295" y="11041"/>
                    </a:lnTo>
                    <a:lnTo>
                      <a:pt x="8237" y="2471"/>
                    </a:lnTo>
                    <a:lnTo>
                      <a:pt x="8296" y="2353"/>
                    </a:lnTo>
                    <a:lnTo>
                      <a:pt x="8335" y="2216"/>
                    </a:lnTo>
                    <a:lnTo>
                      <a:pt x="8335" y="2079"/>
                    </a:lnTo>
                    <a:lnTo>
                      <a:pt x="8315" y="1942"/>
                    </a:lnTo>
                    <a:lnTo>
                      <a:pt x="8257" y="1824"/>
                    </a:lnTo>
                    <a:lnTo>
                      <a:pt x="8198" y="1706"/>
                    </a:lnTo>
                    <a:lnTo>
                      <a:pt x="8100" y="1608"/>
                    </a:lnTo>
                    <a:lnTo>
                      <a:pt x="7982" y="1510"/>
                    </a:lnTo>
                    <a:lnTo>
                      <a:pt x="53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556725" y="-2060450"/>
                <a:ext cx="179450" cy="179450"/>
              </a:xfrm>
              <a:custGeom>
                <a:avLst/>
                <a:gdLst/>
                <a:ahLst/>
                <a:cxnLst/>
                <a:rect l="l" t="t" r="r" b="b"/>
                <a:pathLst>
                  <a:path w="7178" h="7178" extrusionOk="0">
                    <a:moveTo>
                      <a:pt x="3589" y="0"/>
                    </a:moveTo>
                    <a:lnTo>
                      <a:pt x="3217" y="20"/>
                    </a:lnTo>
                    <a:lnTo>
                      <a:pt x="2864" y="79"/>
                    </a:lnTo>
                    <a:lnTo>
                      <a:pt x="2530" y="157"/>
                    </a:lnTo>
                    <a:lnTo>
                      <a:pt x="2197" y="275"/>
                    </a:lnTo>
                    <a:lnTo>
                      <a:pt x="1883" y="432"/>
                    </a:lnTo>
                    <a:lnTo>
                      <a:pt x="1589" y="608"/>
                    </a:lnTo>
                    <a:lnTo>
                      <a:pt x="1315" y="824"/>
                    </a:lnTo>
                    <a:lnTo>
                      <a:pt x="1060" y="1059"/>
                    </a:lnTo>
                    <a:lnTo>
                      <a:pt x="824" y="1314"/>
                    </a:lnTo>
                    <a:lnTo>
                      <a:pt x="609" y="1589"/>
                    </a:lnTo>
                    <a:lnTo>
                      <a:pt x="432" y="1883"/>
                    </a:lnTo>
                    <a:lnTo>
                      <a:pt x="275" y="2197"/>
                    </a:lnTo>
                    <a:lnTo>
                      <a:pt x="158" y="2530"/>
                    </a:lnTo>
                    <a:lnTo>
                      <a:pt x="79" y="2863"/>
                    </a:lnTo>
                    <a:lnTo>
                      <a:pt x="20" y="3216"/>
                    </a:lnTo>
                    <a:lnTo>
                      <a:pt x="1" y="3589"/>
                    </a:lnTo>
                    <a:lnTo>
                      <a:pt x="20" y="3961"/>
                    </a:lnTo>
                    <a:lnTo>
                      <a:pt x="79" y="4314"/>
                    </a:lnTo>
                    <a:lnTo>
                      <a:pt x="158" y="4667"/>
                    </a:lnTo>
                    <a:lnTo>
                      <a:pt x="275" y="4981"/>
                    </a:lnTo>
                    <a:lnTo>
                      <a:pt x="432" y="5295"/>
                    </a:lnTo>
                    <a:lnTo>
                      <a:pt x="609" y="5589"/>
                    </a:lnTo>
                    <a:lnTo>
                      <a:pt x="824" y="5883"/>
                    </a:lnTo>
                    <a:lnTo>
                      <a:pt x="1060" y="6138"/>
                    </a:lnTo>
                    <a:lnTo>
                      <a:pt x="1315" y="6354"/>
                    </a:lnTo>
                    <a:lnTo>
                      <a:pt x="1589" y="6569"/>
                    </a:lnTo>
                    <a:lnTo>
                      <a:pt x="1883" y="6746"/>
                    </a:lnTo>
                    <a:lnTo>
                      <a:pt x="2197" y="6903"/>
                    </a:lnTo>
                    <a:lnTo>
                      <a:pt x="2530" y="7021"/>
                    </a:lnTo>
                    <a:lnTo>
                      <a:pt x="2864" y="7119"/>
                    </a:lnTo>
                    <a:lnTo>
                      <a:pt x="3217" y="7158"/>
                    </a:lnTo>
                    <a:lnTo>
                      <a:pt x="3589" y="7177"/>
                    </a:lnTo>
                    <a:lnTo>
                      <a:pt x="3962" y="7158"/>
                    </a:lnTo>
                    <a:lnTo>
                      <a:pt x="4315" y="7119"/>
                    </a:lnTo>
                    <a:lnTo>
                      <a:pt x="4648" y="7021"/>
                    </a:lnTo>
                    <a:lnTo>
                      <a:pt x="4982" y="6903"/>
                    </a:lnTo>
                    <a:lnTo>
                      <a:pt x="5295" y="6746"/>
                    </a:lnTo>
                    <a:lnTo>
                      <a:pt x="5590" y="6569"/>
                    </a:lnTo>
                    <a:lnTo>
                      <a:pt x="5884" y="6354"/>
                    </a:lnTo>
                    <a:lnTo>
                      <a:pt x="6139" y="6138"/>
                    </a:lnTo>
                    <a:lnTo>
                      <a:pt x="6354" y="5883"/>
                    </a:lnTo>
                    <a:lnTo>
                      <a:pt x="6570" y="5589"/>
                    </a:lnTo>
                    <a:lnTo>
                      <a:pt x="6747" y="5295"/>
                    </a:lnTo>
                    <a:lnTo>
                      <a:pt x="6903" y="4981"/>
                    </a:lnTo>
                    <a:lnTo>
                      <a:pt x="7021" y="4667"/>
                    </a:lnTo>
                    <a:lnTo>
                      <a:pt x="7100" y="4314"/>
                    </a:lnTo>
                    <a:lnTo>
                      <a:pt x="7158" y="3961"/>
                    </a:lnTo>
                    <a:lnTo>
                      <a:pt x="7178" y="3589"/>
                    </a:lnTo>
                    <a:lnTo>
                      <a:pt x="7158" y="3216"/>
                    </a:lnTo>
                    <a:lnTo>
                      <a:pt x="7100" y="2863"/>
                    </a:lnTo>
                    <a:lnTo>
                      <a:pt x="7021" y="2530"/>
                    </a:lnTo>
                    <a:lnTo>
                      <a:pt x="6903" y="2197"/>
                    </a:lnTo>
                    <a:lnTo>
                      <a:pt x="6747" y="1883"/>
                    </a:lnTo>
                    <a:lnTo>
                      <a:pt x="6570" y="1589"/>
                    </a:lnTo>
                    <a:lnTo>
                      <a:pt x="6354" y="1314"/>
                    </a:lnTo>
                    <a:lnTo>
                      <a:pt x="6139" y="1059"/>
                    </a:lnTo>
                    <a:lnTo>
                      <a:pt x="5884" y="824"/>
                    </a:lnTo>
                    <a:lnTo>
                      <a:pt x="5590" y="608"/>
                    </a:lnTo>
                    <a:lnTo>
                      <a:pt x="5295" y="432"/>
                    </a:lnTo>
                    <a:lnTo>
                      <a:pt x="4982" y="275"/>
                    </a:lnTo>
                    <a:lnTo>
                      <a:pt x="4648" y="157"/>
                    </a:lnTo>
                    <a:lnTo>
                      <a:pt x="4315" y="79"/>
                    </a:lnTo>
                    <a:lnTo>
                      <a:pt x="3962" y="20"/>
                    </a:lnTo>
                    <a:lnTo>
                      <a:pt x="35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534175" y="-1578050"/>
                <a:ext cx="469675" cy="355450"/>
              </a:xfrm>
              <a:custGeom>
                <a:avLst/>
                <a:gdLst/>
                <a:ahLst/>
                <a:cxnLst/>
                <a:rect l="l" t="t" r="r" b="b"/>
                <a:pathLst>
                  <a:path w="18787" h="14218" extrusionOk="0">
                    <a:moveTo>
                      <a:pt x="1" y="0"/>
                    </a:moveTo>
                    <a:lnTo>
                      <a:pt x="1" y="14217"/>
                    </a:lnTo>
                    <a:lnTo>
                      <a:pt x="18787" y="14217"/>
                    </a:lnTo>
                    <a:lnTo>
                      <a:pt x="187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832"/>
        <p:cNvGrpSpPr/>
        <p:nvPr/>
      </p:nvGrpSpPr>
      <p:grpSpPr>
        <a:xfrm>
          <a:off x="0" y="0"/>
          <a:ext cx="0" cy="0"/>
          <a:chOff x="0" y="0"/>
          <a:chExt cx="0" cy="0"/>
        </a:xfrm>
      </p:grpSpPr>
      <p:sp>
        <p:nvSpPr>
          <p:cNvPr id="833" name="Google Shape;833;p18"/>
          <p:cNvSpPr txBox="1">
            <a:spLocks noGrp="1"/>
          </p:cNvSpPr>
          <p:nvPr>
            <p:ph type="title"/>
          </p:nvPr>
        </p:nvSpPr>
        <p:spPr>
          <a:xfrm>
            <a:off x="1183350" y="1452075"/>
            <a:ext cx="3519600" cy="15339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4" name="Google Shape;834;p18"/>
          <p:cNvSpPr txBox="1">
            <a:spLocks noGrp="1"/>
          </p:cNvSpPr>
          <p:nvPr>
            <p:ph type="subTitle" idx="1"/>
          </p:nvPr>
        </p:nvSpPr>
        <p:spPr>
          <a:xfrm>
            <a:off x="1183350" y="2833725"/>
            <a:ext cx="3519600" cy="857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5" name="Google Shape;835;p18"/>
          <p:cNvSpPr>
            <a:spLocks noGrp="1"/>
          </p:cNvSpPr>
          <p:nvPr>
            <p:ph type="pic" idx="2"/>
          </p:nvPr>
        </p:nvSpPr>
        <p:spPr>
          <a:xfrm>
            <a:off x="5050650" y="1117800"/>
            <a:ext cx="2910000" cy="2907900"/>
          </a:xfrm>
          <a:prstGeom prst="ellipse">
            <a:avLst/>
          </a:prstGeom>
          <a:noFill/>
          <a:ln w="38100" cap="flat" cmpd="sng">
            <a:solidFill>
              <a:schemeClr val="accent2"/>
            </a:solidFill>
            <a:prstDash val="solid"/>
            <a:round/>
            <a:headEnd type="none" w="sm" len="sm"/>
            <a:tailEnd type="none" w="sm" len="sm"/>
          </a:ln>
        </p:spPr>
      </p:sp>
      <p:grpSp>
        <p:nvGrpSpPr>
          <p:cNvPr id="836" name="Google Shape;836;p18"/>
          <p:cNvGrpSpPr/>
          <p:nvPr/>
        </p:nvGrpSpPr>
        <p:grpSpPr>
          <a:xfrm>
            <a:off x="-760934" y="-760648"/>
            <a:ext cx="10706274" cy="6662045"/>
            <a:chOff x="-760934" y="-760648"/>
            <a:chExt cx="10706274" cy="6662045"/>
          </a:xfrm>
        </p:grpSpPr>
        <p:sp>
          <p:nvSpPr>
            <p:cNvPr id="837" name="Google Shape;837;p18"/>
            <p:cNvSpPr/>
            <p:nvPr/>
          </p:nvSpPr>
          <p:spPr>
            <a:xfrm>
              <a:off x="-760934" y="4391209"/>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8"/>
            <p:cNvSpPr/>
            <p:nvPr/>
          </p:nvSpPr>
          <p:spPr>
            <a:xfrm>
              <a:off x="8435745" y="-760648"/>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18"/>
          <p:cNvGrpSpPr/>
          <p:nvPr/>
        </p:nvGrpSpPr>
        <p:grpSpPr>
          <a:xfrm>
            <a:off x="329600" y="180375"/>
            <a:ext cx="8484800" cy="4787313"/>
            <a:chOff x="329600" y="180375"/>
            <a:chExt cx="8484800" cy="4787313"/>
          </a:xfrm>
        </p:grpSpPr>
        <p:grpSp>
          <p:nvGrpSpPr>
            <p:cNvPr id="840" name="Google Shape;840;p18"/>
            <p:cNvGrpSpPr/>
            <p:nvPr/>
          </p:nvGrpSpPr>
          <p:grpSpPr>
            <a:xfrm>
              <a:off x="8047150" y="4249463"/>
              <a:ext cx="767250" cy="718225"/>
              <a:chOff x="5215250" y="4706200"/>
              <a:chExt cx="767250" cy="718225"/>
            </a:xfrm>
          </p:grpSpPr>
          <p:sp>
            <p:nvSpPr>
              <p:cNvPr id="841" name="Google Shape;841;p18"/>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8"/>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8"/>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8"/>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8"/>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8"/>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8"/>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8"/>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8"/>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8"/>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8"/>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18"/>
            <p:cNvGrpSpPr/>
            <p:nvPr/>
          </p:nvGrpSpPr>
          <p:grpSpPr>
            <a:xfrm>
              <a:off x="329600" y="180375"/>
              <a:ext cx="767250" cy="718225"/>
              <a:chOff x="5215250" y="4706200"/>
              <a:chExt cx="767250" cy="718225"/>
            </a:xfrm>
          </p:grpSpPr>
          <p:sp>
            <p:nvSpPr>
              <p:cNvPr id="862" name="Google Shape;862;p18"/>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8"/>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8"/>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8"/>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8"/>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8"/>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8"/>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8"/>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8"/>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8"/>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983"/>
        <p:cNvGrpSpPr/>
        <p:nvPr/>
      </p:nvGrpSpPr>
      <p:grpSpPr>
        <a:xfrm>
          <a:off x="0" y="0"/>
          <a:ext cx="0" cy="0"/>
          <a:chOff x="0" y="0"/>
          <a:chExt cx="0" cy="0"/>
        </a:xfrm>
      </p:grpSpPr>
      <p:sp>
        <p:nvSpPr>
          <p:cNvPr id="984" name="Google Shape;98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5" name="Google Shape;985;p21"/>
          <p:cNvSpPr txBox="1">
            <a:spLocks noGrp="1"/>
          </p:cNvSpPr>
          <p:nvPr>
            <p:ph type="subTitle" idx="1"/>
          </p:nvPr>
        </p:nvSpPr>
        <p:spPr>
          <a:xfrm>
            <a:off x="720000" y="1575664"/>
            <a:ext cx="7704000" cy="53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86" name="Google Shape;986;p21"/>
          <p:cNvSpPr txBox="1">
            <a:spLocks noGrp="1"/>
          </p:cNvSpPr>
          <p:nvPr>
            <p:ph type="subTitle" idx="2"/>
          </p:nvPr>
        </p:nvSpPr>
        <p:spPr>
          <a:xfrm>
            <a:off x="720000" y="2695847"/>
            <a:ext cx="77040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87" name="Google Shape;987;p21"/>
          <p:cNvSpPr txBox="1">
            <a:spLocks noGrp="1"/>
          </p:cNvSpPr>
          <p:nvPr>
            <p:ph type="subTitle" idx="3"/>
          </p:nvPr>
        </p:nvSpPr>
        <p:spPr>
          <a:xfrm>
            <a:off x="720000" y="3816347"/>
            <a:ext cx="77040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88" name="Google Shape;988;p21"/>
          <p:cNvSpPr txBox="1">
            <a:spLocks noGrp="1"/>
          </p:cNvSpPr>
          <p:nvPr>
            <p:ph type="subTitle" idx="4"/>
          </p:nvPr>
        </p:nvSpPr>
        <p:spPr>
          <a:xfrm>
            <a:off x="720000" y="1241271"/>
            <a:ext cx="7704000" cy="530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MuseoModerno"/>
              <a:buNone/>
              <a:defRPr sz="2000" b="1">
                <a:latin typeface="MuseoModerno"/>
                <a:ea typeface="MuseoModerno"/>
                <a:cs typeface="MuseoModerno"/>
                <a:sym typeface="MuseoModerno"/>
              </a:defRPr>
            </a:lvl1pPr>
            <a:lvl2pPr lvl="1"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sp>
        <p:nvSpPr>
          <p:cNvPr id="989" name="Google Shape;989;p21"/>
          <p:cNvSpPr txBox="1">
            <a:spLocks noGrp="1"/>
          </p:cNvSpPr>
          <p:nvPr>
            <p:ph type="subTitle" idx="5"/>
          </p:nvPr>
        </p:nvSpPr>
        <p:spPr>
          <a:xfrm>
            <a:off x="720000" y="2350125"/>
            <a:ext cx="7704000" cy="527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MuseoModerno"/>
              <a:buNone/>
              <a:defRPr sz="2000" b="1">
                <a:latin typeface="MuseoModerno"/>
                <a:ea typeface="MuseoModerno"/>
                <a:cs typeface="MuseoModerno"/>
                <a:sym typeface="MuseoModerno"/>
              </a:defRPr>
            </a:lvl1pPr>
            <a:lvl2pPr lvl="1"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sp>
        <p:nvSpPr>
          <p:cNvPr id="990" name="Google Shape;990;p21"/>
          <p:cNvSpPr txBox="1">
            <a:spLocks noGrp="1"/>
          </p:cNvSpPr>
          <p:nvPr>
            <p:ph type="subTitle" idx="6"/>
          </p:nvPr>
        </p:nvSpPr>
        <p:spPr>
          <a:xfrm>
            <a:off x="720000" y="3470625"/>
            <a:ext cx="7704000" cy="527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MuseoModerno"/>
              <a:buNone/>
              <a:defRPr sz="2000" b="1">
                <a:latin typeface="MuseoModerno"/>
                <a:ea typeface="MuseoModerno"/>
                <a:cs typeface="MuseoModerno"/>
                <a:sym typeface="MuseoModerno"/>
              </a:defRPr>
            </a:lvl1pPr>
            <a:lvl2pPr lvl="1"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grpSp>
        <p:nvGrpSpPr>
          <p:cNvPr id="991" name="Google Shape;991;p21"/>
          <p:cNvGrpSpPr/>
          <p:nvPr/>
        </p:nvGrpSpPr>
        <p:grpSpPr>
          <a:xfrm>
            <a:off x="-796360" y="-760648"/>
            <a:ext cx="10741701" cy="1510188"/>
            <a:chOff x="-796360" y="-760648"/>
            <a:chExt cx="10741701" cy="1510188"/>
          </a:xfrm>
        </p:grpSpPr>
        <p:sp>
          <p:nvSpPr>
            <p:cNvPr id="992" name="Google Shape;992;p21"/>
            <p:cNvSpPr/>
            <p:nvPr/>
          </p:nvSpPr>
          <p:spPr>
            <a:xfrm>
              <a:off x="-796360" y="-760648"/>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1"/>
            <p:cNvSpPr/>
            <p:nvPr/>
          </p:nvSpPr>
          <p:spPr>
            <a:xfrm>
              <a:off x="8435745" y="-760648"/>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21"/>
          <p:cNvGrpSpPr/>
          <p:nvPr/>
        </p:nvGrpSpPr>
        <p:grpSpPr>
          <a:xfrm>
            <a:off x="-123450" y="4272863"/>
            <a:ext cx="9390900" cy="718238"/>
            <a:chOff x="-123450" y="4272863"/>
            <a:chExt cx="9390900" cy="718238"/>
          </a:xfrm>
        </p:grpSpPr>
        <p:grpSp>
          <p:nvGrpSpPr>
            <p:cNvPr id="995" name="Google Shape;995;p21"/>
            <p:cNvGrpSpPr/>
            <p:nvPr/>
          </p:nvGrpSpPr>
          <p:grpSpPr>
            <a:xfrm>
              <a:off x="-123450" y="4272863"/>
              <a:ext cx="767250" cy="718225"/>
              <a:chOff x="5215250" y="4706200"/>
              <a:chExt cx="767250" cy="718225"/>
            </a:xfrm>
          </p:grpSpPr>
          <p:sp>
            <p:nvSpPr>
              <p:cNvPr id="996" name="Google Shape;996;p21"/>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1"/>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1"/>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1"/>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1"/>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1"/>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1"/>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1"/>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1"/>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1"/>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1"/>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1"/>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1"/>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1"/>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1"/>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1"/>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21"/>
            <p:cNvGrpSpPr/>
            <p:nvPr/>
          </p:nvGrpSpPr>
          <p:grpSpPr>
            <a:xfrm>
              <a:off x="8500200" y="4272875"/>
              <a:ext cx="767250" cy="718225"/>
              <a:chOff x="5215250" y="4706200"/>
              <a:chExt cx="767250" cy="718225"/>
            </a:xfrm>
          </p:grpSpPr>
          <p:sp>
            <p:nvSpPr>
              <p:cNvPr id="1017" name="Google Shape;1017;p21"/>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1"/>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1"/>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1"/>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1"/>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1"/>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1"/>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1"/>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1"/>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1"/>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1"/>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1"/>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1"/>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1"/>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1"/>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1"/>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1"/>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1"/>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1"/>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336"/>
        <p:cNvGrpSpPr/>
        <p:nvPr/>
      </p:nvGrpSpPr>
      <p:grpSpPr>
        <a:xfrm>
          <a:off x="0" y="0"/>
          <a:ext cx="0" cy="0"/>
          <a:chOff x="0" y="0"/>
          <a:chExt cx="0" cy="0"/>
        </a:xfrm>
      </p:grpSpPr>
      <p:grpSp>
        <p:nvGrpSpPr>
          <p:cNvPr id="1337" name="Google Shape;1337;p27"/>
          <p:cNvGrpSpPr/>
          <p:nvPr/>
        </p:nvGrpSpPr>
        <p:grpSpPr>
          <a:xfrm>
            <a:off x="-796360" y="4319112"/>
            <a:ext cx="10741701" cy="1510188"/>
            <a:chOff x="-796360" y="4319112"/>
            <a:chExt cx="10741701" cy="1510188"/>
          </a:xfrm>
        </p:grpSpPr>
        <p:sp>
          <p:nvSpPr>
            <p:cNvPr id="1338" name="Google Shape;1338;p27"/>
            <p:cNvSpPr/>
            <p:nvPr/>
          </p:nvSpPr>
          <p:spPr>
            <a:xfrm rot="10800000" flipH="1">
              <a:off x="8435745" y="4319112"/>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7"/>
            <p:cNvSpPr/>
            <p:nvPr/>
          </p:nvSpPr>
          <p:spPr>
            <a:xfrm rot="10800000" flipH="1">
              <a:off x="-796360" y="4319112"/>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27"/>
          <p:cNvGrpSpPr/>
          <p:nvPr/>
        </p:nvGrpSpPr>
        <p:grpSpPr>
          <a:xfrm>
            <a:off x="-123450" y="77552"/>
            <a:ext cx="9390900" cy="718238"/>
            <a:chOff x="-123450" y="77552"/>
            <a:chExt cx="9390900" cy="718238"/>
          </a:xfrm>
        </p:grpSpPr>
        <p:grpSp>
          <p:nvGrpSpPr>
            <p:cNvPr id="1341" name="Google Shape;1341;p27"/>
            <p:cNvGrpSpPr/>
            <p:nvPr/>
          </p:nvGrpSpPr>
          <p:grpSpPr>
            <a:xfrm rot="10800000" flipH="1">
              <a:off x="8500200" y="77552"/>
              <a:ext cx="767250" cy="718225"/>
              <a:chOff x="5215250" y="4706200"/>
              <a:chExt cx="767250" cy="718225"/>
            </a:xfrm>
          </p:grpSpPr>
          <p:sp>
            <p:nvSpPr>
              <p:cNvPr id="1342" name="Google Shape;1342;p27"/>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7"/>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7"/>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7"/>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7"/>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7"/>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7"/>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7"/>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7"/>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7"/>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27"/>
            <p:cNvGrpSpPr/>
            <p:nvPr/>
          </p:nvGrpSpPr>
          <p:grpSpPr>
            <a:xfrm rot="10800000" flipH="1">
              <a:off x="-123450" y="77565"/>
              <a:ext cx="767250" cy="718225"/>
              <a:chOff x="5215250" y="4706200"/>
              <a:chExt cx="767250" cy="718225"/>
            </a:xfrm>
          </p:grpSpPr>
          <p:sp>
            <p:nvSpPr>
              <p:cNvPr id="1363" name="Google Shape;1363;p27"/>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7"/>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7"/>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7"/>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7"/>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7"/>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1383"/>
        <p:cNvGrpSpPr/>
        <p:nvPr/>
      </p:nvGrpSpPr>
      <p:grpSpPr>
        <a:xfrm>
          <a:off x="0" y="0"/>
          <a:ext cx="0" cy="0"/>
          <a:chOff x="0" y="0"/>
          <a:chExt cx="0" cy="0"/>
        </a:xfrm>
      </p:grpSpPr>
      <p:grpSp>
        <p:nvGrpSpPr>
          <p:cNvPr id="1384" name="Google Shape;1384;p28"/>
          <p:cNvGrpSpPr/>
          <p:nvPr/>
        </p:nvGrpSpPr>
        <p:grpSpPr>
          <a:xfrm>
            <a:off x="-1069325" y="-701557"/>
            <a:ext cx="11282650" cy="1782550"/>
            <a:chOff x="-1069325" y="-701557"/>
            <a:chExt cx="11282650" cy="1782550"/>
          </a:xfrm>
        </p:grpSpPr>
        <p:sp>
          <p:nvSpPr>
            <p:cNvPr id="1385" name="Google Shape;1385;p28"/>
            <p:cNvSpPr/>
            <p:nvPr/>
          </p:nvSpPr>
          <p:spPr>
            <a:xfrm>
              <a:off x="8430775" y="-701557"/>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1069325" y="-701557"/>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28"/>
          <p:cNvGrpSpPr/>
          <p:nvPr/>
        </p:nvGrpSpPr>
        <p:grpSpPr>
          <a:xfrm>
            <a:off x="-123450" y="4272863"/>
            <a:ext cx="9390900" cy="718238"/>
            <a:chOff x="-123450" y="4272863"/>
            <a:chExt cx="9390900" cy="718238"/>
          </a:xfrm>
        </p:grpSpPr>
        <p:grpSp>
          <p:nvGrpSpPr>
            <p:cNvPr id="1388" name="Google Shape;1388;p28"/>
            <p:cNvGrpSpPr/>
            <p:nvPr/>
          </p:nvGrpSpPr>
          <p:grpSpPr>
            <a:xfrm>
              <a:off x="-123450" y="4272863"/>
              <a:ext cx="767250" cy="718225"/>
              <a:chOff x="5215250" y="4706200"/>
              <a:chExt cx="767250" cy="718225"/>
            </a:xfrm>
          </p:grpSpPr>
          <p:sp>
            <p:nvSpPr>
              <p:cNvPr id="1389" name="Google Shape;1389;p28"/>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28"/>
            <p:cNvGrpSpPr/>
            <p:nvPr/>
          </p:nvGrpSpPr>
          <p:grpSpPr>
            <a:xfrm>
              <a:off x="8500200" y="4272875"/>
              <a:ext cx="767250" cy="718225"/>
              <a:chOff x="5215250" y="4706200"/>
              <a:chExt cx="767250" cy="718225"/>
            </a:xfrm>
          </p:grpSpPr>
          <p:sp>
            <p:nvSpPr>
              <p:cNvPr id="1410" name="Google Shape;1410;p28"/>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06"/>
        <p:cNvGrpSpPr/>
        <p:nvPr/>
      </p:nvGrpSpPr>
      <p:grpSpPr>
        <a:xfrm>
          <a:off x="0" y="0"/>
          <a:ext cx="0" cy="0"/>
          <a:chOff x="0" y="0"/>
          <a:chExt cx="0" cy="0"/>
        </a:xfrm>
      </p:grpSpPr>
      <p:grpSp>
        <p:nvGrpSpPr>
          <p:cNvPr id="407" name="Google Shape;407;p9"/>
          <p:cNvGrpSpPr/>
          <p:nvPr/>
        </p:nvGrpSpPr>
        <p:grpSpPr>
          <a:xfrm>
            <a:off x="-796360" y="-760648"/>
            <a:ext cx="10741701" cy="1510188"/>
            <a:chOff x="-796360" y="-760648"/>
            <a:chExt cx="10741701" cy="1510188"/>
          </a:xfrm>
        </p:grpSpPr>
        <p:sp>
          <p:nvSpPr>
            <p:cNvPr id="408" name="Google Shape;408;p9"/>
            <p:cNvSpPr/>
            <p:nvPr/>
          </p:nvSpPr>
          <p:spPr>
            <a:xfrm>
              <a:off x="-796360" y="-760648"/>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8435745" y="-760648"/>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9"/>
          <p:cNvGrpSpPr/>
          <p:nvPr/>
        </p:nvGrpSpPr>
        <p:grpSpPr>
          <a:xfrm>
            <a:off x="-123450" y="4272863"/>
            <a:ext cx="9390900" cy="718238"/>
            <a:chOff x="-123450" y="4272863"/>
            <a:chExt cx="9390900" cy="718238"/>
          </a:xfrm>
        </p:grpSpPr>
        <p:grpSp>
          <p:nvGrpSpPr>
            <p:cNvPr id="411" name="Google Shape;411;p9"/>
            <p:cNvGrpSpPr/>
            <p:nvPr/>
          </p:nvGrpSpPr>
          <p:grpSpPr>
            <a:xfrm>
              <a:off x="-123450" y="4272863"/>
              <a:ext cx="767250" cy="718225"/>
              <a:chOff x="5215250" y="4706200"/>
              <a:chExt cx="767250" cy="718225"/>
            </a:xfrm>
          </p:grpSpPr>
          <p:sp>
            <p:nvSpPr>
              <p:cNvPr id="412" name="Google Shape;412;p9"/>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9"/>
            <p:cNvGrpSpPr/>
            <p:nvPr/>
          </p:nvGrpSpPr>
          <p:grpSpPr>
            <a:xfrm>
              <a:off x="8500200" y="4272875"/>
              <a:ext cx="767250" cy="718225"/>
              <a:chOff x="5215250" y="4706200"/>
              <a:chExt cx="767250" cy="718225"/>
            </a:xfrm>
          </p:grpSpPr>
          <p:sp>
            <p:nvSpPr>
              <p:cNvPr id="433" name="Google Shape;433;p9"/>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3" name="Google Shape;453;p9"/>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4" name="Google Shape;454;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181982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645225" y="2762725"/>
            <a:ext cx="6736500" cy="11598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4400"/>
              <a:buNone/>
              <a:defRPr sz="4400">
                <a:solidFill>
                  <a:schemeClr val="dk2"/>
                </a:solidFill>
              </a:defRPr>
            </a:lvl1pPr>
            <a:lvl2pPr lvl="1">
              <a:spcBef>
                <a:spcPts val="0"/>
              </a:spcBef>
              <a:spcAft>
                <a:spcPts val="0"/>
              </a:spcAft>
              <a:buClr>
                <a:schemeClr val="dk2"/>
              </a:buClr>
              <a:buSzPts val="4400"/>
              <a:buNone/>
              <a:defRPr sz="4400">
                <a:solidFill>
                  <a:schemeClr val="dk2"/>
                </a:solidFill>
              </a:defRPr>
            </a:lvl2pPr>
            <a:lvl3pPr lvl="2">
              <a:spcBef>
                <a:spcPts val="0"/>
              </a:spcBef>
              <a:spcAft>
                <a:spcPts val="0"/>
              </a:spcAft>
              <a:buClr>
                <a:schemeClr val="dk2"/>
              </a:buClr>
              <a:buSzPts val="4400"/>
              <a:buNone/>
              <a:defRPr sz="4400">
                <a:solidFill>
                  <a:schemeClr val="dk2"/>
                </a:solidFill>
              </a:defRPr>
            </a:lvl3pPr>
            <a:lvl4pPr lvl="3">
              <a:spcBef>
                <a:spcPts val="0"/>
              </a:spcBef>
              <a:spcAft>
                <a:spcPts val="0"/>
              </a:spcAft>
              <a:buClr>
                <a:schemeClr val="dk2"/>
              </a:buClr>
              <a:buSzPts val="4400"/>
              <a:buNone/>
              <a:defRPr sz="4400">
                <a:solidFill>
                  <a:schemeClr val="dk2"/>
                </a:solidFill>
              </a:defRPr>
            </a:lvl4pPr>
            <a:lvl5pPr lvl="4">
              <a:spcBef>
                <a:spcPts val="0"/>
              </a:spcBef>
              <a:spcAft>
                <a:spcPts val="0"/>
              </a:spcAft>
              <a:buClr>
                <a:schemeClr val="dk2"/>
              </a:buClr>
              <a:buSzPts val="4400"/>
              <a:buNone/>
              <a:defRPr sz="4400">
                <a:solidFill>
                  <a:schemeClr val="dk2"/>
                </a:solidFill>
              </a:defRPr>
            </a:lvl5pPr>
            <a:lvl6pPr lvl="5">
              <a:spcBef>
                <a:spcPts val="0"/>
              </a:spcBef>
              <a:spcAft>
                <a:spcPts val="0"/>
              </a:spcAft>
              <a:buClr>
                <a:schemeClr val="dk2"/>
              </a:buClr>
              <a:buSzPts val="4400"/>
              <a:buNone/>
              <a:defRPr sz="4400">
                <a:solidFill>
                  <a:schemeClr val="dk2"/>
                </a:solidFill>
              </a:defRPr>
            </a:lvl6pPr>
            <a:lvl7pPr lvl="6">
              <a:spcBef>
                <a:spcPts val="0"/>
              </a:spcBef>
              <a:spcAft>
                <a:spcPts val="0"/>
              </a:spcAft>
              <a:buClr>
                <a:schemeClr val="dk2"/>
              </a:buClr>
              <a:buSzPts val="4400"/>
              <a:buNone/>
              <a:defRPr sz="4400">
                <a:solidFill>
                  <a:schemeClr val="dk2"/>
                </a:solidFill>
              </a:defRPr>
            </a:lvl7pPr>
            <a:lvl8pPr lvl="7">
              <a:spcBef>
                <a:spcPts val="0"/>
              </a:spcBef>
              <a:spcAft>
                <a:spcPts val="0"/>
              </a:spcAft>
              <a:buClr>
                <a:schemeClr val="dk2"/>
              </a:buClr>
              <a:buSzPts val="4400"/>
              <a:buNone/>
              <a:defRPr sz="4400">
                <a:solidFill>
                  <a:schemeClr val="dk2"/>
                </a:solidFill>
              </a:defRPr>
            </a:lvl8pPr>
            <a:lvl9pPr lvl="8">
              <a:spcBef>
                <a:spcPts val="0"/>
              </a:spcBef>
              <a:spcAft>
                <a:spcPts val="0"/>
              </a:spcAft>
              <a:buClr>
                <a:schemeClr val="dk2"/>
              </a:buClr>
              <a:buSzPts val="4400"/>
              <a:buNone/>
              <a:defRPr sz="4400">
                <a:solidFill>
                  <a:schemeClr val="dk2"/>
                </a:solidFill>
              </a:defRPr>
            </a:lvl9pPr>
          </a:lstStyle>
          <a:p>
            <a:endParaRPr/>
          </a:p>
        </p:txBody>
      </p:sp>
      <p:sp>
        <p:nvSpPr>
          <p:cNvPr id="11" name="Google Shape;11;p2"/>
          <p:cNvSpPr/>
          <p:nvPr/>
        </p:nvSpPr>
        <p:spPr>
          <a:xfrm>
            <a:off x="5938246" y="2533163"/>
            <a:ext cx="7218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659861" y="2533163"/>
            <a:ext cx="7218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 y="2533163"/>
            <a:ext cx="7218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21425" y="2533163"/>
            <a:ext cx="52167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989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5"/>
        <p:cNvGrpSpPr/>
        <p:nvPr/>
      </p:nvGrpSpPr>
      <p:grpSpPr>
        <a:xfrm>
          <a:off x="0" y="0"/>
          <a:ext cx="0" cy="0"/>
          <a:chOff x="0" y="0"/>
          <a:chExt cx="0" cy="0"/>
        </a:xfrm>
      </p:grpSpPr>
      <p:sp>
        <p:nvSpPr>
          <p:cNvPr id="16" name="Google Shape;16;p3"/>
          <p:cNvSpPr/>
          <p:nvPr/>
        </p:nvSpPr>
        <p:spPr>
          <a:xfrm>
            <a:off x="0" y="0"/>
            <a:ext cx="9144000" cy="399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4800">
                <a:solidFill>
                  <a:schemeClr val="lt1"/>
                </a:solidFill>
              </a:defRPr>
            </a:lvl1pPr>
            <a:lvl2pPr lvl="1" algn="ctr" rtl="0">
              <a:spcBef>
                <a:spcPts val="0"/>
              </a:spcBef>
              <a:spcAft>
                <a:spcPts val="0"/>
              </a:spcAft>
              <a:buClr>
                <a:schemeClr val="lt1"/>
              </a:buClr>
              <a:buSzPts val="4800"/>
              <a:buNone/>
              <a:defRPr sz="4800">
                <a:solidFill>
                  <a:schemeClr val="lt1"/>
                </a:solidFill>
              </a:defRPr>
            </a:lvl2pPr>
            <a:lvl3pPr lvl="2" algn="ctr" rtl="0">
              <a:spcBef>
                <a:spcPts val="0"/>
              </a:spcBef>
              <a:spcAft>
                <a:spcPts val="0"/>
              </a:spcAft>
              <a:buClr>
                <a:schemeClr val="lt1"/>
              </a:buClr>
              <a:buSzPts val="4800"/>
              <a:buNone/>
              <a:defRPr sz="4800">
                <a:solidFill>
                  <a:schemeClr val="lt1"/>
                </a:solidFill>
              </a:defRPr>
            </a:lvl3pPr>
            <a:lvl4pPr lvl="3" algn="ctr" rtl="0">
              <a:spcBef>
                <a:spcPts val="0"/>
              </a:spcBef>
              <a:spcAft>
                <a:spcPts val="0"/>
              </a:spcAft>
              <a:buClr>
                <a:schemeClr val="lt1"/>
              </a:buClr>
              <a:buSzPts val="4800"/>
              <a:buNone/>
              <a:defRPr sz="4800">
                <a:solidFill>
                  <a:schemeClr val="lt1"/>
                </a:solidFill>
              </a:defRPr>
            </a:lvl4pPr>
            <a:lvl5pPr lvl="4" algn="ctr" rtl="0">
              <a:spcBef>
                <a:spcPts val="0"/>
              </a:spcBef>
              <a:spcAft>
                <a:spcPts val="0"/>
              </a:spcAft>
              <a:buClr>
                <a:schemeClr val="lt1"/>
              </a:buClr>
              <a:buSzPts val="4800"/>
              <a:buNone/>
              <a:defRPr sz="4800">
                <a:solidFill>
                  <a:schemeClr val="lt1"/>
                </a:solidFill>
              </a:defRPr>
            </a:lvl5pPr>
            <a:lvl6pPr lvl="5" algn="ctr" rtl="0">
              <a:spcBef>
                <a:spcPts val="0"/>
              </a:spcBef>
              <a:spcAft>
                <a:spcPts val="0"/>
              </a:spcAft>
              <a:buClr>
                <a:schemeClr val="lt1"/>
              </a:buClr>
              <a:buSzPts val="4800"/>
              <a:buNone/>
              <a:defRPr sz="4800">
                <a:solidFill>
                  <a:schemeClr val="lt1"/>
                </a:solidFill>
              </a:defRPr>
            </a:lvl6pPr>
            <a:lvl7pPr lvl="6" algn="ctr" rtl="0">
              <a:spcBef>
                <a:spcPts val="0"/>
              </a:spcBef>
              <a:spcAft>
                <a:spcPts val="0"/>
              </a:spcAft>
              <a:buClr>
                <a:schemeClr val="lt1"/>
              </a:buClr>
              <a:buSzPts val="4800"/>
              <a:buNone/>
              <a:defRPr sz="4800">
                <a:solidFill>
                  <a:schemeClr val="lt1"/>
                </a:solidFill>
              </a:defRPr>
            </a:lvl7pPr>
            <a:lvl8pPr lvl="7" algn="ctr" rtl="0">
              <a:spcBef>
                <a:spcPts val="0"/>
              </a:spcBef>
              <a:spcAft>
                <a:spcPts val="0"/>
              </a:spcAft>
              <a:buClr>
                <a:schemeClr val="lt1"/>
              </a:buClr>
              <a:buSzPts val="4800"/>
              <a:buNone/>
              <a:defRPr sz="4800">
                <a:solidFill>
                  <a:schemeClr val="lt1"/>
                </a:solidFill>
              </a:defRPr>
            </a:lvl8pPr>
            <a:lvl9pPr lvl="8" algn="ctr" rtl="0">
              <a:spcBef>
                <a:spcPts val="0"/>
              </a:spcBef>
              <a:spcAft>
                <a:spcPts val="0"/>
              </a:spcAft>
              <a:buClr>
                <a:schemeClr val="lt1"/>
              </a:buClr>
              <a:buSzPts val="4800"/>
              <a:buNone/>
              <a:defRPr sz="4800">
                <a:solidFill>
                  <a:schemeClr val="lt1"/>
                </a:solidFill>
              </a:defRPr>
            </a:lvl9pPr>
          </a:lstStyle>
          <a:p>
            <a:endParaRPr/>
          </a:p>
        </p:txBody>
      </p:sp>
      <p:sp>
        <p:nvSpPr>
          <p:cNvPr id="18" name="Google Shape;18;p3"/>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b="1">
                <a:solidFill>
                  <a:schemeClr val="lt1"/>
                </a:solidFill>
              </a:defRPr>
            </a:lvl1pPr>
            <a:lvl2pPr lvl="1" algn="ctr" rtl="0">
              <a:spcBef>
                <a:spcPts val="0"/>
              </a:spcBef>
              <a:spcAft>
                <a:spcPts val="0"/>
              </a:spcAft>
              <a:buClr>
                <a:schemeClr val="lt1"/>
              </a:buClr>
              <a:buSzPts val="2400"/>
              <a:buNone/>
              <a:defRPr b="1">
                <a:solidFill>
                  <a:schemeClr val="lt1"/>
                </a:solidFill>
              </a:defRPr>
            </a:lvl2pPr>
            <a:lvl3pPr lvl="2" algn="ctr" rtl="0">
              <a:spcBef>
                <a:spcPts val="0"/>
              </a:spcBef>
              <a:spcAft>
                <a:spcPts val="0"/>
              </a:spcAft>
              <a:buClr>
                <a:schemeClr val="lt1"/>
              </a:buClr>
              <a:buSzPts val="2400"/>
              <a:buNone/>
              <a:defRPr b="1">
                <a:solidFill>
                  <a:schemeClr val="lt1"/>
                </a:solidFill>
              </a:defRPr>
            </a:lvl3pPr>
            <a:lvl4pPr lvl="3" algn="ctr" rtl="0">
              <a:spcBef>
                <a:spcPts val="0"/>
              </a:spcBef>
              <a:spcAft>
                <a:spcPts val="0"/>
              </a:spcAft>
              <a:buClr>
                <a:schemeClr val="lt1"/>
              </a:buClr>
              <a:buSzPts val="2400"/>
              <a:buNone/>
              <a:defRPr sz="2400" b="1">
                <a:solidFill>
                  <a:schemeClr val="lt1"/>
                </a:solidFill>
              </a:defRPr>
            </a:lvl4pPr>
            <a:lvl5pPr lvl="4" algn="ctr" rtl="0">
              <a:spcBef>
                <a:spcPts val="0"/>
              </a:spcBef>
              <a:spcAft>
                <a:spcPts val="0"/>
              </a:spcAft>
              <a:buClr>
                <a:schemeClr val="lt1"/>
              </a:buClr>
              <a:buSzPts val="2400"/>
              <a:buNone/>
              <a:defRPr sz="2400" b="1">
                <a:solidFill>
                  <a:schemeClr val="lt1"/>
                </a:solidFill>
              </a:defRPr>
            </a:lvl5pPr>
            <a:lvl6pPr lvl="5" algn="ctr" rtl="0">
              <a:spcBef>
                <a:spcPts val="0"/>
              </a:spcBef>
              <a:spcAft>
                <a:spcPts val="0"/>
              </a:spcAft>
              <a:buClr>
                <a:schemeClr val="lt1"/>
              </a:buClr>
              <a:buSzPts val="2400"/>
              <a:buNone/>
              <a:defRPr sz="2400" b="1">
                <a:solidFill>
                  <a:schemeClr val="lt1"/>
                </a:solidFill>
              </a:defRPr>
            </a:lvl6pPr>
            <a:lvl7pPr lvl="6" algn="ctr" rtl="0">
              <a:spcBef>
                <a:spcPts val="0"/>
              </a:spcBef>
              <a:spcAft>
                <a:spcPts val="0"/>
              </a:spcAft>
              <a:buClr>
                <a:schemeClr val="lt1"/>
              </a:buClr>
              <a:buSzPts val="2400"/>
              <a:buNone/>
              <a:defRPr sz="2400" b="1">
                <a:solidFill>
                  <a:schemeClr val="lt1"/>
                </a:solidFill>
              </a:defRPr>
            </a:lvl7pPr>
            <a:lvl8pPr lvl="7" algn="ctr" rtl="0">
              <a:spcBef>
                <a:spcPts val="0"/>
              </a:spcBef>
              <a:spcAft>
                <a:spcPts val="0"/>
              </a:spcAft>
              <a:buClr>
                <a:schemeClr val="lt1"/>
              </a:buClr>
              <a:buSzPts val="2400"/>
              <a:buNone/>
              <a:defRPr sz="2400" b="1">
                <a:solidFill>
                  <a:schemeClr val="lt1"/>
                </a:solidFill>
              </a:defRPr>
            </a:lvl8pPr>
            <a:lvl9pPr lvl="8" algn="ctr" rtl="0">
              <a:spcBef>
                <a:spcPts val="0"/>
              </a:spcBef>
              <a:spcAft>
                <a:spcPts val="0"/>
              </a:spcAft>
              <a:buClr>
                <a:schemeClr val="lt1"/>
              </a:buClr>
              <a:buSzPts val="2400"/>
              <a:buNone/>
              <a:defRPr sz="2400" b="1">
                <a:solidFill>
                  <a:schemeClr val="lt1"/>
                </a:solidFill>
              </a:defRPr>
            </a:lvl9pPr>
          </a:lstStyle>
          <a:p>
            <a:endParaRPr/>
          </a:p>
        </p:txBody>
      </p:sp>
      <p:sp>
        <p:nvSpPr>
          <p:cNvPr id="19" name="Google Shape;19;p3"/>
          <p:cNvSpPr/>
          <p:nvPr/>
        </p:nvSpPr>
        <p:spPr>
          <a:xfrm>
            <a:off x="3047704" y="3992850"/>
            <a:ext cx="3047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6096271" y="3992850"/>
            <a:ext cx="3047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 y="3992850"/>
            <a:ext cx="3047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ctr" rtl="0">
              <a:spcBef>
                <a:spcPts val="0"/>
              </a:spcBef>
              <a:spcAft>
                <a:spcPts val="0"/>
              </a:spcAft>
              <a:buNone/>
            </a:pPr>
            <a:fld id="{00000000-1234-1234-1234-123412341234}" type="slidenum">
              <a:rPr lang="en"/>
              <a:t>‹N°›</a:t>
            </a:fld>
            <a:endParaRPr/>
          </a:p>
        </p:txBody>
      </p:sp>
    </p:spTree>
    <p:extLst>
      <p:ext uri="{BB962C8B-B14F-4D97-AF65-F5344CB8AC3E}">
        <p14:creationId xmlns:p14="http://schemas.microsoft.com/office/powerpoint/2010/main" val="14137158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3" name="Google Shape;33;p5"/>
          <p:cNvSpPr txBox="1">
            <a:spLocks noGrp="1"/>
          </p:cNvSpPr>
          <p:nvPr>
            <p:ph type="body" idx="1"/>
          </p:nvPr>
        </p:nvSpPr>
        <p:spPr>
          <a:xfrm>
            <a:off x="893700" y="1373588"/>
            <a:ext cx="6462600" cy="35523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Clr>
                <a:schemeClr val="accent6"/>
              </a:buClr>
              <a:buSzPts val="1800"/>
              <a:buChar char="▷"/>
              <a:defRPr>
                <a:solidFill>
                  <a:schemeClr val="dk1"/>
                </a:solidFill>
              </a:defRPr>
            </a:lvl1pPr>
            <a:lvl2pPr marL="914400" lvl="1" indent="-381000">
              <a:spcBef>
                <a:spcPts val="0"/>
              </a:spcBef>
              <a:spcAft>
                <a:spcPts val="0"/>
              </a:spcAft>
              <a:buClr>
                <a:schemeClr val="dk1"/>
              </a:buClr>
              <a:buSzPts val="2400"/>
              <a:buChar char="○"/>
              <a:defRPr>
                <a:solidFill>
                  <a:schemeClr val="dk1"/>
                </a:solidFill>
              </a:defRPr>
            </a:lvl2pPr>
            <a:lvl3pPr marL="1371600" lvl="2" indent="-381000">
              <a:spcBef>
                <a:spcPts val="0"/>
              </a:spcBef>
              <a:spcAft>
                <a:spcPts val="0"/>
              </a:spcAft>
              <a:buClr>
                <a:schemeClr val="dk1"/>
              </a:buClr>
              <a:buSzPts val="2400"/>
              <a:buChar char="■"/>
              <a:defRPr>
                <a:solidFill>
                  <a:schemeClr val="dk1"/>
                </a:solidFill>
              </a:defRPr>
            </a:lvl3pPr>
            <a:lvl4pPr marL="1828800" lvl="3" indent="-381000">
              <a:spcBef>
                <a:spcPts val="0"/>
              </a:spcBef>
              <a:spcAft>
                <a:spcPts val="0"/>
              </a:spcAft>
              <a:buClr>
                <a:schemeClr val="dk1"/>
              </a:buClr>
              <a:buSzPts val="2400"/>
              <a:buChar char="●"/>
              <a:defRPr>
                <a:solidFill>
                  <a:schemeClr val="dk1"/>
                </a:solidFill>
              </a:defRPr>
            </a:lvl4pPr>
            <a:lvl5pPr marL="2286000" lvl="4" indent="-381000">
              <a:spcBef>
                <a:spcPts val="0"/>
              </a:spcBef>
              <a:spcAft>
                <a:spcPts val="0"/>
              </a:spcAft>
              <a:buClr>
                <a:schemeClr val="dk1"/>
              </a:buClr>
              <a:buSzPts val="2400"/>
              <a:buChar char="○"/>
              <a:defRPr>
                <a:solidFill>
                  <a:schemeClr val="dk1"/>
                </a:solidFill>
              </a:defRPr>
            </a:lvl5pPr>
            <a:lvl6pPr marL="2743200" lvl="5" indent="-381000">
              <a:spcBef>
                <a:spcPts val="0"/>
              </a:spcBef>
              <a:spcAft>
                <a:spcPts val="0"/>
              </a:spcAft>
              <a:buClr>
                <a:schemeClr val="dk1"/>
              </a:buClr>
              <a:buSzPts val="2400"/>
              <a:buChar char="■"/>
              <a:defRPr>
                <a:solidFill>
                  <a:schemeClr val="dk1"/>
                </a:solidFill>
              </a:defRPr>
            </a:lvl6pPr>
            <a:lvl7pPr marL="3200400" lvl="6" indent="-381000">
              <a:spcBef>
                <a:spcPts val="0"/>
              </a:spcBef>
              <a:spcAft>
                <a:spcPts val="0"/>
              </a:spcAft>
              <a:buClr>
                <a:schemeClr val="dk1"/>
              </a:buClr>
              <a:buSzPts val="2400"/>
              <a:buChar char="●"/>
              <a:defRPr>
                <a:solidFill>
                  <a:schemeClr val="dk1"/>
                </a:solidFill>
              </a:defRPr>
            </a:lvl7pPr>
            <a:lvl8pPr marL="3657600" lvl="7" indent="-381000">
              <a:spcBef>
                <a:spcPts val="0"/>
              </a:spcBef>
              <a:spcAft>
                <a:spcPts val="0"/>
              </a:spcAft>
              <a:buClr>
                <a:schemeClr val="dk1"/>
              </a:buClr>
              <a:buSzPts val="2400"/>
              <a:buChar char="○"/>
              <a:defRPr>
                <a:solidFill>
                  <a:schemeClr val="dk1"/>
                </a:solidFill>
              </a:defRPr>
            </a:lvl8pPr>
            <a:lvl9pPr marL="4114800" lvl="8" indent="-381000">
              <a:spcBef>
                <a:spcPts val="0"/>
              </a:spcBef>
              <a:spcAft>
                <a:spcPts val="0"/>
              </a:spcAft>
              <a:buClr>
                <a:schemeClr val="dk1"/>
              </a:buClr>
              <a:buSzPts val="2400"/>
              <a:buChar char="■"/>
              <a:defRPr>
                <a:solidFill>
                  <a:schemeClr val="dk1"/>
                </a:solidFill>
              </a:defRPr>
            </a:lvl9pPr>
          </a:lstStyle>
          <a:p>
            <a:endParaRPr/>
          </a:p>
        </p:txBody>
      </p:sp>
      <p:sp>
        <p:nvSpPr>
          <p:cNvPr id="34" name="Google Shape;34;p5"/>
          <p:cNvSpPr/>
          <p:nvPr/>
        </p:nvSpPr>
        <p:spPr>
          <a:xfrm>
            <a:off x="7356366" y="5066325"/>
            <a:ext cx="893700" cy="7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a:off x="8250312" y="5066325"/>
            <a:ext cx="893700" cy="77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a:off x="0" y="5066325"/>
            <a:ext cx="893700" cy="7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893710" y="5066325"/>
            <a:ext cx="6462600" cy="7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sldNum" idx="12"/>
          </p:nvPr>
        </p:nvSpPr>
        <p:spPr>
          <a:xfrm>
            <a:off x="8480575" y="4696933"/>
            <a:ext cx="548700" cy="313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extLst>
      <p:ext uri="{BB962C8B-B14F-4D97-AF65-F5344CB8AC3E}">
        <p14:creationId xmlns:p14="http://schemas.microsoft.com/office/powerpoint/2010/main" val="22737304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fr-FR"/>
              <a:t>Modifiez le style du titre</a:t>
            </a:r>
            <a:endParaRPr lang="en-US"/>
          </a:p>
        </p:txBody>
      </p:sp>
      <p:sp>
        <p:nvSpPr>
          <p:cNvPr id="3" name="Content Placeholder 2"/>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p:cNvSpPr>
            <a:spLocks noGrp="1"/>
          </p:cNvSpPr>
          <p:nvPr>
            <p:ph type="dt" sz="half" idx="10"/>
          </p:nvPr>
        </p:nvSpPr>
        <p:spPr/>
        <p:txBody>
          <a:bodyPr/>
          <a:lstStyle/>
          <a:p>
            <a:fld id="{C7525048-8126-4D7B-82E4-849D74C7EBBA}" type="datetimeFigureOut">
              <a:rPr lang="fr-FR" smtClean="0"/>
              <a:t>06/09/2024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fr-FR" smtClean="0"/>
              <a:t>‹N°›</a:t>
            </a:fld>
            <a:endParaRPr lang="fr-FR"/>
          </a:p>
        </p:txBody>
      </p:sp>
      <p:sp>
        <p:nvSpPr>
          <p:cNvPr id="7" name="ZoneTexte 6">
            <a:extLst>
              <a:ext uri="{FF2B5EF4-FFF2-40B4-BE49-F238E27FC236}">
                <a16:creationId xmlns:a16="http://schemas.microsoft.com/office/drawing/2014/main" id="{AF2BFDBF-634B-40AB-858C-C760A877C10F}"/>
              </a:ext>
            </a:extLst>
          </p:cNvPr>
          <p:cNvSpPr txBox="1"/>
          <p:nvPr userDrawn="1"/>
        </p:nvSpPr>
        <p:spPr>
          <a:xfrm>
            <a:off x="64576" y="4769676"/>
            <a:ext cx="3027304" cy="369332"/>
          </a:xfrm>
          <a:prstGeom prst="rect">
            <a:avLst/>
          </a:prstGeom>
          <a:noFill/>
        </p:spPr>
        <p:txBody>
          <a:bodyPr wrap="none" rtlCol="0">
            <a:spAutoFit/>
          </a:bodyPr>
          <a:lstStyle/>
          <a:p>
            <a:r>
              <a:rPr lang="fr-FR">
                <a:solidFill>
                  <a:schemeClr val="bg1"/>
                </a:solidFill>
              </a:rPr>
              <a:t>Cours corpus écrits 2022-2023</a:t>
            </a:r>
          </a:p>
        </p:txBody>
      </p:sp>
    </p:spTree>
    <p:extLst>
      <p:ext uri="{BB962C8B-B14F-4D97-AF65-F5344CB8AC3E}">
        <p14:creationId xmlns:p14="http://schemas.microsoft.com/office/powerpoint/2010/main" val="261491462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3"/>
          <p:cNvSpPr txBox="1">
            <a:spLocks noGrp="1"/>
          </p:cNvSpPr>
          <p:nvPr>
            <p:ph type="title" hasCustomPrompt="1"/>
          </p:nvPr>
        </p:nvSpPr>
        <p:spPr>
          <a:xfrm>
            <a:off x="3909900" y="1578538"/>
            <a:ext cx="1324200" cy="71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4" name="Google Shape;44;p3"/>
          <p:cNvSpPr txBox="1">
            <a:spLocks noGrp="1"/>
          </p:cNvSpPr>
          <p:nvPr>
            <p:ph type="subTitle" idx="1"/>
          </p:nvPr>
        </p:nvSpPr>
        <p:spPr>
          <a:xfrm>
            <a:off x="2038200" y="3391263"/>
            <a:ext cx="50676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45" name="Google Shape;45;p3"/>
          <p:cNvGrpSpPr/>
          <p:nvPr/>
        </p:nvGrpSpPr>
        <p:grpSpPr>
          <a:xfrm>
            <a:off x="329600" y="180388"/>
            <a:ext cx="8484800" cy="718238"/>
            <a:chOff x="329600" y="180388"/>
            <a:chExt cx="8484800" cy="718238"/>
          </a:xfrm>
        </p:grpSpPr>
        <p:grpSp>
          <p:nvGrpSpPr>
            <p:cNvPr id="46" name="Google Shape;46;p3"/>
            <p:cNvGrpSpPr/>
            <p:nvPr/>
          </p:nvGrpSpPr>
          <p:grpSpPr>
            <a:xfrm>
              <a:off x="329600" y="180388"/>
              <a:ext cx="767250" cy="718225"/>
              <a:chOff x="5215250" y="4706200"/>
              <a:chExt cx="767250" cy="718225"/>
            </a:xfrm>
          </p:grpSpPr>
          <p:sp>
            <p:nvSpPr>
              <p:cNvPr id="47" name="Google Shape;47;p3"/>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8047150" y="180400"/>
              <a:ext cx="767250" cy="718225"/>
              <a:chOff x="5215250" y="4706200"/>
              <a:chExt cx="767250" cy="718225"/>
            </a:xfrm>
          </p:grpSpPr>
          <p:sp>
            <p:nvSpPr>
              <p:cNvPr id="68" name="Google Shape;68;p3"/>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 name="Google Shape;88;p3"/>
          <p:cNvGrpSpPr/>
          <p:nvPr/>
        </p:nvGrpSpPr>
        <p:grpSpPr>
          <a:xfrm>
            <a:off x="151437" y="3838278"/>
            <a:ext cx="8638259" cy="2552839"/>
            <a:chOff x="151437" y="3838278"/>
            <a:chExt cx="8638259" cy="2552839"/>
          </a:xfrm>
        </p:grpSpPr>
        <p:sp>
          <p:nvSpPr>
            <p:cNvPr id="89" name="Google Shape;89;p3"/>
            <p:cNvSpPr/>
            <p:nvPr/>
          </p:nvSpPr>
          <p:spPr>
            <a:xfrm>
              <a:off x="3680725" y="4608568"/>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3"/>
            <p:cNvGrpSpPr/>
            <p:nvPr/>
          </p:nvGrpSpPr>
          <p:grpSpPr>
            <a:xfrm>
              <a:off x="8071857" y="4249434"/>
              <a:ext cx="717838" cy="718300"/>
              <a:chOff x="4264775" y="-2589546"/>
              <a:chExt cx="1782563" cy="1783709"/>
            </a:xfrm>
          </p:grpSpPr>
          <p:sp>
            <p:nvSpPr>
              <p:cNvPr id="91" name="Google Shape;91;p3"/>
              <p:cNvSpPr/>
              <p:nvPr/>
            </p:nvSpPr>
            <p:spPr>
              <a:xfrm>
                <a:off x="4264775" y="-2142476"/>
                <a:ext cx="1782563" cy="60"/>
              </a:xfrm>
              <a:custGeom>
                <a:avLst/>
                <a:gdLst/>
                <a:ahLst/>
                <a:cxnLst/>
                <a:rect l="l" t="t" r="r" b="b"/>
                <a:pathLst>
                  <a:path w="29553" h="1" fill="none" extrusionOk="0">
                    <a:moveTo>
                      <a:pt x="1" y="1"/>
                    </a:moveTo>
                    <a:lnTo>
                      <a:pt x="29553" y="1"/>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4264775" y="-1845595"/>
                <a:ext cx="1782563" cy="60"/>
              </a:xfrm>
              <a:custGeom>
                <a:avLst/>
                <a:gdLst/>
                <a:ahLst/>
                <a:cxnLst/>
                <a:rect l="l" t="t" r="r" b="b"/>
                <a:pathLst>
                  <a:path w="29553" h="1" fill="none" extrusionOk="0">
                    <a:moveTo>
                      <a:pt x="1" y="1"/>
                    </a:moveTo>
                    <a:lnTo>
                      <a:pt x="29553" y="1"/>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4264775" y="-1549861"/>
                <a:ext cx="1782563" cy="60"/>
              </a:xfrm>
              <a:custGeom>
                <a:avLst/>
                <a:gdLst/>
                <a:ahLst/>
                <a:cxnLst/>
                <a:rect l="l" t="t" r="r" b="b"/>
                <a:pathLst>
                  <a:path w="29553" h="1" fill="none" extrusionOk="0">
                    <a:moveTo>
                      <a:pt x="1" y="0"/>
                    </a:moveTo>
                    <a:lnTo>
                      <a:pt x="29553" y="0"/>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4264775" y="-1252980"/>
                <a:ext cx="1782563" cy="60"/>
              </a:xfrm>
              <a:custGeom>
                <a:avLst/>
                <a:gdLst/>
                <a:ahLst/>
                <a:cxnLst/>
                <a:rect l="l" t="t" r="r" b="b"/>
                <a:pathLst>
                  <a:path w="29553" h="1" fill="none" extrusionOk="0">
                    <a:moveTo>
                      <a:pt x="1" y="0"/>
                    </a:moveTo>
                    <a:lnTo>
                      <a:pt x="29553" y="0"/>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601341"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5304460"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007580"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710699"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476488" y="-2376627"/>
                <a:ext cx="1357928" cy="1357928"/>
              </a:xfrm>
              <a:custGeom>
                <a:avLst/>
                <a:gdLst/>
                <a:ahLst/>
                <a:cxnLst/>
                <a:rect l="l" t="t" r="r" b="b"/>
                <a:pathLst>
                  <a:path w="22513" h="22513" extrusionOk="0">
                    <a:moveTo>
                      <a:pt x="1" y="0"/>
                    </a:moveTo>
                    <a:lnTo>
                      <a:pt x="1" y="22512"/>
                    </a:lnTo>
                    <a:lnTo>
                      <a:pt x="22513" y="22512"/>
                    </a:lnTo>
                    <a:lnTo>
                      <a:pt x="225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933631" y="-1923585"/>
                <a:ext cx="458353" cy="366670"/>
              </a:xfrm>
              <a:custGeom>
                <a:avLst/>
                <a:gdLst/>
                <a:ahLst/>
                <a:cxnLst/>
                <a:rect l="l" t="t" r="r" b="b"/>
                <a:pathLst>
                  <a:path w="7599" h="6079" extrusionOk="0">
                    <a:moveTo>
                      <a:pt x="2844" y="1537"/>
                    </a:moveTo>
                    <a:lnTo>
                      <a:pt x="3608" y="3812"/>
                    </a:lnTo>
                    <a:lnTo>
                      <a:pt x="2088" y="3812"/>
                    </a:lnTo>
                    <a:lnTo>
                      <a:pt x="2844" y="1537"/>
                    </a:lnTo>
                    <a:close/>
                    <a:moveTo>
                      <a:pt x="2264" y="0"/>
                    </a:moveTo>
                    <a:lnTo>
                      <a:pt x="1" y="6079"/>
                    </a:lnTo>
                    <a:lnTo>
                      <a:pt x="1333" y="6079"/>
                    </a:lnTo>
                    <a:lnTo>
                      <a:pt x="1750" y="4826"/>
                    </a:lnTo>
                    <a:lnTo>
                      <a:pt x="3946" y="4826"/>
                    </a:lnTo>
                    <a:lnTo>
                      <a:pt x="4368" y="6079"/>
                    </a:lnTo>
                    <a:lnTo>
                      <a:pt x="5699" y="6079"/>
                    </a:lnTo>
                    <a:lnTo>
                      <a:pt x="3424" y="0"/>
                    </a:lnTo>
                    <a:close/>
                    <a:moveTo>
                      <a:pt x="6346" y="0"/>
                    </a:moveTo>
                    <a:lnTo>
                      <a:pt x="6346" y="6079"/>
                    </a:lnTo>
                    <a:lnTo>
                      <a:pt x="7598" y="6079"/>
                    </a:lnTo>
                    <a:lnTo>
                      <a:pt x="7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600681" y="-2253640"/>
                <a:ext cx="1110747" cy="1111893"/>
              </a:xfrm>
              <a:custGeom>
                <a:avLst/>
                <a:gdLst/>
                <a:ahLst/>
                <a:cxnLst/>
                <a:rect l="l" t="t" r="r" b="b"/>
                <a:pathLst>
                  <a:path w="18415" h="18434" fill="none" extrusionOk="0">
                    <a:moveTo>
                      <a:pt x="18415" y="18434"/>
                    </a:moveTo>
                    <a:lnTo>
                      <a:pt x="1" y="18434"/>
                    </a:lnTo>
                    <a:lnTo>
                      <a:pt x="1" y="0"/>
                    </a:lnTo>
                    <a:lnTo>
                      <a:pt x="18415" y="0"/>
                    </a:lnTo>
                    <a:lnTo>
                      <a:pt x="18415" y="18434"/>
                    </a:lnTo>
                    <a:close/>
                  </a:path>
                </a:pathLst>
              </a:custGeom>
              <a:noFill/>
              <a:ln w="58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3"/>
            <p:cNvGrpSpPr/>
            <p:nvPr/>
          </p:nvGrpSpPr>
          <p:grpSpPr>
            <a:xfrm>
              <a:off x="151437" y="3838278"/>
              <a:ext cx="683102" cy="1305225"/>
              <a:chOff x="6260125" y="-2813950"/>
              <a:chExt cx="832950" cy="1591350"/>
            </a:xfrm>
          </p:grpSpPr>
          <p:sp>
            <p:nvSpPr>
              <p:cNvPr id="103" name="Google Shape;103;p3"/>
              <p:cNvSpPr/>
              <p:nvPr/>
            </p:nvSpPr>
            <p:spPr>
              <a:xfrm>
                <a:off x="6633200" y="-1781500"/>
                <a:ext cx="267225" cy="266700"/>
              </a:xfrm>
              <a:custGeom>
                <a:avLst/>
                <a:gdLst/>
                <a:ahLst/>
                <a:cxnLst/>
                <a:rect l="l" t="t" r="r" b="b"/>
                <a:pathLst>
                  <a:path w="10689" h="10668" extrusionOk="0">
                    <a:moveTo>
                      <a:pt x="5080" y="0"/>
                    </a:moveTo>
                    <a:lnTo>
                      <a:pt x="4805" y="20"/>
                    </a:lnTo>
                    <a:lnTo>
                      <a:pt x="4531" y="59"/>
                    </a:lnTo>
                    <a:lnTo>
                      <a:pt x="4276" y="98"/>
                    </a:lnTo>
                    <a:lnTo>
                      <a:pt x="4021" y="157"/>
                    </a:lnTo>
                    <a:lnTo>
                      <a:pt x="3766" y="235"/>
                    </a:lnTo>
                    <a:lnTo>
                      <a:pt x="3511" y="314"/>
                    </a:lnTo>
                    <a:lnTo>
                      <a:pt x="3276" y="412"/>
                    </a:lnTo>
                    <a:lnTo>
                      <a:pt x="3040" y="530"/>
                    </a:lnTo>
                    <a:lnTo>
                      <a:pt x="2805" y="647"/>
                    </a:lnTo>
                    <a:lnTo>
                      <a:pt x="2589" y="765"/>
                    </a:lnTo>
                    <a:lnTo>
                      <a:pt x="2354" y="902"/>
                    </a:lnTo>
                    <a:lnTo>
                      <a:pt x="2158" y="1059"/>
                    </a:lnTo>
                    <a:lnTo>
                      <a:pt x="1962" y="1216"/>
                    </a:lnTo>
                    <a:lnTo>
                      <a:pt x="1766" y="1392"/>
                    </a:lnTo>
                    <a:lnTo>
                      <a:pt x="1570" y="1569"/>
                    </a:lnTo>
                    <a:lnTo>
                      <a:pt x="1393" y="1745"/>
                    </a:lnTo>
                    <a:lnTo>
                      <a:pt x="1236" y="1942"/>
                    </a:lnTo>
                    <a:lnTo>
                      <a:pt x="1060" y="2138"/>
                    </a:lnTo>
                    <a:lnTo>
                      <a:pt x="923" y="2353"/>
                    </a:lnTo>
                    <a:lnTo>
                      <a:pt x="785" y="2569"/>
                    </a:lnTo>
                    <a:lnTo>
                      <a:pt x="648" y="2785"/>
                    </a:lnTo>
                    <a:lnTo>
                      <a:pt x="530" y="3020"/>
                    </a:lnTo>
                    <a:lnTo>
                      <a:pt x="432" y="3255"/>
                    </a:lnTo>
                    <a:lnTo>
                      <a:pt x="334" y="3491"/>
                    </a:lnTo>
                    <a:lnTo>
                      <a:pt x="256" y="3746"/>
                    </a:lnTo>
                    <a:lnTo>
                      <a:pt x="177" y="4001"/>
                    </a:lnTo>
                    <a:lnTo>
                      <a:pt x="119" y="4255"/>
                    </a:lnTo>
                    <a:lnTo>
                      <a:pt x="79" y="4530"/>
                    </a:lnTo>
                    <a:lnTo>
                      <a:pt x="40" y="4785"/>
                    </a:lnTo>
                    <a:lnTo>
                      <a:pt x="21" y="5059"/>
                    </a:lnTo>
                    <a:lnTo>
                      <a:pt x="1" y="5334"/>
                    </a:lnTo>
                    <a:lnTo>
                      <a:pt x="21" y="5609"/>
                    </a:lnTo>
                    <a:lnTo>
                      <a:pt x="40" y="5883"/>
                    </a:lnTo>
                    <a:lnTo>
                      <a:pt x="79" y="6158"/>
                    </a:lnTo>
                    <a:lnTo>
                      <a:pt x="119" y="6413"/>
                    </a:lnTo>
                    <a:lnTo>
                      <a:pt x="177" y="6667"/>
                    </a:lnTo>
                    <a:lnTo>
                      <a:pt x="256" y="6922"/>
                    </a:lnTo>
                    <a:lnTo>
                      <a:pt x="334" y="7177"/>
                    </a:lnTo>
                    <a:lnTo>
                      <a:pt x="432" y="7413"/>
                    </a:lnTo>
                    <a:lnTo>
                      <a:pt x="530" y="7648"/>
                    </a:lnTo>
                    <a:lnTo>
                      <a:pt x="648" y="7883"/>
                    </a:lnTo>
                    <a:lnTo>
                      <a:pt x="785" y="8099"/>
                    </a:lnTo>
                    <a:lnTo>
                      <a:pt x="923" y="8315"/>
                    </a:lnTo>
                    <a:lnTo>
                      <a:pt x="1060" y="8530"/>
                    </a:lnTo>
                    <a:lnTo>
                      <a:pt x="1236" y="8727"/>
                    </a:lnTo>
                    <a:lnTo>
                      <a:pt x="1393" y="8923"/>
                    </a:lnTo>
                    <a:lnTo>
                      <a:pt x="1570" y="9119"/>
                    </a:lnTo>
                    <a:lnTo>
                      <a:pt x="1766" y="9295"/>
                    </a:lnTo>
                    <a:lnTo>
                      <a:pt x="1962" y="9452"/>
                    </a:lnTo>
                    <a:lnTo>
                      <a:pt x="2158" y="9609"/>
                    </a:lnTo>
                    <a:lnTo>
                      <a:pt x="2354" y="9766"/>
                    </a:lnTo>
                    <a:lnTo>
                      <a:pt x="2589" y="9903"/>
                    </a:lnTo>
                    <a:lnTo>
                      <a:pt x="2805" y="10040"/>
                    </a:lnTo>
                    <a:lnTo>
                      <a:pt x="3040" y="10158"/>
                    </a:lnTo>
                    <a:lnTo>
                      <a:pt x="3276" y="10256"/>
                    </a:lnTo>
                    <a:lnTo>
                      <a:pt x="3511" y="10354"/>
                    </a:lnTo>
                    <a:lnTo>
                      <a:pt x="3766" y="10433"/>
                    </a:lnTo>
                    <a:lnTo>
                      <a:pt x="4021" y="10511"/>
                    </a:lnTo>
                    <a:lnTo>
                      <a:pt x="4276" y="10570"/>
                    </a:lnTo>
                    <a:lnTo>
                      <a:pt x="4531" y="10609"/>
                    </a:lnTo>
                    <a:lnTo>
                      <a:pt x="4805" y="10648"/>
                    </a:lnTo>
                    <a:lnTo>
                      <a:pt x="5080" y="10668"/>
                    </a:lnTo>
                    <a:lnTo>
                      <a:pt x="5629" y="10668"/>
                    </a:lnTo>
                    <a:lnTo>
                      <a:pt x="5903" y="10648"/>
                    </a:lnTo>
                    <a:lnTo>
                      <a:pt x="6158" y="10609"/>
                    </a:lnTo>
                    <a:lnTo>
                      <a:pt x="6433" y="10570"/>
                    </a:lnTo>
                    <a:lnTo>
                      <a:pt x="6688" y="10511"/>
                    </a:lnTo>
                    <a:lnTo>
                      <a:pt x="6943" y="10433"/>
                    </a:lnTo>
                    <a:lnTo>
                      <a:pt x="7178" y="10354"/>
                    </a:lnTo>
                    <a:lnTo>
                      <a:pt x="7433" y="10256"/>
                    </a:lnTo>
                    <a:lnTo>
                      <a:pt x="7668" y="10158"/>
                    </a:lnTo>
                    <a:lnTo>
                      <a:pt x="7904" y="10040"/>
                    </a:lnTo>
                    <a:lnTo>
                      <a:pt x="8119" y="9903"/>
                    </a:lnTo>
                    <a:lnTo>
                      <a:pt x="8335" y="9766"/>
                    </a:lnTo>
                    <a:lnTo>
                      <a:pt x="8551" y="9609"/>
                    </a:lnTo>
                    <a:lnTo>
                      <a:pt x="8747" y="9452"/>
                    </a:lnTo>
                    <a:lnTo>
                      <a:pt x="8943" y="9295"/>
                    </a:lnTo>
                    <a:lnTo>
                      <a:pt x="9119" y="9119"/>
                    </a:lnTo>
                    <a:lnTo>
                      <a:pt x="9296" y="8923"/>
                    </a:lnTo>
                    <a:lnTo>
                      <a:pt x="9472" y="8727"/>
                    </a:lnTo>
                    <a:lnTo>
                      <a:pt x="9629" y="8530"/>
                    </a:lnTo>
                    <a:lnTo>
                      <a:pt x="9786" y="8315"/>
                    </a:lnTo>
                    <a:lnTo>
                      <a:pt x="9923" y="8099"/>
                    </a:lnTo>
                    <a:lnTo>
                      <a:pt x="10041" y="7883"/>
                    </a:lnTo>
                    <a:lnTo>
                      <a:pt x="10159" y="7648"/>
                    </a:lnTo>
                    <a:lnTo>
                      <a:pt x="10276" y="7413"/>
                    </a:lnTo>
                    <a:lnTo>
                      <a:pt x="10374" y="7177"/>
                    </a:lnTo>
                    <a:lnTo>
                      <a:pt x="10453" y="6922"/>
                    </a:lnTo>
                    <a:lnTo>
                      <a:pt x="10512" y="6667"/>
                    </a:lnTo>
                    <a:lnTo>
                      <a:pt x="10590" y="6413"/>
                    </a:lnTo>
                    <a:lnTo>
                      <a:pt x="10629" y="6158"/>
                    </a:lnTo>
                    <a:lnTo>
                      <a:pt x="10669" y="5883"/>
                    </a:lnTo>
                    <a:lnTo>
                      <a:pt x="10688" y="5609"/>
                    </a:lnTo>
                    <a:lnTo>
                      <a:pt x="10688" y="5334"/>
                    </a:lnTo>
                    <a:lnTo>
                      <a:pt x="10688" y="5059"/>
                    </a:lnTo>
                    <a:lnTo>
                      <a:pt x="10669" y="4785"/>
                    </a:lnTo>
                    <a:lnTo>
                      <a:pt x="10629" y="4530"/>
                    </a:lnTo>
                    <a:lnTo>
                      <a:pt x="10590" y="4255"/>
                    </a:lnTo>
                    <a:lnTo>
                      <a:pt x="10512" y="4001"/>
                    </a:lnTo>
                    <a:lnTo>
                      <a:pt x="10453" y="3746"/>
                    </a:lnTo>
                    <a:lnTo>
                      <a:pt x="10374" y="3491"/>
                    </a:lnTo>
                    <a:lnTo>
                      <a:pt x="10276" y="3255"/>
                    </a:lnTo>
                    <a:lnTo>
                      <a:pt x="10159" y="3020"/>
                    </a:lnTo>
                    <a:lnTo>
                      <a:pt x="10041" y="2785"/>
                    </a:lnTo>
                    <a:lnTo>
                      <a:pt x="9923" y="2569"/>
                    </a:lnTo>
                    <a:lnTo>
                      <a:pt x="9786" y="2353"/>
                    </a:lnTo>
                    <a:lnTo>
                      <a:pt x="9629" y="2138"/>
                    </a:lnTo>
                    <a:lnTo>
                      <a:pt x="9472" y="1942"/>
                    </a:lnTo>
                    <a:lnTo>
                      <a:pt x="9296" y="1745"/>
                    </a:lnTo>
                    <a:lnTo>
                      <a:pt x="9119" y="1569"/>
                    </a:lnTo>
                    <a:lnTo>
                      <a:pt x="8943" y="1392"/>
                    </a:lnTo>
                    <a:lnTo>
                      <a:pt x="8747" y="1216"/>
                    </a:lnTo>
                    <a:lnTo>
                      <a:pt x="8551" y="1059"/>
                    </a:lnTo>
                    <a:lnTo>
                      <a:pt x="8335" y="902"/>
                    </a:lnTo>
                    <a:lnTo>
                      <a:pt x="8119" y="765"/>
                    </a:lnTo>
                    <a:lnTo>
                      <a:pt x="7904" y="647"/>
                    </a:lnTo>
                    <a:lnTo>
                      <a:pt x="7668" y="530"/>
                    </a:lnTo>
                    <a:lnTo>
                      <a:pt x="7433" y="412"/>
                    </a:lnTo>
                    <a:lnTo>
                      <a:pt x="7178" y="314"/>
                    </a:lnTo>
                    <a:lnTo>
                      <a:pt x="6943" y="235"/>
                    </a:lnTo>
                    <a:lnTo>
                      <a:pt x="6688" y="157"/>
                    </a:lnTo>
                    <a:lnTo>
                      <a:pt x="6433" y="98"/>
                    </a:lnTo>
                    <a:lnTo>
                      <a:pt x="6158" y="59"/>
                    </a:lnTo>
                    <a:lnTo>
                      <a:pt x="5903" y="20"/>
                    </a:lnTo>
                    <a:lnTo>
                      <a:pt x="56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6696950" y="-1717775"/>
                <a:ext cx="139725" cy="139750"/>
              </a:xfrm>
              <a:custGeom>
                <a:avLst/>
                <a:gdLst/>
                <a:ahLst/>
                <a:cxnLst/>
                <a:rect l="l" t="t" r="r" b="b"/>
                <a:pathLst>
                  <a:path w="5589" h="5590" extrusionOk="0">
                    <a:moveTo>
                      <a:pt x="2510" y="0"/>
                    </a:moveTo>
                    <a:lnTo>
                      <a:pt x="2236" y="59"/>
                    </a:lnTo>
                    <a:lnTo>
                      <a:pt x="1961" y="118"/>
                    </a:lnTo>
                    <a:lnTo>
                      <a:pt x="1706" y="216"/>
                    </a:lnTo>
                    <a:lnTo>
                      <a:pt x="1471" y="334"/>
                    </a:lnTo>
                    <a:lnTo>
                      <a:pt x="1236" y="471"/>
                    </a:lnTo>
                    <a:lnTo>
                      <a:pt x="1020" y="628"/>
                    </a:lnTo>
                    <a:lnTo>
                      <a:pt x="824" y="804"/>
                    </a:lnTo>
                    <a:lnTo>
                      <a:pt x="647" y="1020"/>
                    </a:lnTo>
                    <a:lnTo>
                      <a:pt x="490" y="1216"/>
                    </a:lnTo>
                    <a:lnTo>
                      <a:pt x="353" y="1452"/>
                    </a:lnTo>
                    <a:lnTo>
                      <a:pt x="236" y="1706"/>
                    </a:lnTo>
                    <a:lnTo>
                      <a:pt x="137" y="1961"/>
                    </a:lnTo>
                    <a:lnTo>
                      <a:pt x="59" y="2216"/>
                    </a:lnTo>
                    <a:lnTo>
                      <a:pt x="20" y="2510"/>
                    </a:lnTo>
                    <a:lnTo>
                      <a:pt x="0" y="2785"/>
                    </a:lnTo>
                    <a:lnTo>
                      <a:pt x="20" y="3079"/>
                    </a:lnTo>
                    <a:lnTo>
                      <a:pt x="59" y="3354"/>
                    </a:lnTo>
                    <a:lnTo>
                      <a:pt x="137" y="3609"/>
                    </a:lnTo>
                    <a:lnTo>
                      <a:pt x="236" y="3883"/>
                    </a:lnTo>
                    <a:lnTo>
                      <a:pt x="353" y="4118"/>
                    </a:lnTo>
                    <a:lnTo>
                      <a:pt x="490" y="4354"/>
                    </a:lnTo>
                    <a:lnTo>
                      <a:pt x="647" y="4570"/>
                    </a:lnTo>
                    <a:lnTo>
                      <a:pt x="824" y="4766"/>
                    </a:lnTo>
                    <a:lnTo>
                      <a:pt x="1020" y="4942"/>
                    </a:lnTo>
                    <a:lnTo>
                      <a:pt x="1236" y="5099"/>
                    </a:lnTo>
                    <a:lnTo>
                      <a:pt x="1471" y="5236"/>
                    </a:lnTo>
                    <a:lnTo>
                      <a:pt x="1706" y="5354"/>
                    </a:lnTo>
                    <a:lnTo>
                      <a:pt x="1961" y="5452"/>
                    </a:lnTo>
                    <a:lnTo>
                      <a:pt x="2236" y="5530"/>
                    </a:lnTo>
                    <a:lnTo>
                      <a:pt x="2510" y="5570"/>
                    </a:lnTo>
                    <a:lnTo>
                      <a:pt x="2804" y="5589"/>
                    </a:lnTo>
                    <a:lnTo>
                      <a:pt x="3079" y="5570"/>
                    </a:lnTo>
                    <a:lnTo>
                      <a:pt x="3353" y="5530"/>
                    </a:lnTo>
                    <a:lnTo>
                      <a:pt x="3628" y="5452"/>
                    </a:lnTo>
                    <a:lnTo>
                      <a:pt x="3883" y="5354"/>
                    </a:lnTo>
                    <a:lnTo>
                      <a:pt x="4138" y="5236"/>
                    </a:lnTo>
                    <a:lnTo>
                      <a:pt x="4354" y="5099"/>
                    </a:lnTo>
                    <a:lnTo>
                      <a:pt x="4569" y="4942"/>
                    </a:lnTo>
                    <a:lnTo>
                      <a:pt x="4765" y="4766"/>
                    </a:lnTo>
                    <a:lnTo>
                      <a:pt x="4961" y="4570"/>
                    </a:lnTo>
                    <a:lnTo>
                      <a:pt x="5118" y="4354"/>
                    </a:lnTo>
                    <a:lnTo>
                      <a:pt x="5256" y="4118"/>
                    </a:lnTo>
                    <a:lnTo>
                      <a:pt x="5373" y="3883"/>
                    </a:lnTo>
                    <a:lnTo>
                      <a:pt x="5471" y="3609"/>
                    </a:lnTo>
                    <a:lnTo>
                      <a:pt x="5530" y="3354"/>
                    </a:lnTo>
                    <a:lnTo>
                      <a:pt x="5569" y="3079"/>
                    </a:lnTo>
                    <a:lnTo>
                      <a:pt x="5589" y="2785"/>
                    </a:lnTo>
                    <a:lnTo>
                      <a:pt x="5569" y="2510"/>
                    </a:lnTo>
                    <a:lnTo>
                      <a:pt x="5530" y="2216"/>
                    </a:lnTo>
                    <a:lnTo>
                      <a:pt x="5471" y="1961"/>
                    </a:lnTo>
                    <a:lnTo>
                      <a:pt x="5373" y="1706"/>
                    </a:lnTo>
                    <a:lnTo>
                      <a:pt x="5256" y="1452"/>
                    </a:lnTo>
                    <a:lnTo>
                      <a:pt x="5118" y="1216"/>
                    </a:lnTo>
                    <a:lnTo>
                      <a:pt x="4961" y="1020"/>
                    </a:lnTo>
                    <a:lnTo>
                      <a:pt x="4765" y="804"/>
                    </a:lnTo>
                    <a:lnTo>
                      <a:pt x="4569" y="628"/>
                    </a:lnTo>
                    <a:lnTo>
                      <a:pt x="4354" y="471"/>
                    </a:lnTo>
                    <a:lnTo>
                      <a:pt x="4138" y="334"/>
                    </a:lnTo>
                    <a:lnTo>
                      <a:pt x="3883" y="216"/>
                    </a:lnTo>
                    <a:lnTo>
                      <a:pt x="3628" y="118"/>
                    </a:lnTo>
                    <a:lnTo>
                      <a:pt x="3353" y="59"/>
                    </a:lnTo>
                    <a:lnTo>
                      <a:pt x="30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502325" y="-2665425"/>
                <a:ext cx="64250" cy="471650"/>
              </a:xfrm>
              <a:custGeom>
                <a:avLst/>
                <a:gdLst/>
                <a:ahLst/>
                <a:cxnLst/>
                <a:rect l="l" t="t" r="r" b="b"/>
                <a:pathLst>
                  <a:path w="2570" h="18866" extrusionOk="0">
                    <a:moveTo>
                      <a:pt x="0" y="1"/>
                    </a:moveTo>
                    <a:lnTo>
                      <a:pt x="0" y="18865"/>
                    </a:lnTo>
                    <a:lnTo>
                      <a:pt x="2569" y="18865"/>
                    </a:lnTo>
                    <a:lnTo>
                      <a:pt x="25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285625" y="-2116350"/>
                <a:ext cx="447125" cy="276525"/>
              </a:xfrm>
              <a:custGeom>
                <a:avLst/>
                <a:gdLst/>
                <a:ahLst/>
                <a:cxnLst/>
                <a:rect l="l" t="t" r="r" b="b"/>
                <a:pathLst>
                  <a:path w="17885" h="11061" extrusionOk="0">
                    <a:moveTo>
                      <a:pt x="1197" y="1"/>
                    </a:moveTo>
                    <a:lnTo>
                      <a:pt x="1" y="2275"/>
                    </a:lnTo>
                    <a:lnTo>
                      <a:pt x="16689" y="11061"/>
                    </a:lnTo>
                    <a:lnTo>
                      <a:pt x="17885" y="8786"/>
                    </a:lnTo>
                    <a:lnTo>
                      <a:pt x="11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6657225" y="-2448725"/>
                <a:ext cx="64250" cy="254950"/>
              </a:xfrm>
              <a:custGeom>
                <a:avLst/>
                <a:gdLst/>
                <a:ahLst/>
                <a:cxnLst/>
                <a:rect l="l" t="t" r="r" b="b"/>
                <a:pathLst>
                  <a:path w="2570" h="10198" extrusionOk="0">
                    <a:moveTo>
                      <a:pt x="1" y="0"/>
                    </a:moveTo>
                    <a:lnTo>
                      <a:pt x="1" y="10197"/>
                    </a:lnTo>
                    <a:lnTo>
                      <a:pt x="2570" y="10197"/>
                    </a:lnTo>
                    <a:lnTo>
                      <a:pt x="25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6812150" y="-2448725"/>
                <a:ext cx="64250" cy="254950"/>
              </a:xfrm>
              <a:custGeom>
                <a:avLst/>
                <a:gdLst/>
                <a:ahLst/>
                <a:cxnLst/>
                <a:rect l="l" t="t" r="r" b="b"/>
                <a:pathLst>
                  <a:path w="2570" h="10198" extrusionOk="0">
                    <a:moveTo>
                      <a:pt x="0" y="0"/>
                    </a:moveTo>
                    <a:lnTo>
                      <a:pt x="0" y="10197"/>
                    </a:lnTo>
                    <a:lnTo>
                      <a:pt x="2569" y="10197"/>
                    </a:lnTo>
                    <a:lnTo>
                      <a:pt x="25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6967075" y="-2363925"/>
                <a:ext cx="64250" cy="170150"/>
              </a:xfrm>
              <a:custGeom>
                <a:avLst/>
                <a:gdLst/>
                <a:ahLst/>
                <a:cxnLst/>
                <a:rect l="l" t="t" r="r" b="b"/>
                <a:pathLst>
                  <a:path w="2570" h="6806" extrusionOk="0">
                    <a:moveTo>
                      <a:pt x="0" y="1"/>
                    </a:moveTo>
                    <a:lnTo>
                      <a:pt x="0" y="6805"/>
                    </a:lnTo>
                    <a:lnTo>
                      <a:pt x="2569" y="6805"/>
                    </a:lnTo>
                    <a:lnTo>
                      <a:pt x="25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6440550" y="-2197725"/>
                <a:ext cx="652525" cy="499100"/>
              </a:xfrm>
              <a:custGeom>
                <a:avLst/>
                <a:gdLst/>
                <a:ahLst/>
                <a:cxnLst/>
                <a:rect l="l" t="t" r="r" b="b"/>
                <a:pathLst>
                  <a:path w="26101" h="19964" extrusionOk="0">
                    <a:moveTo>
                      <a:pt x="2569" y="0"/>
                    </a:moveTo>
                    <a:lnTo>
                      <a:pt x="2295" y="20"/>
                    </a:lnTo>
                    <a:lnTo>
                      <a:pt x="2040" y="59"/>
                    </a:lnTo>
                    <a:lnTo>
                      <a:pt x="1804" y="118"/>
                    </a:lnTo>
                    <a:lnTo>
                      <a:pt x="1569" y="216"/>
                    </a:lnTo>
                    <a:lnTo>
                      <a:pt x="1334" y="314"/>
                    </a:lnTo>
                    <a:lnTo>
                      <a:pt x="1138" y="452"/>
                    </a:lnTo>
                    <a:lnTo>
                      <a:pt x="942" y="589"/>
                    </a:lnTo>
                    <a:lnTo>
                      <a:pt x="745" y="765"/>
                    </a:lnTo>
                    <a:lnTo>
                      <a:pt x="589" y="942"/>
                    </a:lnTo>
                    <a:lnTo>
                      <a:pt x="432" y="1138"/>
                    </a:lnTo>
                    <a:lnTo>
                      <a:pt x="314" y="1354"/>
                    </a:lnTo>
                    <a:lnTo>
                      <a:pt x="196" y="1569"/>
                    </a:lnTo>
                    <a:lnTo>
                      <a:pt x="118" y="1805"/>
                    </a:lnTo>
                    <a:lnTo>
                      <a:pt x="59" y="2060"/>
                    </a:lnTo>
                    <a:lnTo>
                      <a:pt x="20" y="2314"/>
                    </a:lnTo>
                    <a:lnTo>
                      <a:pt x="0" y="2569"/>
                    </a:lnTo>
                    <a:lnTo>
                      <a:pt x="0" y="4707"/>
                    </a:lnTo>
                    <a:lnTo>
                      <a:pt x="20" y="5374"/>
                    </a:lnTo>
                    <a:lnTo>
                      <a:pt x="59" y="6060"/>
                    </a:lnTo>
                    <a:lnTo>
                      <a:pt x="138" y="6766"/>
                    </a:lnTo>
                    <a:lnTo>
                      <a:pt x="236" y="7511"/>
                    </a:lnTo>
                    <a:lnTo>
                      <a:pt x="373" y="8256"/>
                    </a:lnTo>
                    <a:lnTo>
                      <a:pt x="530" y="9001"/>
                    </a:lnTo>
                    <a:lnTo>
                      <a:pt x="726" y="9747"/>
                    </a:lnTo>
                    <a:lnTo>
                      <a:pt x="942" y="10492"/>
                    </a:lnTo>
                    <a:lnTo>
                      <a:pt x="1177" y="11217"/>
                    </a:lnTo>
                    <a:lnTo>
                      <a:pt x="1432" y="11923"/>
                    </a:lnTo>
                    <a:lnTo>
                      <a:pt x="1726" y="12610"/>
                    </a:lnTo>
                    <a:lnTo>
                      <a:pt x="2040" y="13257"/>
                    </a:lnTo>
                    <a:lnTo>
                      <a:pt x="2373" y="13865"/>
                    </a:lnTo>
                    <a:lnTo>
                      <a:pt x="2726" y="14453"/>
                    </a:lnTo>
                    <a:lnTo>
                      <a:pt x="2903" y="14708"/>
                    </a:lnTo>
                    <a:lnTo>
                      <a:pt x="3099" y="14963"/>
                    </a:lnTo>
                    <a:lnTo>
                      <a:pt x="3295" y="15218"/>
                    </a:lnTo>
                    <a:lnTo>
                      <a:pt x="3491" y="15433"/>
                    </a:lnTo>
                    <a:lnTo>
                      <a:pt x="3491" y="19963"/>
                    </a:lnTo>
                    <a:lnTo>
                      <a:pt x="22610" y="19963"/>
                    </a:lnTo>
                    <a:lnTo>
                      <a:pt x="22610" y="15433"/>
                    </a:lnTo>
                    <a:lnTo>
                      <a:pt x="22806" y="15218"/>
                    </a:lnTo>
                    <a:lnTo>
                      <a:pt x="23003" y="14963"/>
                    </a:lnTo>
                    <a:lnTo>
                      <a:pt x="23199" y="14708"/>
                    </a:lnTo>
                    <a:lnTo>
                      <a:pt x="23375" y="14453"/>
                    </a:lnTo>
                    <a:lnTo>
                      <a:pt x="23748" y="13865"/>
                    </a:lnTo>
                    <a:lnTo>
                      <a:pt x="24081" y="13257"/>
                    </a:lnTo>
                    <a:lnTo>
                      <a:pt x="24375" y="12610"/>
                    </a:lnTo>
                    <a:lnTo>
                      <a:pt x="24669" y="11923"/>
                    </a:lnTo>
                    <a:lnTo>
                      <a:pt x="24924" y="11217"/>
                    </a:lnTo>
                    <a:lnTo>
                      <a:pt x="25179" y="10492"/>
                    </a:lnTo>
                    <a:lnTo>
                      <a:pt x="25395" y="9747"/>
                    </a:lnTo>
                    <a:lnTo>
                      <a:pt x="25571" y="9001"/>
                    </a:lnTo>
                    <a:lnTo>
                      <a:pt x="25728" y="8256"/>
                    </a:lnTo>
                    <a:lnTo>
                      <a:pt x="25866" y="7511"/>
                    </a:lnTo>
                    <a:lnTo>
                      <a:pt x="25964" y="6766"/>
                    </a:lnTo>
                    <a:lnTo>
                      <a:pt x="26042" y="6060"/>
                    </a:lnTo>
                    <a:lnTo>
                      <a:pt x="26101" y="5374"/>
                    </a:lnTo>
                    <a:lnTo>
                      <a:pt x="26101" y="4707"/>
                    </a:lnTo>
                    <a:lnTo>
                      <a:pt x="26101" y="2569"/>
                    </a:lnTo>
                    <a:lnTo>
                      <a:pt x="26101" y="2314"/>
                    </a:lnTo>
                    <a:lnTo>
                      <a:pt x="26062" y="2060"/>
                    </a:lnTo>
                    <a:lnTo>
                      <a:pt x="25983" y="1805"/>
                    </a:lnTo>
                    <a:lnTo>
                      <a:pt x="25905" y="1569"/>
                    </a:lnTo>
                    <a:lnTo>
                      <a:pt x="25807" y="1354"/>
                    </a:lnTo>
                    <a:lnTo>
                      <a:pt x="25669" y="1138"/>
                    </a:lnTo>
                    <a:lnTo>
                      <a:pt x="25532" y="942"/>
                    </a:lnTo>
                    <a:lnTo>
                      <a:pt x="25356" y="765"/>
                    </a:lnTo>
                    <a:lnTo>
                      <a:pt x="25179" y="589"/>
                    </a:lnTo>
                    <a:lnTo>
                      <a:pt x="24983" y="452"/>
                    </a:lnTo>
                    <a:lnTo>
                      <a:pt x="24767" y="314"/>
                    </a:lnTo>
                    <a:lnTo>
                      <a:pt x="24552" y="216"/>
                    </a:lnTo>
                    <a:lnTo>
                      <a:pt x="24316" y="118"/>
                    </a:lnTo>
                    <a:lnTo>
                      <a:pt x="24061" y="59"/>
                    </a:lnTo>
                    <a:lnTo>
                      <a:pt x="23807" y="20"/>
                    </a:lnTo>
                    <a:lnTo>
                      <a:pt x="235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6657225" y="-2197725"/>
                <a:ext cx="403025" cy="274550"/>
              </a:xfrm>
              <a:custGeom>
                <a:avLst/>
                <a:gdLst/>
                <a:ahLst/>
                <a:cxnLst/>
                <a:rect l="l" t="t" r="r" b="b"/>
                <a:pathLst>
                  <a:path w="16121" h="10982" extrusionOk="0">
                    <a:moveTo>
                      <a:pt x="1" y="0"/>
                    </a:moveTo>
                    <a:lnTo>
                      <a:pt x="1" y="7962"/>
                    </a:lnTo>
                    <a:lnTo>
                      <a:pt x="20" y="8276"/>
                    </a:lnTo>
                    <a:lnTo>
                      <a:pt x="60" y="8570"/>
                    </a:lnTo>
                    <a:lnTo>
                      <a:pt x="138" y="8864"/>
                    </a:lnTo>
                    <a:lnTo>
                      <a:pt x="236" y="9139"/>
                    </a:lnTo>
                    <a:lnTo>
                      <a:pt x="373" y="9394"/>
                    </a:lnTo>
                    <a:lnTo>
                      <a:pt x="511" y="9648"/>
                    </a:lnTo>
                    <a:lnTo>
                      <a:pt x="687" y="9884"/>
                    </a:lnTo>
                    <a:lnTo>
                      <a:pt x="883" y="10100"/>
                    </a:lnTo>
                    <a:lnTo>
                      <a:pt x="1099" y="10276"/>
                    </a:lnTo>
                    <a:lnTo>
                      <a:pt x="1334" y="10452"/>
                    </a:lnTo>
                    <a:lnTo>
                      <a:pt x="1589" y="10609"/>
                    </a:lnTo>
                    <a:lnTo>
                      <a:pt x="1844" y="10727"/>
                    </a:lnTo>
                    <a:lnTo>
                      <a:pt x="2119" y="10845"/>
                    </a:lnTo>
                    <a:lnTo>
                      <a:pt x="2413" y="10904"/>
                    </a:lnTo>
                    <a:lnTo>
                      <a:pt x="2707" y="10962"/>
                    </a:lnTo>
                    <a:lnTo>
                      <a:pt x="3021" y="10982"/>
                    </a:lnTo>
                    <a:lnTo>
                      <a:pt x="13120" y="10982"/>
                    </a:lnTo>
                    <a:lnTo>
                      <a:pt x="13414" y="10962"/>
                    </a:lnTo>
                    <a:lnTo>
                      <a:pt x="13728" y="10904"/>
                    </a:lnTo>
                    <a:lnTo>
                      <a:pt x="14002" y="10845"/>
                    </a:lnTo>
                    <a:lnTo>
                      <a:pt x="14296" y="10727"/>
                    </a:lnTo>
                    <a:lnTo>
                      <a:pt x="14551" y="10609"/>
                    </a:lnTo>
                    <a:lnTo>
                      <a:pt x="14806" y="10452"/>
                    </a:lnTo>
                    <a:lnTo>
                      <a:pt x="15022" y="10276"/>
                    </a:lnTo>
                    <a:lnTo>
                      <a:pt x="15238" y="10100"/>
                    </a:lnTo>
                    <a:lnTo>
                      <a:pt x="15434" y="9884"/>
                    </a:lnTo>
                    <a:lnTo>
                      <a:pt x="15610" y="9648"/>
                    </a:lnTo>
                    <a:lnTo>
                      <a:pt x="15767" y="9394"/>
                    </a:lnTo>
                    <a:lnTo>
                      <a:pt x="15885" y="9139"/>
                    </a:lnTo>
                    <a:lnTo>
                      <a:pt x="16002" y="8864"/>
                    </a:lnTo>
                    <a:lnTo>
                      <a:pt x="16061" y="8570"/>
                    </a:lnTo>
                    <a:lnTo>
                      <a:pt x="16120" y="8276"/>
                    </a:lnTo>
                    <a:lnTo>
                      <a:pt x="16120" y="7962"/>
                    </a:lnTo>
                    <a:lnTo>
                      <a:pt x="16120" y="608"/>
                    </a:lnTo>
                    <a:lnTo>
                      <a:pt x="16120" y="471"/>
                    </a:lnTo>
                    <a:lnTo>
                      <a:pt x="16081" y="373"/>
                    </a:lnTo>
                    <a:lnTo>
                      <a:pt x="16022" y="275"/>
                    </a:lnTo>
                    <a:lnTo>
                      <a:pt x="15963" y="177"/>
                    </a:lnTo>
                    <a:lnTo>
                      <a:pt x="15865" y="118"/>
                    </a:lnTo>
                    <a:lnTo>
                      <a:pt x="15767" y="59"/>
                    </a:lnTo>
                    <a:lnTo>
                      <a:pt x="15649" y="20"/>
                    </a:lnTo>
                    <a:lnTo>
                      <a:pt x="155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6485150" y="-2471275"/>
                <a:ext cx="93675" cy="204950"/>
              </a:xfrm>
              <a:custGeom>
                <a:avLst/>
                <a:gdLst/>
                <a:ahLst/>
                <a:cxnLst/>
                <a:rect l="l" t="t" r="r" b="b"/>
                <a:pathLst>
                  <a:path w="3747" h="8198" extrusionOk="0">
                    <a:moveTo>
                      <a:pt x="256" y="0"/>
                    </a:moveTo>
                    <a:lnTo>
                      <a:pt x="197" y="20"/>
                    </a:lnTo>
                    <a:lnTo>
                      <a:pt x="158" y="59"/>
                    </a:lnTo>
                    <a:lnTo>
                      <a:pt x="99" y="79"/>
                    </a:lnTo>
                    <a:lnTo>
                      <a:pt x="60" y="137"/>
                    </a:lnTo>
                    <a:lnTo>
                      <a:pt x="40" y="196"/>
                    </a:lnTo>
                    <a:lnTo>
                      <a:pt x="20" y="255"/>
                    </a:lnTo>
                    <a:lnTo>
                      <a:pt x="1" y="314"/>
                    </a:lnTo>
                    <a:lnTo>
                      <a:pt x="1" y="7883"/>
                    </a:lnTo>
                    <a:lnTo>
                      <a:pt x="20" y="7942"/>
                    </a:lnTo>
                    <a:lnTo>
                      <a:pt x="40" y="8001"/>
                    </a:lnTo>
                    <a:lnTo>
                      <a:pt x="60" y="8060"/>
                    </a:lnTo>
                    <a:lnTo>
                      <a:pt x="99" y="8099"/>
                    </a:lnTo>
                    <a:lnTo>
                      <a:pt x="158" y="8138"/>
                    </a:lnTo>
                    <a:lnTo>
                      <a:pt x="197" y="8178"/>
                    </a:lnTo>
                    <a:lnTo>
                      <a:pt x="256" y="8178"/>
                    </a:lnTo>
                    <a:lnTo>
                      <a:pt x="334" y="8197"/>
                    </a:lnTo>
                    <a:lnTo>
                      <a:pt x="3433" y="8197"/>
                    </a:lnTo>
                    <a:lnTo>
                      <a:pt x="3491" y="8178"/>
                    </a:lnTo>
                    <a:lnTo>
                      <a:pt x="3570" y="8178"/>
                    </a:lnTo>
                    <a:lnTo>
                      <a:pt x="3609" y="8138"/>
                    </a:lnTo>
                    <a:lnTo>
                      <a:pt x="3668" y="8099"/>
                    </a:lnTo>
                    <a:lnTo>
                      <a:pt x="3707" y="8060"/>
                    </a:lnTo>
                    <a:lnTo>
                      <a:pt x="3727" y="8001"/>
                    </a:lnTo>
                    <a:lnTo>
                      <a:pt x="3746" y="7942"/>
                    </a:lnTo>
                    <a:lnTo>
                      <a:pt x="3746" y="7883"/>
                    </a:lnTo>
                    <a:lnTo>
                      <a:pt x="3746" y="314"/>
                    </a:lnTo>
                    <a:lnTo>
                      <a:pt x="3746" y="255"/>
                    </a:lnTo>
                    <a:lnTo>
                      <a:pt x="3727" y="196"/>
                    </a:lnTo>
                    <a:lnTo>
                      <a:pt x="3707" y="137"/>
                    </a:lnTo>
                    <a:lnTo>
                      <a:pt x="3668" y="79"/>
                    </a:lnTo>
                    <a:lnTo>
                      <a:pt x="3609" y="59"/>
                    </a:lnTo>
                    <a:lnTo>
                      <a:pt x="3570" y="20"/>
                    </a:lnTo>
                    <a:lnTo>
                      <a:pt x="3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6642525" y="-2471275"/>
                <a:ext cx="93650" cy="204950"/>
              </a:xfrm>
              <a:custGeom>
                <a:avLst/>
                <a:gdLst/>
                <a:ahLst/>
                <a:cxnLst/>
                <a:rect l="l" t="t" r="r" b="b"/>
                <a:pathLst>
                  <a:path w="3746" h="8198" extrusionOk="0">
                    <a:moveTo>
                      <a:pt x="1687" y="0"/>
                    </a:moveTo>
                    <a:lnTo>
                      <a:pt x="1491" y="39"/>
                    </a:lnTo>
                    <a:lnTo>
                      <a:pt x="1314" y="79"/>
                    </a:lnTo>
                    <a:lnTo>
                      <a:pt x="1138" y="137"/>
                    </a:lnTo>
                    <a:lnTo>
                      <a:pt x="981" y="216"/>
                    </a:lnTo>
                    <a:lnTo>
                      <a:pt x="824" y="314"/>
                    </a:lnTo>
                    <a:lnTo>
                      <a:pt x="687" y="432"/>
                    </a:lnTo>
                    <a:lnTo>
                      <a:pt x="550" y="549"/>
                    </a:lnTo>
                    <a:lnTo>
                      <a:pt x="432" y="667"/>
                    </a:lnTo>
                    <a:lnTo>
                      <a:pt x="314" y="824"/>
                    </a:lnTo>
                    <a:lnTo>
                      <a:pt x="236" y="981"/>
                    </a:lnTo>
                    <a:lnTo>
                      <a:pt x="157" y="1138"/>
                    </a:lnTo>
                    <a:lnTo>
                      <a:pt x="79" y="1314"/>
                    </a:lnTo>
                    <a:lnTo>
                      <a:pt x="40" y="1491"/>
                    </a:lnTo>
                    <a:lnTo>
                      <a:pt x="20" y="1667"/>
                    </a:lnTo>
                    <a:lnTo>
                      <a:pt x="1" y="1863"/>
                    </a:lnTo>
                    <a:lnTo>
                      <a:pt x="1" y="7334"/>
                    </a:lnTo>
                    <a:lnTo>
                      <a:pt x="20" y="7511"/>
                    </a:lnTo>
                    <a:lnTo>
                      <a:pt x="79" y="7668"/>
                    </a:lnTo>
                    <a:lnTo>
                      <a:pt x="157" y="7825"/>
                    </a:lnTo>
                    <a:lnTo>
                      <a:pt x="255" y="7942"/>
                    </a:lnTo>
                    <a:lnTo>
                      <a:pt x="373" y="8040"/>
                    </a:lnTo>
                    <a:lnTo>
                      <a:pt x="530" y="8119"/>
                    </a:lnTo>
                    <a:lnTo>
                      <a:pt x="687" y="8178"/>
                    </a:lnTo>
                    <a:lnTo>
                      <a:pt x="863" y="8197"/>
                    </a:lnTo>
                    <a:lnTo>
                      <a:pt x="2903" y="8197"/>
                    </a:lnTo>
                    <a:lnTo>
                      <a:pt x="3060" y="8178"/>
                    </a:lnTo>
                    <a:lnTo>
                      <a:pt x="3236" y="8119"/>
                    </a:lnTo>
                    <a:lnTo>
                      <a:pt x="3373" y="8040"/>
                    </a:lnTo>
                    <a:lnTo>
                      <a:pt x="3491" y="7942"/>
                    </a:lnTo>
                    <a:lnTo>
                      <a:pt x="3609" y="7825"/>
                    </a:lnTo>
                    <a:lnTo>
                      <a:pt x="3687" y="7668"/>
                    </a:lnTo>
                    <a:lnTo>
                      <a:pt x="3726" y="7511"/>
                    </a:lnTo>
                    <a:lnTo>
                      <a:pt x="3746" y="7334"/>
                    </a:lnTo>
                    <a:lnTo>
                      <a:pt x="3746" y="1863"/>
                    </a:lnTo>
                    <a:lnTo>
                      <a:pt x="3746" y="1667"/>
                    </a:lnTo>
                    <a:lnTo>
                      <a:pt x="3707" y="1491"/>
                    </a:lnTo>
                    <a:lnTo>
                      <a:pt x="3668" y="1314"/>
                    </a:lnTo>
                    <a:lnTo>
                      <a:pt x="3609" y="1138"/>
                    </a:lnTo>
                    <a:lnTo>
                      <a:pt x="3530" y="981"/>
                    </a:lnTo>
                    <a:lnTo>
                      <a:pt x="3432" y="824"/>
                    </a:lnTo>
                    <a:lnTo>
                      <a:pt x="3315" y="667"/>
                    </a:lnTo>
                    <a:lnTo>
                      <a:pt x="3197" y="549"/>
                    </a:lnTo>
                    <a:lnTo>
                      <a:pt x="3060" y="432"/>
                    </a:lnTo>
                    <a:lnTo>
                      <a:pt x="2922" y="314"/>
                    </a:lnTo>
                    <a:lnTo>
                      <a:pt x="2766" y="216"/>
                    </a:lnTo>
                    <a:lnTo>
                      <a:pt x="2609" y="137"/>
                    </a:lnTo>
                    <a:lnTo>
                      <a:pt x="2432" y="79"/>
                    </a:lnTo>
                    <a:lnTo>
                      <a:pt x="2256" y="39"/>
                    </a:lnTo>
                    <a:lnTo>
                      <a:pt x="20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6799900" y="-2471275"/>
                <a:ext cx="93650" cy="204950"/>
              </a:xfrm>
              <a:custGeom>
                <a:avLst/>
                <a:gdLst/>
                <a:ahLst/>
                <a:cxnLst/>
                <a:rect l="l" t="t" r="r" b="b"/>
                <a:pathLst>
                  <a:path w="3746" h="8198" extrusionOk="0">
                    <a:moveTo>
                      <a:pt x="1687" y="0"/>
                    </a:moveTo>
                    <a:lnTo>
                      <a:pt x="1491" y="39"/>
                    </a:lnTo>
                    <a:lnTo>
                      <a:pt x="1314" y="79"/>
                    </a:lnTo>
                    <a:lnTo>
                      <a:pt x="1138" y="137"/>
                    </a:lnTo>
                    <a:lnTo>
                      <a:pt x="981" y="216"/>
                    </a:lnTo>
                    <a:lnTo>
                      <a:pt x="824" y="314"/>
                    </a:lnTo>
                    <a:lnTo>
                      <a:pt x="687" y="432"/>
                    </a:lnTo>
                    <a:lnTo>
                      <a:pt x="549" y="549"/>
                    </a:lnTo>
                    <a:lnTo>
                      <a:pt x="432" y="667"/>
                    </a:lnTo>
                    <a:lnTo>
                      <a:pt x="314" y="824"/>
                    </a:lnTo>
                    <a:lnTo>
                      <a:pt x="216" y="981"/>
                    </a:lnTo>
                    <a:lnTo>
                      <a:pt x="138" y="1138"/>
                    </a:lnTo>
                    <a:lnTo>
                      <a:pt x="79" y="1314"/>
                    </a:lnTo>
                    <a:lnTo>
                      <a:pt x="39" y="1491"/>
                    </a:lnTo>
                    <a:lnTo>
                      <a:pt x="0" y="1667"/>
                    </a:lnTo>
                    <a:lnTo>
                      <a:pt x="0" y="1863"/>
                    </a:lnTo>
                    <a:lnTo>
                      <a:pt x="0" y="7334"/>
                    </a:lnTo>
                    <a:lnTo>
                      <a:pt x="20" y="7511"/>
                    </a:lnTo>
                    <a:lnTo>
                      <a:pt x="59" y="7668"/>
                    </a:lnTo>
                    <a:lnTo>
                      <a:pt x="138" y="7825"/>
                    </a:lnTo>
                    <a:lnTo>
                      <a:pt x="255" y="7942"/>
                    </a:lnTo>
                    <a:lnTo>
                      <a:pt x="373" y="8040"/>
                    </a:lnTo>
                    <a:lnTo>
                      <a:pt x="510" y="8119"/>
                    </a:lnTo>
                    <a:lnTo>
                      <a:pt x="687" y="8178"/>
                    </a:lnTo>
                    <a:lnTo>
                      <a:pt x="843" y="8197"/>
                    </a:lnTo>
                    <a:lnTo>
                      <a:pt x="2883" y="8197"/>
                    </a:lnTo>
                    <a:lnTo>
                      <a:pt x="3059" y="8178"/>
                    </a:lnTo>
                    <a:lnTo>
                      <a:pt x="3216" y="8119"/>
                    </a:lnTo>
                    <a:lnTo>
                      <a:pt x="3373" y="8040"/>
                    </a:lnTo>
                    <a:lnTo>
                      <a:pt x="3491" y="7942"/>
                    </a:lnTo>
                    <a:lnTo>
                      <a:pt x="3589" y="7825"/>
                    </a:lnTo>
                    <a:lnTo>
                      <a:pt x="3667" y="7668"/>
                    </a:lnTo>
                    <a:lnTo>
                      <a:pt x="3726" y="7511"/>
                    </a:lnTo>
                    <a:lnTo>
                      <a:pt x="3746" y="7334"/>
                    </a:lnTo>
                    <a:lnTo>
                      <a:pt x="3746" y="1863"/>
                    </a:lnTo>
                    <a:lnTo>
                      <a:pt x="3726" y="1667"/>
                    </a:lnTo>
                    <a:lnTo>
                      <a:pt x="3706" y="1491"/>
                    </a:lnTo>
                    <a:lnTo>
                      <a:pt x="3667" y="1314"/>
                    </a:lnTo>
                    <a:lnTo>
                      <a:pt x="3589" y="1138"/>
                    </a:lnTo>
                    <a:lnTo>
                      <a:pt x="3510" y="981"/>
                    </a:lnTo>
                    <a:lnTo>
                      <a:pt x="3432" y="824"/>
                    </a:lnTo>
                    <a:lnTo>
                      <a:pt x="3314" y="667"/>
                    </a:lnTo>
                    <a:lnTo>
                      <a:pt x="3197" y="549"/>
                    </a:lnTo>
                    <a:lnTo>
                      <a:pt x="3059" y="432"/>
                    </a:lnTo>
                    <a:lnTo>
                      <a:pt x="2922" y="314"/>
                    </a:lnTo>
                    <a:lnTo>
                      <a:pt x="2765" y="216"/>
                    </a:lnTo>
                    <a:lnTo>
                      <a:pt x="2589" y="137"/>
                    </a:lnTo>
                    <a:lnTo>
                      <a:pt x="2432" y="79"/>
                    </a:lnTo>
                    <a:lnTo>
                      <a:pt x="2255" y="39"/>
                    </a:lnTo>
                    <a:lnTo>
                      <a:pt x="20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6952350" y="-2471275"/>
                <a:ext cx="93675" cy="204950"/>
              </a:xfrm>
              <a:custGeom>
                <a:avLst/>
                <a:gdLst/>
                <a:ahLst/>
                <a:cxnLst/>
                <a:rect l="l" t="t" r="r" b="b"/>
                <a:pathLst>
                  <a:path w="3747" h="8198" extrusionOk="0">
                    <a:moveTo>
                      <a:pt x="1668" y="0"/>
                    </a:moveTo>
                    <a:lnTo>
                      <a:pt x="1491" y="39"/>
                    </a:lnTo>
                    <a:lnTo>
                      <a:pt x="1315" y="79"/>
                    </a:lnTo>
                    <a:lnTo>
                      <a:pt x="1138" y="137"/>
                    </a:lnTo>
                    <a:lnTo>
                      <a:pt x="981" y="216"/>
                    </a:lnTo>
                    <a:lnTo>
                      <a:pt x="824" y="314"/>
                    </a:lnTo>
                    <a:lnTo>
                      <a:pt x="668" y="432"/>
                    </a:lnTo>
                    <a:lnTo>
                      <a:pt x="550" y="549"/>
                    </a:lnTo>
                    <a:lnTo>
                      <a:pt x="413" y="667"/>
                    </a:lnTo>
                    <a:lnTo>
                      <a:pt x="315" y="824"/>
                    </a:lnTo>
                    <a:lnTo>
                      <a:pt x="217" y="981"/>
                    </a:lnTo>
                    <a:lnTo>
                      <a:pt x="138" y="1138"/>
                    </a:lnTo>
                    <a:lnTo>
                      <a:pt x="79" y="1314"/>
                    </a:lnTo>
                    <a:lnTo>
                      <a:pt x="20" y="1491"/>
                    </a:lnTo>
                    <a:lnTo>
                      <a:pt x="1" y="1667"/>
                    </a:lnTo>
                    <a:lnTo>
                      <a:pt x="1" y="1863"/>
                    </a:lnTo>
                    <a:lnTo>
                      <a:pt x="1" y="7334"/>
                    </a:lnTo>
                    <a:lnTo>
                      <a:pt x="1" y="7511"/>
                    </a:lnTo>
                    <a:lnTo>
                      <a:pt x="60" y="7668"/>
                    </a:lnTo>
                    <a:lnTo>
                      <a:pt x="138" y="7825"/>
                    </a:lnTo>
                    <a:lnTo>
                      <a:pt x="236" y="7942"/>
                    </a:lnTo>
                    <a:lnTo>
                      <a:pt x="373" y="8040"/>
                    </a:lnTo>
                    <a:lnTo>
                      <a:pt x="511" y="8119"/>
                    </a:lnTo>
                    <a:lnTo>
                      <a:pt x="668" y="8178"/>
                    </a:lnTo>
                    <a:lnTo>
                      <a:pt x="844" y="8197"/>
                    </a:lnTo>
                    <a:lnTo>
                      <a:pt x="2884" y="8197"/>
                    </a:lnTo>
                    <a:lnTo>
                      <a:pt x="3060" y="8178"/>
                    </a:lnTo>
                    <a:lnTo>
                      <a:pt x="3217" y="8119"/>
                    </a:lnTo>
                    <a:lnTo>
                      <a:pt x="3354" y="8040"/>
                    </a:lnTo>
                    <a:lnTo>
                      <a:pt x="3491" y="7942"/>
                    </a:lnTo>
                    <a:lnTo>
                      <a:pt x="3589" y="7825"/>
                    </a:lnTo>
                    <a:lnTo>
                      <a:pt x="3668" y="7668"/>
                    </a:lnTo>
                    <a:lnTo>
                      <a:pt x="3727" y="7511"/>
                    </a:lnTo>
                    <a:lnTo>
                      <a:pt x="3746" y="7334"/>
                    </a:lnTo>
                    <a:lnTo>
                      <a:pt x="3746" y="1863"/>
                    </a:lnTo>
                    <a:lnTo>
                      <a:pt x="3727" y="1667"/>
                    </a:lnTo>
                    <a:lnTo>
                      <a:pt x="3707" y="1491"/>
                    </a:lnTo>
                    <a:lnTo>
                      <a:pt x="3648" y="1314"/>
                    </a:lnTo>
                    <a:lnTo>
                      <a:pt x="3589" y="1138"/>
                    </a:lnTo>
                    <a:lnTo>
                      <a:pt x="3511" y="981"/>
                    </a:lnTo>
                    <a:lnTo>
                      <a:pt x="3413" y="824"/>
                    </a:lnTo>
                    <a:lnTo>
                      <a:pt x="3315" y="667"/>
                    </a:lnTo>
                    <a:lnTo>
                      <a:pt x="3197" y="549"/>
                    </a:lnTo>
                    <a:lnTo>
                      <a:pt x="3060" y="432"/>
                    </a:lnTo>
                    <a:lnTo>
                      <a:pt x="2903" y="314"/>
                    </a:lnTo>
                    <a:lnTo>
                      <a:pt x="2766" y="216"/>
                    </a:lnTo>
                    <a:lnTo>
                      <a:pt x="2589" y="137"/>
                    </a:lnTo>
                    <a:lnTo>
                      <a:pt x="2413" y="79"/>
                    </a:lnTo>
                    <a:lnTo>
                      <a:pt x="2236" y="39"/>
                    </a:lnTo>
                    <a:lnTo>
                      <a:pt x="20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6485150" y="-2813950"/>
                <a:ext cx="93675" cy="273575"/>
              </a:xfrm>
              <a:custGeom>
                <a:avLst/>
                <a:gdLst/>
                <a:ahLst/>
                <a:cxnLst/>
                <a:rect l="l" t="t" r="r" b="b"/>
                <a:pathLst>
                  <a:path w="3747" h="10943" extrusionOk="0">
                    <a:moveTo>
                      <a:pt x="1687" y="0"/>
                    </a:moveTo>
                    <a:lnTo>
                      <a:pt x="1511" y="20"/>
                    </a:lnTo>
                    <a:lnTo>
                      <a:pt x="1334" y="78"/>
                    </a:lnTo>
                    <a:lnTo>
                      <a:pt x="1158" y="137"/>
                    </a:lnTo>
                    <a:lnTo>
                      <a:pt x="981" y="216"/>
                    </a:lnTo>
                    <a:lnTo>
                      <a:pt x="844" y="314"/>
                    </a:lnTo>
                    <a:lnTo>
                      <a:pt x="687" y="412"/>
                    </a:lnTo>
                    <a:lnTo>
                      <a:pt x="550" y="529"/>
                    </a:lnTo>
                    <a:lnTo>
                      <a:pt x="432" y="667"/>
                    </a:lnTo>
                    <a:lnTo>
                      <a:pt x="334" y="824"/>
                    </a:lnTo>
                    <a:lnTo>
                      <a:pt x="236" y="980"/>
                    </a:lnTo>
                    <a:lnTo>
                      <a:pt x="158" y="1137"/>
                    </a:lnTo>
                    <a:lnTo>
                      <a:pt x="99" y="1314"/>
                    </a:lnTo>
                    <a:lnTo>
                      <a:pt x="40" y="1490"/>
                    </a:lnTo>
                    <a:lnTo>
                      <a:pt x="20" y="1667"/>
                    </a:lnTo>
                    <a:lnTo>
                      <a:pt x="1" y="1863"/>
                    </a:lnTo>
                    <a:lnTo>
                      <a:pt x="1" y="9962"/>
                    </a:lnTo>
                    <a:lnTo>
                      <a:pt x="20" y="10158"/>
                    </a:lnTo>
                    <a:lnTo>
                      <a:pt x="79" y="10354"/>
                    </a:lnTo>
                    <a:lnTo>
                      <a:pt x="177" y="10511"/>
                    </a:lnTo>
                    <a:lnTo>
                      <a:pt x="295" y="10668"/>
                    </a:lnTo>
                    <a:lnTo>
                      <a:pt x="432" y="10785"/>
                    </a:lnTo>
                    <a:lnTo>
                      <a:pt x="609" y="10864"/>
                    </a:lnTo>
                    <a:lnTo>
                      <a:pt x="785" y="10923"/>
                    </a:lnTo>
                    <a:lnTo>
                      <a:pt x="981" y="10942"/>
                    </a:lnTo>
                    <a:lnTo>
                      <a:pt x="2785" y="10942"/>
                    </a:lnTo>
                    <a:lnTo>
                      <a:pt x="2981" y="10923"/>
                    </a:lnTo>
                    <a:lnTo>
                      <a:pt x="3158" y="10864"/>
                    </a:lnTo>
                    <a:lnTo>
                      <a:pt x="3334" y="10785"/>
                    </a:lnTo>
                    <a:lnTo>
                      <a:pt x="3472" y="10668"/>
                    </a:lnTo>
                    <a:lnTo>
                      <a:pt x="3589" y="10511"/>
                    </a:lnTo>
                    <a:lnTo>
                      <a:pt x="3687" y="10354"/>
                    </a:lnTo>
                    <a:lnTo>
                      <a:pt x="3727" y="10158"/>
                    </a:lnTo>
                    <a:lnTo>
                      <a:pt x="3746" y="9962"/>
                    </a:lnTo>
                    <a:lnTo>
                      <a:pt x="3746" y="1863"/>
                    </a:lnTo>
                    <a:lnTo>
                      <a:pt x="3746" y="1667"/>
                    </a:lnTo>
                    <a:lnTo>
                      <a:pt x="3727" y="1490"/>
                    </a:lnTo>
                    <a:lnTo>
                      <a:pt x="3668" y="1314"/>
                    </a:lnTo>
                    <a:lnTo>
                      <a:pt x="3609" y="1137"/>
                    </a:lnTo>
                    <a:lnTo>
                      <a:pt x="3531" y="980"/>
                    </a:lnTo>
                    <a:lnTo>
                      <a:pt x="3433" y="824"/>
                    </a:lnTo>
                    <a:lnTo>
                      <a:pt x="3334" y="667"/>
                    </a:lnTo>
                    <a:lnTo>
                      <a:pt x="3217" y="529"/>
                    </a:lnTo>
                    <a:lnTo>
                      <a:pt x="3080" y="412"/>
                    </a:lnTo>
                    <a:lnTo>
                      <a:pt x="2923" y="314"/>
                    </a:lnTo>
                    <a:lnTo>
                      <a:pt x="2766" y="216"/>
                    </a:lnTo>
                    <a:lnTo>
                      <a:pt x="2609" y="137"/>
                    </a:lnTo>
                    <a:lnTo>
                      <a:pt x="2432" y="78"/>
                    </a:lnTo>
                    <a:lnTo>
                      <a:pt x="2256" y="20"/>
                    </a:lnTo>
                    <a:lnTo>
                      <a:pt x="20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6260125" y="-2301650"/>
                <a:ext cx="208400" cy="280425"/>
              </a:xfrm>
              <a:custGeom>
                <a:avLst/>
                <a:gdLst/>
                <a:ahLst/>
                <a:cxnLst/>
                <a:rect l="l" t="t" r="r" b="b"/>
                <a:pathLst>
                  <a:path w="8336" h="11217" extrusionOk="0">
                    <a:moveTo>
                      <a:pt x="5335" y="0"/>
                    </a:moveTo>
                    <a:lnTo>
                      <a:pt x="40" y="9158"/>
                    </a:lnTo>
                    <a:lnTo>
                      <a:pt x="21" y="9236"/>
                    </a:lnTo>
                    <a:lnTo>
                      <a:pt x="1" y="9295"/>
                    </a:lnTo>
                    <a:lnTo>
                      <a:pt x="1" y="9374"/>
                    </a:lnTo>
                    <a:lnTo>
                      <a:pt x="21" y="9452"/>
                    </a:lnTo>
                    <a:lnTo>
                      <a:pt x="40" y="9511"/>
                    </a:lnTo>
                    <a:lnTo>
                      <a:pt x="79" y="9570"/>
                    </a:lnTo>
                    <a:lnTo>
                      <a:pt x="119" y="9629"/>
                    </a:lnTo>
                    <a:lnTo>
                      <a:pt x="177" y="9668"/>
                    </a:lnTo>
                    <a:lnTo>
                      <a:pt x="2786" y="11178"/>
                    </a:lnTo>
                    <a:lnTo>
                      <a:pt x="2864" y="11197"/>
                    </a:lnTo>
                    <a:lnTo>
                      <a:pt x="2923" y="11217"/>
                    </a:lnTo>
                    <a:lnTo>
                      <a:pt x="3080" y="11217"/>
                    </a:lnTo>
                    <a:lnTo>
                      <a:pt x="3139" y="11178"/>
                    </a:lnTo>
                    <a:lnTo>
                      <a:pt x="3197" y="11139"/>
                    </a:lnTo>
                    <a:lnTo>
                      <a:pt x="3256" y="11099"/>
                    </a:lnTo>
                    <a:lnTo>
                      <a:pt x="3295" y="11041"/>
                    </a:lnTo>
                    <a:lnTo>
                      <a:pt x="8237" y="2471"/>
                    </a:lnTo>
                    <a:lnTo>
                      <a:pt x="8296" y="2353"/>
                    </a:lnTo>
                    <a:lnTo>
                      <a:pt x="8335" y="2216"/>
                    </a:lnTo>
                    <a:lnTo>
                      <a:pt x="8335" y="2079"/>
                    </a:lnTo>
                    <a:lnTo>
                      <a:pt x="8315" y="1942"/>
                    </a:lnTo>
                    <a:lnTo>
                      <a:pt x="8257" y="1824"/>
                    </a:lnTo>
                    <a:lnTo>
                      <a:pt x="8198" y="1706"/>
                    </a:lnTo>
                    <a:lnTo>
                      <a:pt x="8100" y="1608"/>
                    </a:lnTo>
                    <a:lnTo>
                      <a:pt x="7982" y="1510"/>
                    </a:lnTo>
                    <a:lnTo>
                      <a:pt x="53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6556725" y="-2060450"/>
                <a:ext cx="179450" cy="179450"/>
              </a:xfrm>
              <a:custGeom>
                <a:avLst/>
                <a:gdLst/>
                <a:ahLst/>
                <a:cxnLst/>
                <a:rect l="l" t="t" r="r" b="b"/>
                <a:pathLst>
                  <a:path w="7178" h="7178" extrusionOk="0">
                    <a:moveTo>
                      <a:pt x="3589" y="0"/>
                    </a:moveTo>
                    <a:lnTo>
                      <a:pt x="3217" y="20"/>
                    </a:lnTo>
                    <a:lnTo>
                      <a:pt x="2864" y="79"/>
                    </a:lnTo>
                    <a:lnTo>
                      <a:pt x="2530" y="157"/>
                    </a:lnTo>
                    <a:lnTo>
                      <a:pt x="2197" y="275"/>
                    </a:lnTo>
                    <a:lnTo>
                      <a:pt x="1883" y="432"/>
                    </a:lnTo>
                    <a:lnTo>
                      <a:pt x="1589" y="608"/>
                    </a:lnTo>
                    <a:lnTo>
                      <a:pt x="1315" y="824"/>
                    </a:lnTo>
                    <a:lnTo>
                      <a:pt x="1060" y="1059"/>
                    </a:lnTo>
                    <a:lnTo>
                      <a:pt x="824" y="1314"/>
                    </a:lnTo>
                    <a:lnTo>
                      <a:pt x="609" y="1589"/>
                    </a:lnTo>
                    <a:lnTo>
                      <a:pt x="432" y="1883"/>
                    </a:lnTo>
                    <a:lnTo>
                      <a:pt x="275" y="2197"/>
                    </a:lnTo>
                    <a:lnTo>
                      <a:pt x="158" y="2530"/>
                    </a:lnTo>
                    <a:lnTo>
                      <a:pt x="79" y="2863"/>
                    </a:lnTo>
                    <a:lnTo>
                      <a:pt x="20" y="3216"/>
                    </a:lnTo>
                    <a:lnTo>
                      <a:pt x="1" y="3589"/>
                    </a:lnTo>
                    <a:lnTo>
                      <a:pt x="20" y="3961"/>
                    </a:lnTo>
                    <a:lnTo>
                      <a:pt x="79" y="4314"/>
                    </a:lnTo>
                    <a:lnTo>
                      <a:pt x="158" y="4667"/>
                    </a:lnTo>
                    <a:lnTo>
                      <a:pt x="275" y="4981"/>
                    </a:lnTo>
                    <a:lnTo>
                      <a:pt x="432" y="5295"/>
                    </a:lnTo>
                    <a:lnTo>
                      <a:pt x="609" y="5589"/>
                    </a:lnTo>
                    <a:lnTo>
                      <a:pt x="824" y="5883"/>
                    </a:lnTo>
                    <a:lnTo>
                      <a:pt x="1060" y="6138"/>
                    </a:lnTo>
                    <a:lnTo>
                      <a:pt x="1315" y="6354"/>
                    </a:lnTo>
                    <a:lnTo>
                      <a:pt x="1589" y="6569"/>
                    </a:lnTo>
                    <a:lnTo>
                      <a:pt x="1883" y="6746"/>
                    </a:lnTo>
                    <a:lnTo>
                      <a:pt x="2197" y="6903"/>
                    </a:lnTo>
                    <a:lnTo>
                      <a:pt x="2530" y="7021"/>
                    </a:lnTo>
                    <a:lnTo>
                      <a:pt x="2864" y="7119"/>
                    </a:lnTo>
                    <a:lnTo>
                      <a:pt x="3217" y="7158"/>
                    </a:lnTo>
                    <a:lnTo>
                      <a:pt x="3589" y="7177"/>
                    </a:lnTo>
                    <a:lnTo>
                      <a:pt x="3962" y="7158"/>
                    </a:lnTo>
                    <a:lnTo>
                      <a:pt x="4315" y="7119"/>
                    </a:lnTo>
                    <a:lnTo>
                      <a:pt x="4648" y="7021"/>
                    </a:lnTo>
                    <a:lnTo>
                      <a:pt x="4982" y="6903"/>
                    </a:lnTo>
                    <a:lnTo>
                      <a:pt x="5295" y="6746"/>
                    </a:lnTo>
                    <a:lnTo>
                      <a:pt x="5590" y="6569"/>
                    </a:lnTo>
                    <a:lnTo>
                      <a:pt x="5884" y="6354"/>
                    </a:lnTo>
                    <a:lnTo>
                      <a:pt x="6139" y="6138"/>
                    </a:lnTo>
                    <a:lnTo>
                      <a:pt x="6354" y="5883"/>
                    </a:lnTo>
                    <a:lnTo>
                      <a:pt x="6570" y="5589"/>
                    </a:lnTo>
                    <a:lnTo>
                      <a:pt x="6747" y="5295"/>
                    </a:lnTo>
                    <a:lnTo>
                      <a:pt x="6903" y="4981"/>
                    </a:lnTo>
                    <a:lnTo>
                      <a:pt x="7021" y="4667"/>
                    </a:lnTo>
                    <a:lnTo>
                      <a:pt x="7100" y="4314"/>
                    </a:lnTo>
                    <a:lnTo>
                      <a:pt x="7158" y="3961"/>
                    </a:lnTo>
                    <a:lnTo>
                      <a:pt x="7178" y="3589"/>
                    </a:lnTo>
                    <a:lnTo>
                      <a:pt x="7158" y="3216"/>
                    </a:lnTo>
                    <a:lnTo>
                      <a:pt x="7100" y="2863"/>
                    </a:lnTo>
                    <a:lnTo>
                      <a:pt x="7021" y="2530"/>
                    </a:lnTo>
                    <a:lnTo>
                      <a:pt x="6903" y="2197"/>
                    </a:lnTo>
                    <a:lnTo>
                      <a:pt x="6747" y="1883"/>
                    </a:lnTo>
                    <a:lnTo>
                      <a:pt x="6570" y="1589"/>
                    </a:lnTo>
                    <a:lnTo>
                      <a:pt x="6354" y="1314"/>
                    </a:lnTo>
                    <a:lnTo>
                      <a:pt x="6139" y="1059"/>
                    </a:lnTo>
                    <a:lnTo>
                      <a:pt x="5884" y="824"/>
                    </a:lnTo>
                    <a:lnTo>
                      <a:pt x="5590" y="608"/>
                    </a:lnTo>
                    <a:lnTo>
                      <a:pt x="5295" y="432"/>
                    </a:lnTo>
                    <a:lnTo>
                      <a:pt x="4982" y="275"/>
                    </a:lnTo>
                    <a:lnTo>
                      <a:pt x="4648" y="157"/>
                    </a:lnTo>
                    <a:lnTo>
                      <a:pt x="4315" y="79"/>
                    </a:lnTo>
                    <a:lnTo>
                      <a:pt x="3962" y="20"/>
                    </a:lnTo>
                    <a:lnTo>
                      <a:pt x="35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6534175" y="-1578050"/>
                <a:ext cx="469675" cy="355450"/>
              </a:xfrm>
              <a:custGeom>
                <a:avLst/>
                <a:gdLst/>
                <a:ahLst/>
                <a:cxnLst/>
                <a:rect l="l" t="t" r="r" b="b"/>
                <a:pathLst>
                  <a:path w="18787" h="14218" extrusionOk="0">
                    <a:moveTo>
                      <a:pt x="1" y="0"/>
                    </a:moveTo>
                    <a:lnTo>
                      <a:pt x="1" y="14217"/>
                    </a:lnTo>
                    <a:lnTo>
                      <a:pt x="18787" y="14217"/>
                    </a:lnTo>
                    <a:lnTo>
                      <a:pt x="187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0" name="Google Shape;120;p3"/>
          <p:cNvSpPr txBox="1">
            <a:spLocks noGrp="1"/>
          </p:cNvSpPr>
          <p:nvPr>
            <p:ph type="title" idx="2"/>
          </p:nvPr>
        </p:nvSpPr>
        <p:spPr>
          <a:xfrm>
            <a:off x="2038200" y="2535288"/>
            <a:ext cx="5067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1"/>
        <p:cNvGrpSpPr/>
        <p:nvPr/>
      </p:nvGrpSpPr>
      <p:grpSpPr>
        <a:xfrm>
          <a:off x="0" y="0"/>
          <a:ext cx="0" cy="0"/>
          <a:chOff x="0" y="0"/>
          <a:chExt cx="0" cy="0"/>
        </a:xfrm>
      </p:grpSpPr>
      <p:sp>
        <p:nvSpPr>
          <p:cNvPr id="262" name="Google Shape;26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63" name="Google Shape;263;p6"/>
          <p:cNvGrpSpPr/>
          <p:nvPr/>
        </p:nvGrpSpPr>
        <p:grpSpPr>
          <a:xfrm>
            <a:off x="-796360" y="-760648"/>
            <a:ext cx="10741701" cy="1510188"/>
            <a:chOff x="-796360" y="-760648"/>
            <a:chExt cx="10741701" cy="1510188"/>
          </a:xfrm>
        </p:grpSpPr>
        <p:sp>
          <p:nvSpPr>
            <p:cNvPr id="264" name="Google Shape;264;p6"/>
            <p:cNvSpPr/>
            <p:nvPr/>
          </p:nvSpPr>
          <p:spPr>
            <a:xfrm>
              <a:off x="-796360" y="-760648"/>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8435745" y="-760648"/>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6"/>
          <p:cNvGrpSpPr/>
          <p:nvPr/>
        </p:nvGrpSpPr>
        <p:grpSpPr>
          <a:xfrm>
            <a:off x="-123450" y="4272863"/>
            <a:ext cx="9390900" cy="718238"/>
            <a:chOff x="-123450" y="4272863"/>
            <a:chExt cx="9390900" cy="718238"/>
          </a:xfrm>
        </p:grpSpPr>
        <p:grpSp>
          <p:nvGrpSpPr>
            <p:cNvPr id="267" name="Google Shape;267;p6"/>
            <p:cNvGrpSpPr/>
            <p:nvPr/>
          </p:nvGrpSpPr>
          <p:grpSpPr>
            <a:xfrm>
              <a:off x="-123450" y="4272863"/>
              <a:ext cx="767250" cy="718225"/>
              <a:chOff x="5215250" y="4706200"/>
              <a:chExt cx="767250" cy="718225"/>
            </a:xfrm>
          </p:grpSpPr>
          <p:sp>
            <p:nvSpPr>
              <p:cNvPr id="268" name="Google Shape;268;p6"/>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6"/>
            <p:cNvGrpSpPr/>
            <p:nvPr/>
          </p:nvGrpSpPr>
          <p:grpSpPr>
            <a:xfrm>
              <a:off x="8500200" y="4272875"/>
              <a:ext cx="767250" cy="718225"/>
              <a:chOff x="5215250" y="4706200"/>
              <a:chExt cx="767250" cy="718225"/>
            </a:xfrm>
          </p:grpSpPr>
          <p:sp>
            <p:nvSpPr>
              <p:cNvPr id="289" name="Google Shape;289;p6"/>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9"/>
        <p:cNvGrpSpPr/>
        <p:nvPr/>
      </p:nvGrpSpPr>
      <p:grpSpPr>
        <a:xfrm>
          <a:off x="0" y="0"/>
          <a:ext cx="0" cy="0"/>
          <a:chOff x="0" y="0"/>
          <a:chExt cx="0" cy="0"/>
        </a:xfrm>
      </p:grpSpPr>
      <p:sp>
        <p:nvSpPr>
          <p:cNvPr id="310" name="Google Shape;310;p7"/>
          <p:cNvSpPr txBox="1">
            <a:spLocks noGrp="1"/>
          </p:cNvSpPr>
          <p:nvPr>
            <p:ph type="title"/>
          </p:nvPr>
        </p:nvSpPr>
        <p:spPr>
          <a:xfrm>
            <a:off x="720000" y="448056"/>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1" name="Google Shape;311;p7"/>
          <p:cNvSpPr txBox="1">
            <a:spLocks noGrp="1"/>
          </p:cNvSpPr>
          <p:nvPr>
            <p:ph type="subTitle" idx="1"/>
          </p:nvPr>
        </p:nvSpPr>
        <p:spPr>
          <a:xfrm>
            <a:off x="1960350" y="1423450"/>
            <a:ext cx="5223300" cy="2871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312" name="Google Shape;312;p7"/>
          <p:cNvGrpSpPr/>
          <p:nvPr/>
        </p:nvGrpSpPr>
        <p:grpSpPr>
          <a:xfrm>
            <a:off x="-796360" y="4319112"/>
            <a:ext cx="10741701" cy="1510188"/>
            <a:chOff x="-796360" y="4319112"/>
            <a:chExt cx="10741701" cy="1510188"/>
          </a:xfrm>
        </p:grpSpPr>
        <p:sp>
          <p:nvSpPr>
            <p:cNvPr id="313" name="Google Shape;313;p7"/>
            <p:cNvSpPr/>
            <p:nvPr/>
          </p:nvSpPr>
          <p:spPr>
            <a:xfrm rot="10800000" flipH="1">
              <a:off x="-796360" y="4319112"/>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0800000" flipH="1">
              <a:off x="8435745" y="4319112"/>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7"/>
          <p:cNvGrpSpPr/>
          <p:nvPr/>
        </p:nvGrpSpPr>
        <p:grpSpPr>
          <a:xfrm>
            <a:off x="-123450" y="77552"/>
            <a:ext cx="9390900" cy="718238"/>
            <a:chOff x="-123450" y="77552"/>
            <a:chExt cx="9390900" cy="718238"/>
          </a:xfrm>
        </p:grpSpPr>
        <p:grpSp>
          <p:nvGrpSpPr>
            <p:cNvPr id="316" name="Google Shape;316;p7"/>
            <p:cNvGrpSpPr/>
            <p:nvPr/>
          </p:nvGrpSpPr>
          <p:grpSpPr>
            <a:xfrm rot="10800000" flipH="1">
              <a:off x="-123450" y="77565"/>
              <a:ext cx="767250" cy="718225"/>
              <a:chOff x="5215250" y="4706200"/>
              <a:chExt cx="767250" cy="718225"/>
            </a:xfrm>
          </p:grpSpPr>
          <p:sp>
            <p:nvSpPr>
              <p:cNvPr id="317" name="Google Shape;317;p7"/>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7"/>
            <p:cNvGrpSpPr/>
            <p:nvPr/>
          </p:nvGrpSpPr>
          <p:grpSpPr>
            <a:xfrm rot="10800000" flipH="1">
              <a:off x="8500200" y="77552"/>
              <a:ext cx="767250" cy="718225"/>
              <a:chOff x="5215250" y="4706200"/>
              <a:chExt cx="767250" cy="718225"/>
            </a:xfrm>
          </p:grpSpPr>
          <p:sp>
            <p:nvSpPr>
              <p:cNvPr id="338" name="Google Shape;338;p7"/>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8"/>
        <p:cNvGrpSpPr/>
        <p:nvPr/>
      </p:nvGrpSpPr>
      <p:grpSpPr>
        <a:xfrm>
          <a:off x="0" y="0"/>
          <a:ext cx="0" cy="0"/>
          <a:chOff x="0" y="0"/>
          <a:chExt cx="0" cy="0"/>
        </a:xfrm>
      </p:grpSpPr>
      <p:sp>
        <p:nvSpPr>
          <p:cNvPr id="359" name="Google Shape;359;p8"/>
          <p:cNvSpPr txBox="1">
            <a:spLocks noGrp="1"/>
          </p:cNvSpPr>
          <p:nvPr>
            <p:ph type="title"/>
          </p:nvPr>
        </p:nvSpPr>
        <p:spPr>
          <a:xfrm>
            <a:off x="892500" y="1934400"/>
            <a:ext cx="7359000" cy="1274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60" name="Google Shape;360;p8"/>
          <p:cNvGrpSpPr/>
          <p:nvPr/>
        </p:nvGrpSpPr>
        <p:grpSpPr>
          <a:xfrm>
            <a:off x="329600" y="180388"/>
            <a:ext cx="8484800" cy="718238"/>
            <a:chOff x="329600" y="180388"/>
            <a:chExt cx="8484800" cy="718238"/>
          </a:xfrm>
        </p:grpSpPr>
        <p:grpSp>
          <p:nvGrpSpPr>
            <p:cNvPr id="361" name="Google Shape;361;p8"/>
            <p:cNvGrpSpPr/>
            <p:nvPr/>
          </p:nvGrpSpPr>
          <p:grpSpPr>
            <a:xfrm>
              <a:off x="329600" y="180388"/>
              <a:ext cx="767250" cy="718225"/>
              <a:chOff x="5215250" y="4706200"/>
              <a:chExt cx="767250" cy="718225"/>
            </a:xfrm>
          </p:grpSpPr>
          <p:sp>
            <p:nvSpPr>
              <p:cNvPr id="362" name="Google Shape;362;p8"/>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8"/>
            <p:cNvGrpSpPr/>
            <p:nvPr/>
          </p:nvGrpSpPr>
          <p:grpSpPr>
            <a:xfrm>
              <a:off x="8047150" y="180400"/>
              <a:ext cx="767250" cy="718225"/>
              <a:chOff x="5215250" y="4706200"/>
              <a:chExt cx="767250" cy="718225"/>
            </a:xfrm>
          </p:grpSpPr>
          <p:sp>
            <p:nvSpPr>
              <p:cNvPr id="383" name="Google Shape;383;p8"/>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 name="Google Shape;403;p8"/>
          <p:cNvGrpSpPr/>
          <p:nvPr/>
        </p:nvGrpSpPr>
        <p:grpSpPr>
          <a:xfrm>
            <a:off x="-891261" y="4301134"/>
            <a:ext cx="10930245" cy="1782550"/>
            <a:chOff x="-891261" y="4301134"/>
            <a:chExt cx="10930245" cy="1782550"/>
          </a:xfrm>
        </p:grpSpPr>
        <p:sp>
          <p:nvSpPr>
            <p:cNvPr id="404" name="Google Shape;404;p8"/>
            <p:cNvSpPr/>
            <p:nvPr/>
          </p:nvSpPr>
          <p:spPr>
            <a:xfrm>
              <a:off x="-891261" y="4301134"/>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8256434" y="4301134"/>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8"/>
        <p:cNvGrpSpPr/>
        <p:nvPr/>
      </p:nvGrpSpPr>
      <p:grpSpPr>
        <a:xfrm>
          <a:off x="0" y="0"/>
          <a:ext cx="0" cy="0"/>
          <a:chOff x="0" y="0"/>
          <a:chExt cx="0" cy="0"/>
        </a:xfrm>
      </p:grpSpPr>
      <p:sp>
        <p:nvSpPr>
          <p:cNvPr id="459" name="Google Shape;459;p11"/>
          <p:cNvSpPr txBox="1">
            <a:spLocks noGrp="1"/>
          </p:cNvSpPr>
          <p:nvPr>
            <p:ph type="title" hasCustomPrompt="1"/>
          </p:nvPr>
        </p:nvSpPr>
        <p:spPr>
          <a:xfrm>
            <a:off x="1284000" y="1851413"/>
            <a:ext cx="6576000" cy="10398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0" name="Google Shape;460;p11"/>
          <p:cNvSpPr txBox="1">
            <a:spLocks noGrp="1"/>
          </p:cNvSpPr>
          <p:nvPr>
            <p:ph type="subTitle" idx="1"/>
          </p:nvPr>
        </p:nvSpPr>
        <p:spPr>
          <a:xfrm>
            <a:off x="1284000" y="2834888"/>
            <a:ext cx="65760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61" name="Google Shape;461;p11"/>
          <p:cNvGrpSpPr/>
          <p:nvPr/>
        </p:nvGrpSpPr>
        <p:grpSpPr>
          <a:xfrm>
            <a:off x="-41573" y="-755289"/>
            <a:ext cx="9227138" cy="1510188"/>
            <a:chOff x="-41573" y="-755289"/>
            <a:chExt cx="9227138" cy="1510188"/>
          </a:xfrm>
        </p:grpSpPr>
        <p:sp>
          <p:nvSpPr>
            <p:cNvPr id="462" name="Google Shape;462;p11"/>
            <p:cNvSpPr/>
            <p:nvPr/>
          </p:nvSpPr>
          <p:spPr>
            <a:xfrm>
              <a:off x="-41573" y="-755289"/>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a:off x="7675970" y="-755289"/>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1"/>
          <p:cNvGrpSpPr/>
          <p:nvPr/>
        </p:nvGrpSpPr>
        <p:grpSpPr>
          <a:xfrm>
            <a:off x="329600" y="4214388"/>
            <a:ext cx="8484800" cy="776713"/>
            <a:chOff x="329600" y="4214388"/>
            <a:chExt cx="8484800" cy="776713"/>
          </a:xfrm>
        </p:grpSpPr>
        <p:grpSp>
          <p:nvGrpSpPr>
            <p:cNvPr id="465" name="Google Shape;465;p11"/>
            <p:cNvGrpSpPr/>
            <p:nvPr/>
          </p:nvGrpSpPr>
          <p:grpSpPr>
            <a:xfrm>
              <a:off x="8047150" y="4272875"/>
              <a:ext cx="767250" cy="718225"/>
              <a:chOff x="5215250" y="4706200"/>
              <a:chExt cx="767250" cy="718225"/>
            </a:xfrm>
          </p:grpSpPr>
          <p:sp>
            <p:nvSpPr>
              <p:cNvPr id="466" name="Google Shape;466;p11"/>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11"/>
            <p:cNvGrpSpPr/>
            <p:nvPr/>
          </p:nvGrpSpPr>
          <p:grpSpPr>
            <a:xfrm>
              <a:off x="329600" y="4214388"/>
              <a:ext cx="767250" cy="718225"/>
              <a:chOff x="5215250" y="4706200"/>
              <a:chExt cx="767250" cy="718225"/>
            </a:xfrm>
          </p:grpSpPr>
          <p:sp>
            <p:nvSpPr>
              <p:cNvPr id="487" name="Google Shape;487;p11"/>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1"/>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0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8"/>
        <p:cNvGrpSpPr/>
        <p:nvPr/>
      </p:nvGrpSpPr>
      <p:grpSpPr>
        <a:xfrm>
          <a:off x="0" y="0"/>
          <a:ext cx="0" cy="0"/>
          <a:chOff x="0" y="0"/>
          <a:chExt cx="0" cy="0"/>
        </a:xfrm>
      </p:grpSpPr>
      <p:sp>
        <p:nvSpPr>
          <p:cNvPr id="509" name="Google Shape;50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10" name="Google Shape;510;p13"/>
          <p:cNvSpPr txBox="1">
            <a:spLocks noGrp="1"/>
          </p:cNvSpPr>
          <p:nvPr>
            <p:ph type="subTitle" idx="1"/>
          </p:nvPr>
        </p:nvSpPr>
        <p:spPr>
          <a:xfrm>
            <a:off x="713225" y="2121481"/>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11" name="Google Shape;511;p13"/>
          <p:cNvSpPr txBox="1">
            <a:spLocks noGrp="1"/>
          </p:cNvSpPr>
          <p:nvPr>
            <p:ph type="subTitle" idx="2"/>
          </p:nvPr>
        </p:nvSpPr>
        <p:spPr>
          <a:xfrm>
            <a:off x="713225" y="4054444"/>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12" name="Google Shape;512;p13"/>
          <p:cNvSpPr txBox="1">
            <a:spLocks noGrp="1"/>
          </p:cNvSpPr>
          <p:nvPr>
            <p:ph type="subTitle" idx="3"/>
          </p:nvPr>
        </p:nvSpPr>
        <p:spPr>
          <a:xfrm>
            <a:off x="3419250" y="4054444"/>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13" name="Google Shape;513;p13"/>
          <p:cNvSpPr txBox="1">
            <a:spLocks noGrp="1"/>
          </p:cNvSpPr>
          <p:nvPr>
            <p:ph type="subTitle" idx="4"/>
          </p:nvPr>
        </p:nvSpPr>
        <p:spPr>
          <a:xfrm>
            <a:off x="3419250" y="2121481"/>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14" name="Google Shape;514;p13"/>
          <p:cNvSpPr txBox="1">
            <a:spLocks noGrp="1"/>
          </p:cNvSpPr>
          <p:nvPr>
            <p:ph type="title" idx="5" hasCustomPrompt="1"/>
          </p:nvPr>
        </p:nvSpPr>
        <p:spPr>
          <a:xfrm>
            <a:off x="1415375" y="1300975"/>
            <a:ext cx="9012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5" name="Google Shape;515;p13"/>
          <p:cNvSpPr txBox="1">
            <a:spLocks noGrp="1"/>
          </p:cNvSpPr>
          <p:nvPr>
            <p:ph type="title" idx="6" hasCustomPrompt="1"/>
          </p:nvPr>
        </p:nvSpPr>
        <p:spPr>
          <a:xfrm>
            <a:off x="4121400" y="3205975"/>
            <a:ext cx="9012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6" name="Google Shape;516;p13"/>
          <p:cNvSpPr txBox="1">
            <a:spLocks noGrp="1"/>
          </p:cNvSpPr>
          <p:nvPr>
            <p:ph type="title" idx="7" hasCustomPrompt="1"/>
          </p:nvPr>
        </p:nvSpPr>
        <p:spPr>
          <a:xfrm>
            <a:off x="1415375" y="3205975"/>
            <a:ext cx="9012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7" name="Google Shape;517;p13"/>
          <p:cNvSpPr txBox="1">
            <a:spLocks noGrp="1"/>
          </p:cNvSpPr>
          <p:nvPr>
            <p:ph type="title" idx="8" hasCustomPrompt="1"/>
          </p:nvPr>
        </p:nvSpPr>
        <p:spPr>
          <a:xfrm>
            <a:off x="4121400" y="1300975"/>
            <a:ext cx="9012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8" name="Google Shape;518;p13"/>
          <p:cNvSpPr txBox="1">
            <a:spLocks noGrp="1"/>
          </p:cNvSpPr>
          <p:nvPr>
            <p:ph type="subTitle" idx="9"/>
          </p:nvPr>
        </p:nvSpPr>
        <p:spPr>
          <a:xfrm>
            <a:off x="6125275" y="4054444"/>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19" name="Google Shape;519;p13"/>
          <p:cNvSpPr txBox="1">
            <a:spLocks noGrp="1"/>
          </p:cNvSpPr>
          <p:nvPr>
            <p:ph type="subTitle" idx="13"/>
          </p:nvPr>
        </p:nvSpPr>
        <p:spPr>
          <a:xfrm>
            <a:off x="6125275" y="2121481"/>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20" name="Google Shape;520;p13"/>
          <p:cNvSpPr txBox="1">
            <a:spLocks noGrp="1"/>
          </p:cNvSpPr>
          <p:nvPr>
            <p:ph type="title" idx="14" hasCustomPrompt="1"/>
          </p:nvPr>
        </p:nvSpPr>
        <p:spPr>
          <a:xfrm>
            <a:off x="6827425" y="3205975"/>
            <a:ext cx="9012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1" name="Google Shape;521;p13"/>
          <p:cNvSpPr txBox="1">
            <a:spLocks noGrp="1"/>
          </p:cNvSpPr>
          <p:nvPr>
            <p:ph type="title" idx="15" hasCustomPrompt="1"/>
          </p:nvPr>
        </p:nvSpPr>
        <p:spPr>
          <a:xfrm>
            <a:off x="6827425" y="1300975"/>
            <a:ext cx="9012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2" name="Google Shape;522;p13"/>
          <p:cNvSpPr txBox="1">
            <a:spLocks noGrp="1"/>
          </p:cNvSpPr>
          <p:nvPr>
            <p:ph type="subTitle" idx="16"/>
          </p:nvPr>
        </p:nvSpPr>
        <p:spPr>
          <a:xfrm>
            <a:off x="713225" y="1926523"/>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MuseoModerno"/>
              <a:buNone/>
              <a:defRPr sz="1800" b="1">
                <a:latin typeface="MuseoModerno"/>
                <a:ea typeface="MuseoModerno"/>
                <a:cs typeface="MuseoModerno"/>
                <a:sym typeface="MuseoModerno"/>
              </a:defRPr>
            </a:lvl1pPr>
            <a:lvl2pPr lvl="1"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sp>
        <p:nvSpPr>
          <p:cNvPr id="523" name="Google Shape;523;p13"/>
          <p:cNvSpPr txBox="1">
            <a:spLocks noGrp="1"/>
          </p:cNvSpPr>
          <p:nvPr>
            <p:ph type="subTitle" idx="17"/>
          </p:nvPr>
        </p:nvSpPr>
        <p:spPr>
          <a:xfrm>
            <a:off x="713225" y="3859482"/>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MuseoModerno"/>
              <a:buNone/>
              <a:defRPr sz="1800" b="1">
                <a:latin typeface="MuseoModerno"/>
                <a:ea typeface="MuseoModerno"/>
                <a:cs typeface="MuseoModerno"/>
                <a:sym typeface="MuseoModerno"/>
              </a:defRPr>
            </a:lvl1pPr>
            <a:lvl2pPr lvl="1"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sp>
        <p:nvSpPr>
          <p:cNvPr id="524" name="Google Shape;524;p13"/>
          <p:cNvSpPr txBox="1">
            <a:spLocks noGrp="1"/>
          </p:cNvSpPr>
          <p:nvPr>
            <p:ph type="subTitle" idx="18"/>
          </p:nvPr>
        </p:nvSpPr>
        <p:spPr>
          <a:xfrm>
            <a:off x="3419250" y="3859482"/>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MuseoModerno"/>
              <a:buNone/>
              <a:defRPr sz="1800" b="1">
                <a:latin typeface="MuseoModerno"/>
                <a:ea typeface="MuseoModerno"/>
                <a:cs typeface="MuseoModerno"/>
                <a:sym typeface="MuseoModerno"/>
              </a:defRPr>
            </a:lvl1pPr>
            <a:lvl2pPr lvl="1"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sp>
        <p:nvSpPr>
          <p:cNvPr id="525" name="Google Shape;525;p13"/>
          <p:cNvSpPr txBox="1">
            <a:spLocks noGrp="1"/>
          </p:cNvSpPr>
          <p:nvPr>
            <p:ph type="subTitle" idx="19"/>
          </p:nvPr>
        </p:nvSpPr>
        <p:spPr>
          <a:xfrm>
            <a:off x="3419250" y="1926523"/>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MuseoModerno"/>
              <a:buNone/>
              <a:defRPr sz="1800" b="1">
                <a:latin typeface="MuseoModerno"/>
                <a:ea typeface="MuseoModerno"/>
                <a:cs typeface="MuseoModerno"/>
                <a:sym typeface="MuseoModerno"/>
              </a:defRPr>
            </a:lvl1pPr>
            <a:lvl2pPr lvl="1"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sp>
        <p:nvSpPr>
          <p:cNvPr id="526" name="Google Shape;526;p13"/>
          <p:cNvSpPr txBox="1">
            <a:spLocks noGrp="1"/>
          </p:cNvSpPr>
          <p:nvPr>
            <p:ph type="subTitle" idx="20"/>
          </p:nvPr>
        </p:nvSpPr>
        <p:spPr>
          <a:xfrm>
            <a:off x="6125275" y="3859482"/>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MuseoModerno"/>
              <a:buNone/>
              <a:defRPr sz="1800" b="1">
                <a:latin typeface="MuseoModerno"/>
                <a:ea typeface="MuseoModerno"/>
                <a:cs typeface="MuseoModerno"/>
                <a:sym typeface="MuseoModerno"/>
              </a:defRPr>
            </a:lvl1pPr>
            <a:lvl2pPr lvl="1"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sp>
        <p:nvSpPr>
          <p:cNvPr id="527" name="Google Shape;527;p13"/>
          <p:cNvSpPr txBox="1">
            <a:spLocks noGrp="1"/>
          </p:cNvSpPr>
          <p:nvPr>
            <p:ph type="subTitle" idx="21"/>
          </p:nvPr>
        </p:nvSpPr>
        <p:spPr>
          <a:xfrm>
            <a:off x="6125275" y="1926523"/>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MuseoModerno"/>
              <a:buNone/>
              <a:defRPr sz="1800" b="1">
                <a:latin typeface="MuseoModerno"/>
                <a:ea typeface="MuseoModerno"/>
                <a:cs typeface="MuseoModerno"/>
                <a:sym typeface="MuseoModerno"/>
              </a:defRPr>
            </a:lvl1pPr>
            <a:lvl2pPr lvl="1"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grpSp>
        <p:nvGrpSpPr>
          <p:cNvPr id="528" name="Google Shape;528;p13"/>
          <p:cNvGrpSpPr/>
          <p:nvPr/>
        </p:nvGrpSpPr>
        <p:grpSpPr>
          <a:xfrm>
            <a:off x="-1069325" y="4250977"/>
            <a:ext cx="11282650" cy="1792300"/>
            <a:chOff x="-1069325" y="4250977"/>
            <a:chExt cx="11282650" cy="1792300"/>
          </a:xfrm>
        </p:grpSpPr>
        <p:sp>
          <p:nvSpPr>
            <p:cNvPr id="529" name="Google Shape;529;p13"/>
            <p:cNvSpPr/>
            <p:nvPr/>
          </p:nvSpPr>
          <p:spPr>
            <a:xfrm>
              <a:off x="-1069325" y="4260727"/>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a:off x="8430775" y="4250977"/>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13"/>
          <p:cNvGrpSpPr/>
          <p:nvPr/>
        </p:nvGrpSpPr>
        <p:grpSpPr>
          <a:xfrm>
            <a:off x="4188375" y="-331137"/>
            <a:ext cx="767250" cy="5810338"/>
            <a:chOff x="4188375" y="-331137"/>
            <a:chExt cx="767250" cy="5810338"/>
          </a:xfrm>
        </p:grpSpPr>
        <p:grpSp>
          <p:nvGrpSpPr>
            <p:cNvPr id="532" name="Google Shape;532;p13"/>
            <p:cNvGrpSpPr/>
            <p:nvPr/>
          </p:nvGrpSpPr>
          <p:grpSpPr>
            <a:xfrm>
              <a:off x="4188375" y="-331137"/>
              <a:ext cx="767250" cy="718225"/>
              <a:chOff x="5215250" y="4706200"/>
              <a:chExt cx="767250" cy="718225"/>
            </a:xfrm>
          </p:grpSpPr>
          <p:sp>
            <p:nvSpPr>
              <p:cNvPr id="533" name="Google Shape;533;p13"/>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3"/>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3"/>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13"/>
            <p:cNvGrpSpPr/>
            <p:nvPr/>
          </p:nvGrpSpPr>
          <p:grpSpPr>
            <a:xfrm>
              <a:off x="4188375" y="4760975"/>
              <a:ext cx="767250" cy="718225"/>
              <a:chOff x="5215250" y="4706200"/>
              <a:chExt cx="767250" cy="718225"/>
            </a:xfrm>
          </p:grpSpPr>
          <p:sp>
            <p:nvSpPr>
              <p:cNvPr id="554" name="Google Shape;554;p13"/>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3"/>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3"/>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3"/>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54"/>
        <p:cNvGrpSpPr/>
        <p:nvPr/>
      </p:nvGrpSpPr>
      <p:grpSpPr>
        <a:xfrm>
          <a:off x="0" y="0"/>
          <a:ext cx="0" cy="0"/>
          <a:chOff x="0" y="0"/>
          <a:chExt cx="0" cy="0"/>
        </a:xfrm>
      </p:grpSpPr>
      <p:sp>
        <p:nvSpPr>
          <p:cNvPr id="755" name="Google Shape;755;p17"/>
          <p:cNvSpPr txBox="1">
            <a:spLocks noGrp="1"/>
          </p:cNvSpPr>
          <p:nvPr>
            <p:ph type="title"/>
          </p:nvPr>
        </p:nvSpPr>
        <p:spPr>
          <a:xfrm>
            <a:off x="1226400" y="3150087"/>
            <a:ext cx="6691200" cy="457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56" name="Google Shape;756;p17"/>
          <p:cNvSpPr txBox="1">
            <a:spLocks noGrp="1"/>
          </p:cNvSpPr>
          <p:nvPr>
            <p:ph type="subTitle" idx="1"/>
          </p:nvPr>
        </p:nvSpPr>
        <p:spPr>
          <a:xfrm>
            <a:off x="1226400" y="1536213"/>
            <a:ext cx="6691200" cy="172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757" name="Google Shape;757;p17"/>
          <p:cNvSpPr/>
          <p:nvPr/>
        </p:nvSpPr>
        <p:spPr>
          <a:xfrm>
            <a:off x="3680725" y="4608568"/>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17"/>
          <p:cNvGrpSpPr/>
          <p:nvPr/>
        </p:nvGrpSpPr>
        <p:grpSpPr>
          <a:xfrm>
            <a:off x="329600" y="180388"/>
            <a:ext cx="8484800" cy="718238"/>
            <a:chOff x="329600" y="180388"/>
            <a:chExt cx="8484800" cy="718238"/>
          </a:xfrm>
        </p:grpSpPr>
        <p:grpSp>
          <p:nvGrpSpPr>
            <p:cNvPr id="759" name="Google Shape;759;p17"/>
            <p:cNvGrpSpPr/>
            <p:nvPr/>
          </p:nvGrpSpPr>
          <p:grpSpPr>
            <a:xfrm>
              <a:off x="329600" y="180388"/>
              <a:ext cx="767250" cy="718225"/>
              <a:chOff x="5215250" y="4706200"/>
              <a:chExt cx="767250" cy="718225"/>
            </a:xfrm>
          </p:grpSpPr>
          <p:sp>
            <p:nvSpPr>
              <p:cNvPr id="760" name="Google Shape;760;p17"/>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7"/>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7"/>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7"/>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7"/>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7"/>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7"/>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7"/>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7"/>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7"/>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7"/>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7"/>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7"/>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7"/>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7"/>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7"/>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7"/>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7"/>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7"/>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7"/>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17"/>
            <p:cNvGrpSpPr/>
            <p:nvPr/>
          </p:nvGrpSpPr>
          <p:grpSpPr>
            <a:xfrm>
              <a:off x="8047150" y="180400"/>
              <a:ext cx="767250" cy="718225"/>
              <a:chOff x="5215250" y="4706200"/>
              <a:chExt cx="767250" cy="718225"/>
            </a:xfrm>
          </p:grpSpPr>
          <p:sp>
            <p:nvSpPr>
              <p:cNvPr id="781" name="Google Shape;781;p17"/>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7"/>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7"/>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7"/>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7"/>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7"/>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7"/>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1" name="Google Shape;801;p17"/>
          <p:cNvGrpSpPr/>
          <p:nvPr/>
        </p:nvGrpSpPr>
        <p:grpSpPr>
          <a:xfrm>
            <a:off x="354971" y="3838278"/>
            <a:ext cx="8636634" cy="1305225"/>
            <a:chOff x="354971" y="3838278"/>
            <a:chExt cx="8636634" cy="1305225"/>
          </a:xfrm>
        </p:grpSpPr>
        <p:grpSp>
          <p:nvGrpSpPr>
            <p:cNvPr id="802" name="Google Shape;802;p17"/>
            <p:cNvGrpSpPr/>
            <p:nvPr/>
          </p:nvGrpSpPr>
          <p:grpSpPr>
            <a:xfrm>
              <a:off x="354971" y="4249434"/>
              <a:ext cx="717838" cy="718300"/>
              <a:chOff x="4264775" y="-2589546"/>
              <a:chExt cx="1782563" cy="1783709"/>
            </a:xfrm>
          </p:grpSpPr>
          <p:sp>
            <p:nvSpPr>
              <p:cNvPr id="803" name="Google Shape;803;p17"/>
              <p:cNvSpPr/>
              <p:nvPr/>
            </p:nvSpPr>
            <p:spPr>
              <a:xfrm>
                <a:off x="4264775" y="-2142476"/>
                <a:ext cx="1782563" cy="60"/>
              </a:xfrm>
              <a:custGeom>
                <a:avLst/>
                <a:gdLst/>
                <a:ahLst/>
                <a:cxnLst/>
                <a:rect l="l" t="t" r="r" b="b"/>
                <a:pathLst>
                  <a:path w="29553" h="1" fill="none" extrusionOk="0">
                    <a:moveTo>
                      <a:pt x="1" y="1"/>
                    </a:moveTo>
                    <a:lnTo>
                      <a:pt x="29553" y="1"/>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4264775" y="-1845595"/>
                <a:ext cx="1782563" cy="60"/>
              </a:xfrm>
              <a:custGeom>
                <a:avLst/>
                <a:gdLst/>
                <a:ahLst/>
                <a:cxnLst/>
                <a:rect l="l" t="t" r="r" b="b"/>
                <a:pathLst>
                  <a:path w="29553" h="1" fill="none" extrusionOk="0">
                    <a:moveTo>
                      <a:pt x="1" y="1"/>
                    </a:moveTo>
                    <a:lnTo>
                      <a:pt x="29553" y="1"/>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4264775" y="-1549861"/>
                <a:ext cx="1782563" cy="60"/>
              </a:xfrm>
              <a:custGeom>
                <a:avLst/>
                <a:gdLst/>
                <a:ahLst/>
                <a:cxnLst/>
                <a:rect l="l" t="t" r="r" b="b"/>
                <a:pathLst>
                  <a:path w="29553" h="1" fill="none" extrusionOk="0">
                    <a:moveTo>
                      <a:pt x="1" y="0"/>
                    </a:moveTo>
                    <a:lnTo>
                      <a:pt x="29553" y="0"/>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7"/>
              <p:cNvSpPr/>
              <p:nvPr/>
            </p:nvSpPr>
            <p:spPr>
              <a:xfrm>
                <a:off x="4264775" y="-1252980"/>
                <a:ext cx="1782563" cy="60"/>
              </a:xfrm>
              <a:custGeom>
                <a:avLst/>
                <a:gdLst/>
                <a:ahLst/>
                <a:cxnLst/>
                <a:rect l="l" t="t" r="r" b="b"/>
                <a:pathLst>
                  <a:path w="29553" h="1" fill="none" extrusionOk="0">
                    <a:moveTo>
                      <a:pt x="1" y="0"/>
                    </a:moveTo>
                    <a:lnTo>
                      <a:pt x="29553" y="0"/>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7"/>
              <p:cNvSpPr/>
              <p:nvPr/>
            </p:nvSpPr>
            <p:spPr>
              <a:xfrm>
                <a:off x="5601341"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7"/>
              <p:cNvSpPr/>
              <p:nvPr/>
            </p:nvSpPr>
            <p:spPr>
              <a:xfrm>
                <a:off x="5304460"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7"/>
              <p:cNvSpPr/>
              <p:nvPr/>
            </p:nvSpPr>
            <p:spPr>
              <a:xfrm>
                <a:off x="5007580"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7"/>
              <p:cNvSpPr/>
              <p:nvPr/>
            </p:nvSpPr>
            <p:spPr>
              <a:xfrm>
                <a:off x="4710699"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4476488" y="-2376627"/>
                <a:ext cx="1357928" cy="1357928"/>
              </a:xfrm>
              <a:custGeom>
                <a:avLst/>
                <a:gdLst/>
                <a:ahLst/>
                <a:cxnLst/>
                <a:rect l="l" t="t" r="r" b="b"/>
                <a:pathLst>
                  <a:path w="22513" h="22513" extrusionOk="0">
                    <a:moveTo>
                      <a:pt x="1" y="0"/>
                    </a:moveTo>
                    <a:lnTo>
                      <a:pt x="1" y="22512"/>
                    </a:lnTo>
                    <a:lnTo>
                      <a:pt x="22513" y="22512"/>
                    </a:lnTo>
                    <a:lnTo>
                      <a:pt x="225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4933631" y="-1923585"/>
                <a:ext cx="458353" cy="366670"/>
              </a:xfrm>
              <a:custGeom>
                <a:avLst/>
                <a:gdLst/>
                <a:ahLst/>
                <a:cxnLst/>
                <a:rect l="l" t="t" r="r" b="b"/>
                <a:pathLst>
                  <a:path w="7599" h="6079" extrusionOk="0">
                    <a:moveTo>
                      <a:pt x="2844" y="1537"/>
                    </a:moveTo>
                    <a:lnTo>
                      <a:pt x="3608" y="3812"/>
                    </a:lnTo>
                    <a:lnTo>
                      <a:pt x="2088" y="3812"/>
                    </a:lnTo>
                    <a:lnTo>
                      <a:pt x="2844" y="1537"/>
                    </a:lnTo>
                    <a:close/>
                    <a:moveTo>
                      <a:pt x="2264" y="0"/>
                    </a:moveTo>
                    <a:lnTo>
                      <a:pt x="1" y="6079"/>
                    </a:lnTo>
                    <a:lnTo>
                      <a:pt x="1333" y="6079"/>
                    </a:lnTo>
                    <a:lnTo>
                      <a:pt x="1750" y="4826"/>
                    </a:lnTo>
                    <a:lnTo>
                      <a:pt x="3946" y="4826"/>
                    </a:lnTo>
                    <a:lnTo>
                      <a:pt x="4368" y="6079"/>
                    </a:lnTo>
                    <a:lnTo>
                      <a:pt x="5699" y="6079"/>
                    </a:lnTo>
                    <a:lnTo>
                      <a:pt x="3424" y="0"/>
                    </a:lnTo>
                    <a:close/>
                    <a:moveTo>
                      <a:pt x="6346" y="0"/>
                    </a:moveTo>
                    <a:lnTo>
                      <a:pt x="6346" y="6079"/>
                    </a:lnTo>
                    <a:lnTo>
                      <a:pt x="7598" y="6079"/>
                    </a:lnTo>
                    <a:lnTo>
                      <a:pt x="7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4600681" y="-2253640"/>
                <a:ext cx="1110747" cy="1111893"/>
              </a:xfrm>
              <a:custGeom>
                <a:avLst/>
                <a:gdLst/>
                <a:ahLst/>
                <a:cxnLst/>
                <a:rect l="l" t="t" r="r" b="b"/>
                <a:pathLst>
                  <a:path w="18415" h="18434" fill="none" extrusionOk="0">
                    <a:moveTo>
                      <a:pt x="18415" y="18434"/>
                    </a:moveTo>
                    <a:lnTo>
                      <a:pt x="1" y="18434"/>
                    </a:lnTo>
                    <a:lnTo>
                      <a:pt x="1" y="0"/>
                    </a:lnTo>
                    <a:lnTo>
                      <a:pt x="18415" y="0"/>
                    </a:lnTo>
                    <a:lnTo>
                      <a:pt x="18415" y="18434"/>
                    </a:lnTo>
                    <a:close/>
                  </a:path>
                </a:pathLst>
              </a:custGeom>
              <a:noFill/>
              <a:ln w="58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17"/>
            <p:cNvGrpSpPr/>
            <p:nvPr/>
          </p:nvGrpSpPr>
          <p:grpSpPr>
            <a:xfrm flipH="1">
              <a:off x="8308502" y="3838278"/>
              <a:ext cx="683102" cy="1305225"/>
              <a:chOff x="6260125" y="-2813950"/>
              <a:chExt cx="832950" cy="1591350"/>
            </a:xfrm>
          </p:grpSpPr>
          <p:sp>
            <p:nvSpPr>
              <p:cNvPr id="815" name="Google Shape;815;p17"/>
              <p:cNvSpPr/>
              <p:nvPr/>
            </p:nvSpPr>
            <p:spPr>
              <a:xfrm>
                <a:off x="6633200" y="-1781500"/>
                <a:ext cx="267225" cy="266700"/>
              </a:xfrm>
              <a:custGeom>
                <a:avLst/>
                <a:gdLst/>
                <a:ahLst/>
                <a:cxnLst/>
                <a:rect l="l" t="t" r="r" b="b"/>
                <a:pathLst>
                  <a:path w="10689" h="10668" extrusionOk="0">
                    <a:moveTo>
                      <a:pt x="5080" y="0"/>
                    </a:moveTo>
                    <a:lnTo>
                      <a:pt x="4805" y="20"/>
                    </a:lnTo>
                    <a:lnTo>
                      <a:pt x="4531" y="59"/>
                    </a:lnTo>
                    <a:lnTo>
                      <a:pt x="4276" y="98"/>
                    </a:lnTo>
                    <a:lnTo>
                      <a:pt x="4021" y="157"/>
                    </a:lnTo>
                    <a:lnTo>
                      <a:pt x="3766" y="235"/>
                    </a:lnTo>
                    <a:lnTo>
                      <a:pt x="3511" y="314"/>
                    </a:lnTo>
                    <a:lnTo>
                      <a:pt x="3276" y="412"/>
                    </a:lnTo>
                    <a:lnTo>
                      <a:pt x="3040" y="530"/>
                    </a:lnTo>
                    <a:lnTo>
                      <a:pt x="2805" y="647"/>
                    </a:lnTo>
                    <a:lnTo>
                      <a:pt x="2589" y="765"/>
                    </a:lnTo>
                    <a:lnTo>
                      <a:pt x="2354" y="902"/>
                    </a:lnTo>
                    <a:lnTo>
                      <a:pt x="2158" y="1059"/>
                    </a:lnTo>
                    <a:lnTo>
                      <a:pt x="1962" y="1216"/>
                    </a:lnTo>
                    <a:lnTo>
                      <a:pt x="1766" y="1392"/>
                    </a:lnTo>
                    <a:lnTo>
                      <a:pt x="1570" y="1569"/>
                    </a:lnTo>
                    <a:lnTo>
                      <a:pt x="1393" y="1745"/>
                    </a:lnTo>
                    <a:lnTo>
                      <a:pt x="1236" y="1942"/>
                    </a:lnTo>
                    <a:lnTo>
                      <a:pt x="1060" y="2138"/>
                    </a:lnTo>
                    <a:lnTo>
                      <a:pt x="923" y="2353"/>
                    </a:lnTo>
                    <a:lnTo>
                      <a:pt x="785" y="2569"/>
                    </a:lnTo>
                    <a:lnTo>
                      <a:pt x="648" y="2785"/>
                    </a:lnTo>
                    <a:lnTo>
                      <a:pt x="530" y="3020"/>
                    </a:lnTo>
                    <a:lnTo>
                      <a:pt x="432" y="3255"/>
                    </a:lnTo>
                    <a:lnTo>
                      <a:pt x="334" y="3491"/>
                    </a:lnTo>
                    <a:lnTo>
                      <a:pt x="256" y="3746"/>
                    </a:lnTo>
                    <a:lnTo>
                      <a:pt x="177" y="4001"/>
                    </a:lnTo>
                    <a:lnTo>
                      <a:pt x="119" y="4255"/>
                    </a:lnTo>
                    <a:lnTo>
                      <a:pt x="79" y="4530"/>
                    </a:lnTo>
                    <a:lnTo>
                      <a:pt x="40" y="4785"/>
                    </a:lnTo>
                    <a:lnTo>
                      <a:pt x="21" y="5059"/>
                    </a:lnTo>
                    <a:lnTo>
                      <a:pt x="1" y="5334"/>
                    </a:lnTo>
                    <a:lnTo>
                      <a:pt x="21" y="5609"/>
                    </a:lnTo>
                    <a:lnTo>
                      <a:pt x="40" y="5883"/>
                    </a:lnTo>
                    <a:lnTo>
                      <a:pt x="79" y="6158"/>
                    </a:lnTo>
                    <a:lnTo>
                      <a:pt x="119" y="6413"/>
                    </a:lnTo>
                    <a:lnTo>
                      <a:pt x="177" y="6667"/>
                    </a:lnTo>
                    <a:lnTo>
                      <a:pt x="256" y="6922"/>
                    </a:lnTo>
                    <a:lnTo>
                      <a:pt x="334" y="7177"/>
                    </a:lnTo>
                    <a:lnTo>
                      <a:pt x="432" y="7413"/>
                    </a:lnTo>
                    <a:lnTo>
                      <a:pt x="530" y="7648"/>
                    </a:lnTo>
                    <a:lnTo>
                      <a:pt x="648" y="7883"/>
                    </a:lnTo>
                    <a:lnTo>
                      <a:pt x="785" y="8099"/>
                    </a:lnTo>
                    <a:lnTo>
                      <a:pt x="923" y="8315"/>
                    </a:lnTo>
                    <a:lnTo>
                      <a:pt x="1060" y="8530"/>
                    </a:lnTo>
                    <a:lnTo>
                      <a:pt x="1236" y="8727"/>
                    </a:lnTo>
                    <a:lnTo>
                      <a:pt x="1393" y="8923"/>
                    </a:lnTo>
                    <a:lnTo>
                      <a:pt x="1570" y="9119"/>
                    </a:lnTo>
                    <a:lnTo>
                      <a:pt x="1766" y="9295"/>
                    </a:lnTo>
                    <a:lnTo>
                      <a:pt x="1962" y="9452"/>
                    </a:lnTo>
                    <a:lnTo>
                      <a:pt x="2158" y="9609"/>
                    </a:lnTo>
                    <a:lnTo>
                      <a:pt x="2354" y="9766"/>
                    </a:lnTo>
                    <a:lnTo>
                      <a:pt x="2589" y="9903"/>
                    </a:lnTo>
                    <a:lnTo>
                      <a:pt x="2805" y="10040"/>
                    </a:lnTo>
                    <a:lnTo>
                      <a:pt x="3040" y="10158"/>
                    </a:lnTo>
                    <a:lnTo>
                      <a:pt x="3276" y="10256"/>
                    </a:lnTo>
                    <a:lnTo>
                      <a:pt x="3511" y="10354"/>
                    </a:lnTo>
                    <a:lnTo>
                      <a:pt x="3766" y="10433"/>
                    </a:lnTo>
                    <a:lnTo>
                      <a:pt x="4021" y="10511"/>
                    </a:lnTo>
                    <a:lnTo>
                      <a:pt x="4276" y="10570"/>
                    </a:lnTo>
                    <a:lnTo>
                      <a:pt x="4531" y="10609"/>
                    </a:lnTo>
                    <a:lnTo>
                      <a:pt x="4805" y="10648"/>
                    </a:lnTo>
                    <a:lnTo>
                      <a:pt x="5080" y="10668"/>
                    </a:lnTo>
                    <a:lnTo>
                      <a:pt x="5629" y="10668"/>
                    </a:lnTo>
                    <a:lnTo>
                      <a:pt x="5903" y="10648"/>
                    </a:lnTo>
                    <a:lnTo>
                      <a:pt x="6158" y="10609"/>
                    </a:lnTo>
                    <a:lnTo>
                      <a:pt x="6433" y="10570"/>
                    </a:lnTo>
                    <a:lnTo>
                      <a:pt x="6688" y="10511"/>
                    </a:lnTo>
                    <a:lnTo>
                      <a:pt x="6943" y="10433"/>
                    </a:lnTo>
                    <a:lnTo>
                      <a:pt x="7178" y="10354"/>
                    </a:lnTo>
                    <a:lnTo>
                      <a:pt x="7433" y="10256"/>
                    </a:lnTo>
                    <a:lnTo>
                      <a:pt x="7668" y="10158"/>
                    </a:lnTo>
                    <a:lnTo>
                      <a:pt x="7904" y="10040"/>
                    </a:lnTo>
                    <a:lnTo>
                      <a:pt x="8119" y="9903"/>
                    </a:lnTo>
                    <a:lnTo>
                      <a:pt x="8335" y="9766"/>
                    </a:lnTo>
                    <a:lnTo>
                      <a:pt x="8551" y="9609"/>
                    </a:lnTo>
                    <a:lnTo>
                      <a:pt x="8747" y="9452"/>
                    </a:lnTo>
                    <a:lnTo>
                      <a:pt x="8943" y="9295"/>
                    </a:lnTo>
                    <a:lnTo>
                      <a:pt x="9119" y="9119"/>
                    </a:lnTo>
                    <a:lnTo>
                      <a:pt x="9296" y="8923"/>
                    </a:lnTo>
                    <a:lnTo>
                      <a:pt x="9472" y="8727"/>
                    </a:lnTo>
                    <a:lnTo>
                      <a:pt x="9629" y="8530"/>
                    </a:lnTo>
                    <a:lnTo>
                      <a:pt x="9786" y="8315"/>
                    </a:lnTo>
                    <a:lnTo>
                      <a:pt x="9923" y="8099"/>
                    </a:lnTo>
                    <a:lnTo>
                      <a:pt x="10041" y="7883"/>
                    </a:lnTo>
                    <a:lnTo>
                      <a:pt x="10159" y="7648"/>
                    </a:lnTo>
                    <a:lnTo>
                      <a:pt x="10276" y="7413"/>
                    </a:lnTo>
                    <a:lnTo>
                      <a:pt x="10374" y="7177"/>
                    </a:lnTo>
                    <a:lnTo>
                      <a:pt x="10453" y="6922"/>
                    </a:lnTo>
                    <a:lnTo>
                      <a:pt x="10512" y="6667"/>
                    </a:lnTo>
                    <a:lnTo>
                      <a:pt x="10590" y="6413"/>
                    </a:lnTo>
                    <a:lnTo>
                      <a:pt x="10629" y="6158"/>
                    </a:lnTo>
                    <a:lnTo>
                      <a:pt x="10669" y="5883"/>
                    </a:lnTo>
                    <a:lnTo>
                      <a:pt x="10688" y="5609"/>
                    </a:lnTo>
                    <a:lnTo>
                      <a:pt x="10688" y="5334"/>
                    </a:lnTo>
                    <a:lnTo>
                      <a:pt x="10688" y="5059"/>
                    </a:lnTo>
                    <a:lnTo>
                      <a:pt x="10669" y="4785"/>
                    </a:lnTo>
                    <a:lnTo>
                      <a:pt x="10629" y="4530"/>
                    </a:lnTo>
                    <a:lnTo>
                      <a:pt x="10590" y="4255"/>
                    </a:lnTo>
                    <a:lnTo>
                      <a:pt x="10512" y="4001"/>
                    </a:lnTo>
                    <a:lnTo>
                      <a:pt x="10453" y="3746"/>
                    </a:lnTo>
                    <a:lnTo>
                      <a:pt x="10374" y="3491"/>
                    </a:lnTo>
                    <a:lnTo>
                      <a:pt x="10276" y="3255"/>
                    </a:lnTo>
                    <a:lnTo>
                      <a:pt x="10159" y="3020"/>
                    </a:lnTo>
                    <a:lnTo>
                      <a:pt x="10041" y="2785"/>
                    </a:lnTo>
                    <a:lnTo>
                      <a:pt x="9923" y="2569"/>
                    </a:lnTo>
                    <a:lnTo>
                      <a:pt x="9786" y="2353"/>
                    </a:lnTo>
                    <a:lnTo>
                      <a:pt x="9629" y="2138"/>
                    </a:lnTo>
                    <a:lnTo>
                      <a:pt x="9472" y="1942"/>
                    </a:lnTo>
                    <a:lnTo>
                      <a:pt x="9296" y="1745"/>
                    </a:lnTo>
                    <a:lnTo>
                      <a:pt x="9119" y="1569"/>
                    </a:lnTo>
                    <a:lnTo>
                      <a:pt x="8943" y="1392"/>
                    </a:lnTo>
                    <a:lnTo>
                      <a:pt x="8747" y="1216"/>
                    </a:lnTo>
                    <a:lnTo>
                      <a:pt x="8551" y="1059"/>
                    </a:lnTo>
                    <a:lnTo>
                      <a:pt x="8335" y="902"/>
                    </a:lnTo>
                    <a:lnTo>
                      <a:pt x="8119" y="765"/>
                    </a:lnTo>
                    <a:lnTo>
                      <a:pt x="7904" y="647"/>
                    </a:lnTo>
                    <a:lnTo>
                      <a:pt x="7668" y="530"/>
                    </a:lnTo>
                    <a:lnTo>
                      <a:pt x="7433" y="412"/>
                    </a:lnTo>
                    <a:lnTo>
                      <a:pt x="7178" y="314"/>
                    </a:lnTo>
                    <a:lnTo>
                      <a:pt x="6943" y="235"/>
                    </a:lnTo>
                    <a:lnTo>
                      <a:pt x="6688" y="157"/>
                    </a:lnTo>
                    <a:lnTo>
                      <a:pt x="6433" y="98"/>
                    </a:lnTo>
                    <a:lnTo>
                      <a:pt x="6158" y="59"/>
                    </a:lnTo>
                    <a:lnTo>
                      <a:pt x="5903" y="20"/>
                    </a:lnTo>
                    <a:lnTo>
                      <a:pt x="56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7"/>
              <p:cNvSpPr/>
              <p:nvPr/>
            </p:nvSpPr>
            <p:spPr>
              <a:xfrm>
                <a:off x="6696950" y="-1717775"/>
                <a:ext cx="139725" cy="139750"/>
              </a:xfrm>
              <a:custGeom>
                <a:avLst/>
                <a:gdLst/>
                <a:ahLst/>
                <a:cxnLst/>
                <a:rect l="l" t="t" r="r" b="b"/>
                <a:pathLst>
                  <a:path w="5589" h="5590" extrusionOk="0">
                    <a:moveTo>
                      <a:pt x="2510" y="0"/>
                    </a:moveTo>
                    <a:lnTo>
                      <a:pt x="2236" y="59"/>
                    </a:lnTo>
                    <a:lnTo>
                      <a:pt x="1961" y="118"/>
                    </a:lnTo>
                    <a:lnTo>
                      <a:pt x="1706" y="216"/>
                    </a:lnTo>
                    <a:lnTo>
                      <a:pt x="1471" y="334"/>
                    </a:lnTo>
                    <a:lnTo>
                      <a:pt x="1236" y="471"/>
                    </a:lnTo>
                    <a:lnTo>
                      <a:pt x="1020" y="628"/>
                    </a:lnTo>
                    <a:lnTo>
                      <a:pt x="824" y="804"/>
                    </a:lnTo>
                    <a:lnTo>
                      <a:pt x="647" y="1020"/>
                    </a:lnTo>
                    <a:lnTo>
                      <a:pt x="490" y="1216"/>
                    </a:lnTo>
                    <a:lnTo>
                      <a:pt x="353" y="1452"/>
                    </a:lnTo>
                    <a:lnTo>
                      <a:pt x="236" y="1706"/>
                    </a:lnTo>
                    <a:lnTo>
                      <a:pt x="137" y="1961"/>
                    </a:lnTo>
                    <a:lnTo>
                      <a:pt x="59" y="2216"/>
                    </a:lnTo>
                    <a:lnTo>
                      <a:pt x="20" y="2510"/>
                    </a:lnTo>
                    <a:lnTo>
                      <a:pt x="0" y="2785"/>
                    </a:lnTo>
                    <a:lnTo>
                      <a:pt x="20" y="3079"/>
                    </a:lnTo>
                    <a:lnTo>
                      <a:pt x="59" y="3354"/>
                    </a:lnTo>
                    <a:lnTo>
                      <a:pt x="137" y="3609"/>
                    </a:lnTo>
                    <a:lnTo>
                      <a:pt x="236" y="3883"/>
                    </a:lnTo>
                    <a:lnTo>
                      <a:pt x="353" y="4118"/>
                    </a:lnTo>
                    <a:lnTo>
                      <a:pt x="490" y="4354"/>
                    </a:lnTo>
                    <a:lnTo>
                      <a:pt x="647" y="4570"/>
                    </a:lnTo>
                    <a:lnTo>
                      <a:pt x="824" y="4766"/>
                    </a:lnTo>
                    <a:lnTo>
                      <a:pt x="1020" y="4942"/>
                    </a:lnTo>
                    <a:lnTo>
                      <a:pt x="1236" y="5099"/>
                    </a:lnTo>
                    <a:lnTo>
                      <a:pt x="1471" y="5236"/>
                    </a:lnTo>
                    <a:lnTo>
                      <a:pt x="1706" y="5354"/>
                    </a:lnTo>
                    <a:lnTo>
                      <a:pt x="1961" y="5452"/>
                    </a:lnTo>
                    <a:lnTo>
                      <a:pt x="2236" y="5530"/>
                    </a:lnTo>
                    <a:lnTo>
                      <a:pt x="2510" y="5570"/>
                    </a:lnTo>
                    <a:lnTo>
                      <a:pt x="2804" y="5589"/>
                    </a:lnTo>
                    <a:lnTo>
                      <a:pt x="3079" y="5570"/>
                    </a:lnTo>
                    <a:lnTo>
                      <a:pt x="3353" y="5530"/>
                    </a:lnTo>
                    <a:lnTo>
                      <a:pt x="3628" y="5452"/>
                    </a:lnTo>
                    <a:lnTo>
                      <a:pt x="3883" y="5354"/>
                    </a:lnTo>
                    <a:lnTo>
                      <a:pt x="4138" y="5236"/>
                    </a:lnTo>
                    <a:lnTo>
                      <a:pt x="4354" y="5099"/>
                    </a:lnTo>
                    <a:lnTo>
                      <a:pt x="4569" y="4942"/>
                    </a:lnTo>
                    <a:lnTo>
                      <a:pt x="4765" y="4766"/>
                    </a:lnTo>
                    <a:lnTo>
                      <a:pt x="4961" y="4570"/>
                    </a:lnTo>
                    <a:lnTo>
                      <a:pt x="5118" y="4354"/>
                    </a:lnTo>
                    <a:lnTo>
                      <a:pt x="5256" y="4118"/>
                    </a:lnTo>
                    <a:lnTo>
                      <a:pt x="5373" y="3883"/>
                    </a:lnTo>
                    <a:lnTo>
                      <a:pt x="5471" y="3609"/>
                    </a:lnTo>
                    <a:lnTo>
                      <a:pt x="5530" y="3354"/>
                    </a:lnTo>
                    <a:lnTo>
                      <a:pt x="5569" y="3079"/>
                    </a:lnTo>
                    <a:lnTo>
                      <a:pt x="5589" y="2785"/>
                    </a:lnTo>
                    <a:lnTo>
                      <a:pt x="5569" y="2510"/>
                    </a:lnTo>
                    <a:lnTo>
                      <a:pt x="5530" y="2216"/>
                    </a:lnTo>
                    <a:lnTo>
                      <a:pt x="5471" y="1961"/>
                    </a:lnTo>
                    <a:lnTo>
                      <a:pt x="5373" y="1706"/>
                    </a:lnTo>
                    <a:lnTo>
                      <a:pt x="5256" y="1452"/>
                    </a:lnTo>
                    <a:lnTo>
                      <a:pt x="5118" y="1216"/>
                    </a:lnTo>
                    <a:lnTo>
                      <a:pt x="4961" y="1020"/>
                    </a:lnTo>
                    <a:lnTo>
                      <a:pt x="4765" y="804"/>
                    </a:lnTo>
                    <a:lnTo>
                      <a:pt x="4569" y="628"/>
                    </a:lnTo>
                    <a:lnTo>
                      <a:pt x="4354" y="471"/>
                    </a:lnTo>
                    <a:lnTo>
                      <a:pt x="4138" y="334"/>
                    </a:lnTo>
                    <a:lnTo>
                      <a:pt x="3883" y="216"/>
                    </a:lnTo>
                    <a:lnTo>
                      <a:pt x="3628" y="118"/>
                    </a:lnTo>
                    <a:lnTo>
                      <a:pt x="3353" y="59"/>
                    </a:lnTo>
                    <a:lnTo>
                      <a:pt x="30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7"/>
              <p:cNvSpPr/>
              <p:nvPr/>
            </p:nvSpPr>
            <p:spPr>
              <a:xfrm>
                <a:off x="6502325" y="-2665425"/>
                <a:ext cx="64250" cy="471650"/>
              </a:xfrm>
              <a:custGeom>
                <a:avLst/>
                <a:gdLst/>
                <a:ahLst/>
                <a:cxnLst/>
                <a:rect l="l" t="t" r="r" b="b"/>
                <a:pathLst>
                  <a:path w="2570" h="18866" extrusionOk="0">
                    <a:moveTo>
                      <a:pt x="0" y="1"/>
                    </a:moveTo>
                    <a:lnTo>
                      <a:pt x="0" y="18865"/>
                    </a:lnTo>
                    <a:lnTo>
                      <a:pt x="2569" y="18865"/>
                    </a:lnTo>
                    <a:lnTo>
                      <a:pt x="25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6285625" y="-2116350"/>
                <a:ext cx="447125" cy="276525"/>
              </a:xfrm>
              <a:custGeom>
                <a:avLst/>
                <a:gdLst/>
                <a:ahLst/>
                <a:cxnLst/>
                <a:rect l="l" t="t" r="r" b="b"/>
                <a:pathLst>
                  <a:path w="17885" h="11061" extrusionOk="0">
                    <a:moveTo>
                      <a:pt x="1197" y="1"/>
                    </a:moveTo>
                    <a:lnTo>
                      <a:pt x="1" y="2275"/>
                    </a:lnTo>
                    <a:lnTo>
                      <a:pt x="16689" y="11061"/>
                    </a:lnTo>
                    <a:lnTo>
                      <a:pt x="17885" y="8786"/>
                    </a:lnTo>
                    <a:lnTo>
                      <a:pt x="11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6657225" y="-2448725"/>
                <a:ext cx="64250" cy="254950"/>
              </a:xfrm>
              <a:custGeom>
                <a:avLst/>
                <a:gdLst/>
                <a:ahLst/>
                <a:cxnLst/>
                <a:rect l="l" t="t" r="r" b="b"/>
                <a:pathLst>
                  <a:path w="2570" h="10198" extrusionOk="0">
                    <a:moveTo>
                      <a:pt x="1" y="0"/>
                    </a:moveTo>
                    <a:lnTo>
                      <a:pt x="1" y="10197"/>
                    </a:lnTo>
                    <a:lnTo>
                      <a:pt x="2570" y="10197"/>
                    </a:lnTo>
                    <a:lnTo>
                      <a:pt x="25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6812150" y="-2448725"/>
                <a:ext cx="64250" cy="254950"/>
              </a:xfrm>
              <a:custGeom>
                <a:avLst/>
                <a:gdLst/>
                <a:ahLst/>
                <a:cxnLst/>
                <a:rect l="l" t="t" r="r" b="b"/>
                <a:pathLst>
                  <a:path w="2570" h="10198" extrusionOk="0">
                    <a:moveTo>
                      <a:pt x="0" y="0"/>
                    </a:moveTo>
                    <a:lnTo>
                      <a:pt x="0" y="10197"/>
                    </a:lnTo>
                    <a:lnTo>
                      <a:pt x="2569" y="10197"/>
                    </a:lnTo>
                    <a:lnTo>
                      <a:pt x="25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7"/>
              <p:cNvSpPr/>
              <p:nvPr/>
            </p:nvSpPr>
            <p:spPr>
              <a:xfrm>
                <a:off x="6967075" y="-2363925"/>
                <a:ext cx="64250" cy="170150"/>
              </a:xfrm>
              <a:custGeom>
                <a:avLst/>
                <a:gdLst/>
                <a:ahLst/>
                <a:cxnLst/>
                <a:rect l="l" t="t" r="r" b="b"/>
                <a:pathLst>
                  <a:path w="2570" h="6806" extrusionOk="0">
                    <a:moveTo>
                      <a:pt x="0" y="1"/>
                    </a:moveTo>
                    <a:lnTo>
                      <a:pt x="0" y="6805"/>
                    </a:lnTo>
                    <a:lnTo>
                      <a:pt x="2569" y="6805"/>
                    </a:lnTo>
                    <a:lnTo>
                      <a:pt x="25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7"/>
              <p:cNvSpPr/>
              <p:nvPr/>
            </p:nvSpPr>
            <p:spPr>
              <a:xfrm>
                <a:off x="6440550" y="-2197725"/>
                <a:ext cx="652525" cy="499100"/>
              </a:xfrm>
              <a:custGeom>
                <a:avLst/>
                <a:gdLst/>
                <a:ahLst/>
                <a:cxnLst/>
                <a:rect l="l" t="t" r="r" b="b"/>
                <a:pathLst>
                  <a:path w="26101" h="19964" extrusionOk="0">
                    <a:moveTo>
                      <a:pt x="2569" y="0"/>
                    </a:moveTo>
                    <a:lnTo>
                      <a:pt x="2295" y="20"/>
                    </a:lnTo>
                    <a:lnTo>
                      <a:pt x="2040" y="59"/>
                    </a:lnTo>
                    <a:lnTo>
                      <a:pt x="1804" y="118"/>
                    </a:lnTo>
                    <a:lnTo>
                      <a:pt x="1569" y="216"/>
                    </a:lnTo>
                    <a:lnTo>
                      <a:pt x="1334" y="314"/>
                    </a:lnTo>
                    <a:lnTo>
                      <a:pt x="1138" y="452"/>
                    </a:lnTo>
                    <a:lnTo>
                      <a:pt x="942" y="589"/>
                    </a:lnTo>
                    <a:lnTo>
                      <a:pt x="745" y="765"/>
                    </a:lnTo>
                    <a:lnTo>
                      <a:pt x="589" y="942"/>
                    </a:lnTo>
                    <a:lnTo>
                      <a:pt x="432" y="1138"/>
                    </a:lnTo>
                    <a:lnTo>
                      <a:pt x="314" y="1354"/>
                    </a:lnTo>
                    <a:lnTo>
                      <a:pt x="196" y="1569"/>
                    </a:lnTo>
                    <a:lnTo>
                      <a:pt x="118" y="1805"/>
                    </a:lnTo>
                    <a:lnTo>
                      <a:pt x="59" y="2060"/>
                    </a:lnTo>
                    <a:lnTo>
                      <a:pt x="20" y="2314"/>
                    </a:lnTo>
                    <a:lnTo>
                      <a:pt x="0" y="2569"/>
                    </a:lnTo>
                    <a:lnTo>
                      <a:pt x="0" y="4707"/>
                    </a:lnTo>
                    <a:lnTo>
                      <a:pt x="20" y="5374"/>
                    </a:lnTo>
                    <a:lnTo>
                      <a:pt x="59" y="6060"/>
                    </a:lnTo>
                    <a:lnTo>
                      <a:pt x="138" y="6766"/>
                    </a:lnTo>
                    <a:lnTo>
                      <a:pt x="236" y="7511"/>
                    </a:lnTo>
                    <a:lnTo>
                      <a:pt x="373" y="8256"/>
                    </a:lnTo>
                    <a:lnTo>
                      <a:pt x="530" y="9001"/>
                    </a:lnTo>
                    <a:lnTo>
                      <a:pt x="726" y="9747"/>
                    </a:lnTo>
                    <a:lnTo>
                      <a:pt x="942" y="10492"/>
                    </a:lnTo>
                    <a:lnTo>
                      <a:pt x="1177" y="11217"/>
                    </a:lnTo>
                    <a:lnTo>
                      <a:pt x="1432" y="11923"/>
                    </a:lnTo>
                    <a:lnTo>
                      <a:pt x="1726" y="12610"/>
                    </a:lnTo>
                    <a:lnTo>
                      <a:pt x="2040" y="13257"/>
                    </a:lnTo>
                    <a:lnTo>
                      <a:pt x="2373" y="13865"/>
                    </a:lnTo>
                    <a:lnTo>
                      <a:pt x="2726" y="14453"/>
                    </a:lnTo>
                    <a:lnTo>
                      <a:pt x="2903" y="14708"/>
                    </a:lnTo>
                    <a:lnTo>
                      <a:pt x="3099" y="14963"/>
                    </a:lnTo>
                    <a:lnTo>
                      <a:pt x="3295" y="15218"/>
                    </a:lnTo>
                    <a:lnTo>
                      <a:pt x="3491" y="15433"/>
                    </a:lnTo>
                    <a:lnTo>
                      <a:pt x="3491" y="19963"/>
                    </a:lnTo>
                    <a:lnTo>
                      <a:pt x="22610" y="19963"/>
                    </a:lnTo>
                    <a:lnTo>
                      <a:pt x="22610" y="15433"/>
                    </a:lnTo>
                    <a:lnTo>
                      <a:pt x="22806" y="15218"/>
                    </a:lnTo>
                    <a:lnTo>
                      <a:pt x="23003" y="14963"/>
                    </a:lnTo>
                    <a:lnTo>
                      <a:pt x="23199" y="14708"/>
                    </a:lnTo>
                    <a:lnTo>
                      <a:pt x="23375" y="14453"/>
                    </a:lnTo>
                    <a:lnTo>
                      <a:pt x="23748" y="13865"/>
                    </a:lnTo>
                    <a:lnTo>
                      <a:pt x="24081" y="13257"/>
                    </a:lnTo>
                    <a:lnTo>
                      <a:pt x="24375" y="12610"/>
                    </a:lnTo>
                    <a:lnTo>
                      <a:pt x="24669" y="11923"/>
                    </a:lnTo>
                    <a:lnTo>
                      <a:pt x="24924" y="11217"/>
                    </a:lnTo>
                    <a:lnTo>
                      <a:pt x="25179" y="10492"/>
                    </a:lnTo>
                    <a:lnTo>
                      <a:pt x="25395" y="9747"/>
                    </a:lnTo>
                    <a:lnTo>
                      <a:pt x="25571" y="9001"/>
                    </a:lnTo>
                    <a:lnTo>
                      <a:pt x="25728" y="8256"/>
                    </a:lnTo>
                    <a:lnTo>
                      <a:pt x="25866" y="7511"/>
                    </a:lnTo>
                    <a:lnTo>
                      <a:pt x="25964" y="6766"/>
                    </a:lnTo>
                    <a:lnTo>
                      <a:pt x="26042" y="6060"/>
                    </a:lnTo>
                    <a:lnTo>
                      <a:pt x="26101" y="5374"/>
                    </a:lnTo>
                    <a:lnTo>
                      <a:pt x="26101" y="4707"/>
                    </a:lnTo>
                    <a:lnTo>
                      <a:pt x="26101" y="2569"/>
                    </a:lnTo>
                    <a:lnTo>
                      <a:pt x="26101" y="2314"/>
                    </a:lnTo>
                    <a:lnTo>
                      <a:pt x="26062" y="2060"/>
                    </a:lnTo>
                    <a:lnTo>
                      <a:pt x="25983" y="1805"/>
                    </a:lnTo>
                    <a:lnTo>
                      <a:pt x="25905" y="1569"/>
                    </a:lnTo>
                    <a:lnTo>
                      <a:pt x="25807" y="1354"/>
                    </a:lnTo>
                    <a:lnTo>
                      <a:pt x="25669" y="1138"/>
                    </a:lnTo>
                    <a:lnTo>
                      <a:pt x="25532" y="942"/>
                    </a:lnTo>
                    <a:lnTo>
                      <a:pt x="25356" y="765"/>
                    </a:lnTo>
                    <a:lnTo>
                      <a:pt x="25179" y="589"/>
                    </a:lnTo>
                    <a:lnTo>
                      <a:pt x="24983" y="452"/>
                    </a:lnTo>
                    <a:lnTo>
                      <a:pt x="24767" y="314"/>
                    </a:lnTo>
                    <a:lnTo>
                      <a:pt x="24552" y="216"/>
                    </a:lnTo>
                    <a:lnTo>
                      <a:pt x="24316" y="118"/>
                    </a:lnTo>
                    <a:lnTo>
                      <a:pt x="24061" y="59"/>
                    </a:lnTo>
                    <a:lnTo>
                      <a:pt x="23807" y="20"/>
                    </a:lnTo>
                    <a:lnTo>
                      <a:pt x="235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6657225" y="-2197725"/>
                <a:ext cx="403025" cy="274550"/>
              </a:xfrm>
              <a:custGeom>
                <a:avLst/>
                <a:gdLst/>
                <a:ahLst/>
                <a:cxnLst/>
                <a:rect l="l" t="t" r="r" b="b"/>
                <a:pathLst>
                  <a:path w="16121" h="10982" extrusionOk="0">
                    <a:moveTo>
                      <a:pt x="1" y="0"/>
                    </a:moveTo>
                    <a:lnTo>
                      <a:pt x="1" y="7962"/>
                    </a:lnTo>
                    <a:lnTo>
                      <a:pt x="20" y="8276"/>
                    </a:lnTo>
                    <a:lnTo>
                      <a:pt x="60" y="8570"/>
                    </a:lnTo>
                    <a:lnTo>
                      <a:pt x="138" y="8864"/>
                    </a:lnTo>
                    <a:lnTo>
                      <a:pt x="236" y="9139"/>
                    </a:lnTo>
                    <a:lnTo>
                      <a:pt x="373" y="9394"/>
                    </a:lnTo>
                    <a:lnTo>
                      <a:pt x="511" y="9648"/>
                    </a:lnTo>
                    <a:lnTo>
                      <a:pt x="687" y="9884"/>
                    </a:lnTo>
                    <a:lnTo>
                      <a:pt x="883" y="10100"/>
                    </a:lnTo>
                    <a:lnTo>
                      <a:pt x="1099" y="10276"/>
                    </a:lnTo>
                    <a:lnTo>
                      <a:pt x="1334" y="10452"/>
                    </a:lnTo>
                    <a:lnTo>
                      <a:pt x="1589" y="10609"/>
                    </a:lnTo>
                    <a:lnTo>
                      <a:pt x="1844" y="10727"/>
                    </a:lnTo>
                    <a:lnTo>
                      <a:pt x="2119" y="10845"/>
                    </a:lnTo>
                    <a:lnTo>
                      <a:pt x="2413" y="10904"/>
                    </a:lnTo>
                    <a:lnTo>
                      <a:pt x="2707" y="10962"/>
                    </a:lnTo>
                    <a:lnTo>
                      <a:pt x="3021" y="10982"/>
                    </a:lnTo>
                    <a:lnTo>
                      <a:pt x="13120" y="10982"/>
                    </a:lnTo>
                    <a:lnTo>
                      <a:pt x="13414" y="10962"/>
                    </a:lnTo>
                    <a:lnTo>
                      <a:pt x="13728" y="10904"/>
                    </a:lnTo>
                    <a:lnTo>
                      <a:pt x="14002" y="10845"/>
                    </a:lnTo>
                    <a:lnTo>
                      <a:pt x="14296" y="10727"/>
                    </a:lnTo>
                    <a:lnTo>
                      <a:pt x="14551" y="10609"/>
                    </a:lnTo>
                    <a:lnTo>
                      <a:pt x="14806" y="10452"/>
                    </a:lnTo>
                    <a:lnTo>
                      <a:pt x="15022" y="10276"/>
                    </a:lnTo>
                    <a:lnTo>
                      <a:pt x="15238" y="10100"/>
                    </a:lnTo>
                    <a:lnTo>
                      <a:pt x="15434" y="9884"/>
                    </a:lnTo>
                    <a:lnTo>
                      <a:pt x="15610" y="9648"/>
                    </a:lnTo>
                    <a:lnTo>
                      <a:pt x="15767" y="9394"/>
                    </a:lnTo>
                    <a:lnTo>
                      <a:pt x="15885" y="9139"/>
                    </a:lnTo>
                    <a:lnTo>
                      <a:pt x="16002" y="8864"/>
                    </a:lnTo>
                    <a:lnTo>
                      <a:pt x="16061" y="8570"/>
                    </a:lnTo>
                    <a:lnTo>
                      <a:pt x="16120" y="8276"/>
                    </a:lnTo>
                    <a:lnTo>
                      <a:pt x="16120" y="7962"/>
                    </a:lnTo>
                    <a:lnTo>
                      <a:pt x="16120" y="608"/>
                    </a:lnTo>
                    <a:lnTo>
                      <a:pt x="16120" y="471"/>
                    </a:lnTo>
                    <a:lnTo>
                      <a:pt x="16081" y="373"/>
                    </a:lnTo>
                    <a:lnTo>
                      <a:pt x="16022" y="275"/>
                    </a:lnTo>
                    <a:lnTo>
                      <a:pt x="15963" y="177"/>
                    </a:lnTo>
                    <a:lnTo>
                      <a:pt x="15865" y="118"/>
                    </a:lnTo>
                    <a:lnTo>
                      <a:pt x="15767" y="59"/>
                    </a:lnTo>
                    <a:lnTo>
                      <a:pt x="15649" y="20"/>
                    </a:lnTo>
                    <a:lnTo>
                      <a:pt x="155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6485150" y="-2471275"/>
                <a:ext cx="93675" cy="204950"/>
              </a:xfrm>
              <a:custGeom>
                <a:avLst/>
                <a:gdLst/>
                <a:ahLst/>
                <a:cxnLst/>
                <a:rect l="l" t="t" r="r" b="b"/>
                <a:pathLst>
                  <a:path w="3747" h="8198" extrusionOk="0">
                    <a:moveTo>
                      <a:pt x="256" y="0"/>
                    </a:moveTo>
                    <a:lnTo>
                      <a:pt x="197" y="20"/>
                    </a:lnTo>
                    <a:lnTo>
                      <a:pt x="158" y="59"/>
                    </a:lnTo>
                    <a:lnTo>
                      <a:pt x="99" y="79"/>
                    </a:lnTo>
                    <a:lnTo>
                      <a:pt x="60" y="137"/>
                    </a:lnTo>
                    <a:lnTo>
                      <a:pt x="40" y="196"/>
                    </a:lnTo>
                    <a:lnTo>
                      <a:pt x="20" y="255"/>
                    </a:lnTo>
                    <a:lnTo>
                      <a:pt x="1" y="314"/>
                    </a:lnTo>
                    <a:lnTo>
                      <a:pt x="1" y="7883"/>
                    </a:lnTo>
                    <a:lnTo>
                      <a:pt x="20" y="7942"/>
                    </a:lnTo>
                    <a:lnTo>
                      <a:pt x="40" y="8001"/>
                    </a:lnTo>
                    <a:lnTo>
                      <a:pt x="60" y="8060"/>
                    </a:lnTo>
                    <a:lnTo>
                      <a:pt x="99" y="8099"/>
                    </a:lnTo>
                    <a:lnTo>
                      <a:pt x="158" y="8138"/>
                    </a:lnTo>
                    <a:lnTo>
                      <a:pt x="197" y="8178"/>
                    </a:lnTo>
                    <a:lnTo>
                      <a:pt x="256" y="8178"/>
                    </a:lnTo>
                    <a:lnTo>
                      <a:pt x="334" y="8197"/>
                    </a:lnTo>
                    <a:lnTo>
                      <a:pt x="3433" y="8197"/>
                    </a:lnTo>
                    <a:lnTo>
                      <a:pt x="3491" y="8178"/>
                    </a:lnTo>
                    <a:lnTo>
                      <a:pt x="3570" y="8178"/>
                    </a:lnTo>
                    <a:lnTo>
                      <a:pt x="3609" y="8138"/>
                    </a:lnTo>
                    <a:lnTo>
                      <a:pt x="3668" y="8099"/>
                    </a:lnTo>
                    <a:lnTo>
                      <a:pt x="3707" y="8060"/>
                    </a:lnTo>
                    <a:lnTo>
                      <a:pt x="3727" y="8001"/>
                    </a:lnTo>
                    <a:lnTo>
                      <a:pt x="3746" y="7942"/>
                    </a:lnTo>
                    <a:lnTo>
                      <a:pt x="3746" y="7883"/>
                    </a:lnTo>
                    <a:lnTo>
                      <a:pt x="3746" y="314"/>
                    </a:lnTo>
                    <a:lnTo>
                      <a:pt x="3746" y="255"/>
                    </a:lnTo>
                    <a:lnTo>
                      <a:pt x="3727" y="196"/>
                    </a:lnTo>
                    <a:lnTo>
                      <a:pt x="3707" y="137"/>
                    </a:lnTo>
                    <a:lnTo>
                      <a:pt x="3668" y="79"/>
                    </a:lnTo>
                    <a:lnTo>
                      <a:pt x="3609" y="59"/>
                    </a:lnTo>
                    <a:lnTo>
                      <a:pt x="3570" y="20"/>
                    </a:lnTo>
                    <a:lnTo>
                      <a:pt x="3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6642525" y="-2471275"/>
                <a:ext cx="93650" cy="204950"/>
              </a:xfrm>
              <a:custGeom>
                <a:avLst/>
                <a:gdLst/>
                <a:ahLst/>
                <a:cxnLst/>
                <a:rect l="l" t="t" r="r" b="b"/>
                <a:pathLst>
                  <a:path w="3746" h="8198" extrusionOk="0">
                    <a:moveTo>
                      <a:pt x="1687" y="0"/>
                    </a:moveTo>
                    <a:lnTo>
                      <a:pt x="1491" y="39"/>
                    </a:lnTo>
                    <a:lnTo>
                      <a:pt x="1314" y="79"/>
                    </a:lnTo>
                    <a:lnTo>
                      <a:pt x="1138" y="137"/>
                    </a:lnTo>
                    <a:lnTo>
                      <a:pt x="981" y="216"/>
                    </a:lnTo>
                    <a:lnTo>
                      <a:pt x="824" y="314"/>
                    </a:lnTo>
                    <a:lnTo>
                      <a:pt x="687" y="432"/>
                    </a:lnTo>
                    <a:lnTo>
                      <a:pt x="550" y="549"/>
                    </a:lnTo>
                    <a:lnTo>
                      <a:pt x="432" y="667"/>
                    </a:lnTo>
                    <a:lnTo>
                      <a:pt x="314" y="824"/>
                    </a:lnTo>
                    <a:lnTo>
                      <a:pt x="236" y="981"/>
                    </a:lnTo>
                    <a:lnTo>
                      <a:pt x="157" y="1138"/>
                    </a:lnTo>
                    <a:lnTo>
                      <a:pt x="79" y="1314"/>
                    </a:lnTo>
                    <a:lnTo>
                      <a:pt x="40" y="1491"/>
                    </a:lnTo>
                    <a:lnTo>
                      <a:pt x="20" y="1667"/>
                    </a:lnTo>
                    <a:lnTo>
                      <a:pt x="1" y="1863"/>
                    </a:lnTo>
                    <a:lnTo>
                      <a:pt x="1" y="7334"/>
                    </a:lnTo>
                    <a:lnTo>
                      <a:pt x="20" y="7511"/>
                    </a:lnTo>
                    <a:lnTo>
                      <a:pt x="79" y="7668"/>
                    </a:lnTo>
                    <a:lnTo>
                      <a:pt x="157" y="7825"/>
                    </a:lnTo>
                    <a:lnTo>
                      <a:pt x="255" y="7942"/>
                    </a:lnTo>
                    <a:lnTo>
                      <a:pt x="373" y="8040"/>
                    </a:lnTo>
                    <a:lnTo>
                      <a:pt x="530" y="8119"/>
                    </a:lnTo>
                    <a:lnTo>
                      <a:pt x="687" y="8178"/>
                    </a:lnTo>
                    <a:lnTo>
                      <a:pt x="863" y="8197"/>
                    </a:lnTo>
                    <a:lnTo>
                      <a:pt x="2903" y="8197"/>
                    </a:lnTo>
                    <a:lnTo>
                      <a:pt x="3060" y="8178"/>
                    </a:lnTo>
                    <a:lnTo>
                      <a:pt x="3236" y="8119"/>
                    </a:lnTo>
                    <a:lnTo>
                      <a:pt x="3373" y="8040"/>
                    </a:lnTo>
                    <a:lnTo>
                      <a:pt x="3491" y="7942"/>
                    </a:lnTo>
                    <a:lnTo>
                      <a:pt x="3609" y="7825"/>
                    </a:lnTo>
                    <a:lnTo>
                      <a:pt x="3687" y="7668"/>
                    </a:lnTo>
                    <a:lnTo>
                      <a:pt x="3726" y="7511"/>
                    </a:lnTo>
                    <a:lnTo>
                      <a:pt x="3746" y="7334"/>
                    </a:lnTo>
                    <a:lnTo>
                      <a:pt x="3746" y="1863"/>
                    </a:lnTo>
                    <a:lnTo>
                      <a:pt x="3746" y="1667"/>
                    </a:lnTo>
                    <a:lnTo>
                      <a:pt x="3707" y="1491"/>
                    </a:lnTo>
                    <a:lnTo>
                      <a:pt x="3668" y="1314"/>
                    </a:lnTo>
                    <a:lnTo>
                      <a:pt x="3609" y="1138"/>
                    </a:lnTo>
                    <a:lnTo>
                      <a:pt x="3530" y="981"/>
                    </a:lnTo>
                    <a:lnTo>
                      <a:pt x="3432" y="824"/>
                    </a:lnTo>
                    <a:lnTo>
                      <a:pt x="3315" y="667"/>
                    </a:lnTo>
                    <a:lnTo>
                      <a:pt x="3197" y="549"/>
                    </a:lnTo>
                    <a:lnTo>
                      <a:pt x="3060" y="432"/>
                    </a:lnTo>
                    <a:lnTo>
                      <a:pt x="2922" y="314"/>
                    </a:lnTo>
                    <a:lnTo>
                      <a:pt x="2766" y="216"/>
                    </a:lnTo>
                    <a:lnTo>
                      <a:pt x="2609" y="137"/>
                    </a:lnTo>
                    <a:lnTo>
                      <a:pt x="2432" y="79"/>
                    </a:lnTo>
                    <a:lnTo>
                      <a:pt x="2256" y="39"/>
                    </a:lnTo>
                    <a:lnTo>
                      <a:pt x="20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7"/>
              <p:cNvSpPr/>
              <p:nvPr/>
            </p:nvSpPr>
            <p:spPr>
              <a:xfrm>
                <a:off x="6799900" y="-2471275"/>
                <a:ext cx="93650" cy="204950"/>
              </a:xfrm>
              <a:custGeom>
                <a:avLst/>
                <a:gdLst/>
                <a:ahLst/>
                <a:cxnLst/>
                <a:rect l="l" t="t" r="r" b="b"/>
                <a:pathLst>
                  <a:path w="3746" h="8198" extrusionOk="0">
                    <a:moveTo>
                      <a:pt x="1687" y="0"/>
                    </a:moveTo>
                    <a:lnTo>
                      <a:pt x="1491" y="39"/>
                    </a:lnTo>
                    <a:lnTo>
                      <a:pt x="1314" y="79"/>
                    </a:lnTo>
                    <a:lnTo>
                      <a:pt x="1138" y="137"/>
                    </a:lnTo>
                    <a:lnTo>
                      <a:pt x="981" y="216"/>
                    </a:lnTo>
                    <a:lnTo>
                      <a:pt x="824" y="314"/>
                    </a:lnTo>
                    <a:lnTo>
                      <a:pt x="687" y="432"/>
                    </a:lnTo>
                    <a:lnTo>
                      <a:pt x="549" y="549"/>
                    </a:lnTo>
                    <a:lnTo>
                      <a:pt x="432" y="667"/>
                    </a:lnTo>
                    <a:lnTo>
                      <a:pt x="314" y="824"/>
                    </a:lnTo>
                    <a:lnTo>
                      <a:pt x="216" y="981"/>
                    </a:lnTo>
                    <a:lnTo>
                      <a:pt x="138" y="1138"/>
                    </a:lnTo>
                    <a:lnTo>
                      <a:pt x="79" y="1314"/>
                    </a:lnTo>
                    <a:lnTo>
                      <a:pt x="39" y="1491"/>
                    </a:lnTo>
                    <a:lnTo>
                      <a:pt x="0" y="1667"/>
                    </a:lnTo>
                    <a:lnTo>
                      <a:pt x="0" y="1863"/>
                    </a:lnTo>
                    <a:lnTo>
                      <a:pt x="0" y="7334"/>
                    </a:lnTo>
                    <a:lnTo>
                      <a:pt x="20" y="7511"/>
                    </a:lnTo>
                    <a:lnTo>
                      <a:pt x="59" y="7668"/>
                    </a:lnTo>
                    <a:lnTo>
                      <a:pt x="138" y="7825"/>
                    </a:lnTo>
                    <a:lnTo>
                      <a:pt x="255" y="7942"/>
                    </a:lnTo>
                    <a:lnTo>
                      <a:pt x="373" y="8040"/>
                    </a:lnTo>
                    <a:lnTo>
                      <a:pt x="510" y="8119"/>
                    </a:lnTo>
                    <a:lnTo>
                      <a:pt x="687" y="8178"/>
                    </a:lnTo>
                    <a:lnTo>
                      <a:pt x="843" y="8197"/>
                    </a:lnTo>
                    <a:lnTo>
                      <a:pt x="2883" y="8197"/>
                    </a:lnTo>
                    <a:lnTo>
                      <a:pt x="3059" y="8178"/>
                    </a:lnTo>
                    <a:lnTo>
                      <a:pt x="3216" y="8119"/>
                    </a:lnTo>
                    <a:lnTo>
                      <a:pt x="3373" y="8040"/>
                    </a:lnTo>
                    <a:lnTo>
                      <a:pt x="3491" y="7942"/>
                    </a:lnTo>
                    <a:lnTo>
                      <a:pt x="3589" y="7825"/>
                    </a:lnTo>
                    <a:lnTo>
                      <a:pt x="3667" y="7668"/>
                    </a:lnTo>
                    <a:lnTo>
                      <a:pt x="3726" y="7511"/>
                    </a:lnTo>
                    <a:lnTo>
                      <a:pt x="3746" y="7334"/>
                    </a:lnTo>
                    <a:lnTo>
                      <a:pt x="3746" y="1863"/>
                    </a:lnTo>
                    <a:lnTo>
                      <a:pt x="3726" y="1667"/>
                    </a:lnTo>
                    <a:lnTo>
                      <a:pt x="3706" y="1491"/>
                    </a:lnTo>
                    <a:lnTo>
                      <a:pt x="3667" y="1314"/>
                    </a:lnTo>
                    <a:lnTo>
                      <a:pt x="3589" y="1138"/>
                    </a:lnTo>
                    <a:lnTo>
                      <a:pt x="3510" y="981"/>
                    </a:lnTo>
                    <a:lnTo>
                      <a:pt x="3432" y="824"/>
                    </a:lnTo>
                    <a:lnTo>
                      <a:pt x="3314" y="667"/>
                    </a:lnTo>
                    <a:lnTo>
                      <a:pt x="3197" y="549"/>
                    </a:lnTo>
                    <a:lnTo>
                      <a:pt x="3059" y="432"/>
                    </a:lnTo>
                    <a:lnTo>
                      <a:pt x="2922" y="314"/>
                    </a:lnTo>
                    <a:lnTo>
                      <a:pt x="2765" y="216"/>
                    </a:lnTo>
                    <a:lnTo>
                      <a:pt x="2589" y="137"/>
                    </a:lnTo>
                    <a:lnTo>
                      <a:pt x="2432" y="79"/>
                    </a:lnTo>
                    <a:lnTo>
                      <a:pt x="2255" y="39"/>
                    </a:lnTo>
                    <a:lnTo>
                      <a:pt x="20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6952350" y="-2471275"/>
                <a:ext cx="93675" cy="204950"/>
              </a:xfrm>
              <a:custGeom>
                <a:avLst/>
                <a:gdLst/>
                <a:ahLst/>
                <a:cxnLst/>
                <a:rect l="l" t="t" r="r" b="b"/>
                <a:pathLst>
                  <a:path w="3747" h="8198" extrusionOk="0">
                    <a:moveTo>
                      <a:pt x="1668" y="0"/>
                    </a:moveTo>
                    <a:lnTo>
                      <a:pt x="1491" y="39"/>
                    </a:lnTo>
                    <a:lnTo>
                      <a:pt x="1315" y="79"/>
                    </a:lnTo>
                    <a:lnTo>
                      <a:pt x="1138" y="137"/>
                    </a:lnTo>
                    <a:lnTo>
                      <a:pt x="981" y="216"/>
                    </a:lnTo>
                    <a:lnTo>
                      <a:pt x="824" y="314"/>
                    </a:lnTo>
                    <a:lnTo>
                      <a:pt x="668" y="432"/>
                    </a:lnTo>
                    <a:lnTo>
                      <a:pt x="550" y="549"/>
                    </a:lnTo>
                    <a:lnTo>
                      <a:pt x="413" y="667"/>
                    </a:lnTo>
                    <a:lnTo>
                      <a:pt x="315" y="824"/>
                    </a:lnTo>
                    <a:lnTo>
                      <a:pt x="217" y="981"/>
                    </a:lnTo>
                    <a:lnTo>
                      <a:pt x="138" y="1138"/>
                    </a:lnTo>
                    <a:lnTo>
                      <a:pt x="79" y="1314"/>
                    </a:lnTo>
                    <a:lnTo>
                      <a:pt x="20" y="1491"/>
                    </a:lnTo>
                    <a:lnTo>
                      <a:pt x="1" y="1667"/>
                    </a:lnTo>
                    <a:lnTo>
                      <a:pt x="1" y="1863"/>
                    </a:lnTo>
                    <a:lnTo>
                      <a:pt x="1" y="7334"/>
                    </a:lnTo>
                    <a:lnTo>
                      <a:pt x="1" y="7511"/>
                    </a:lnTo>
                    <a:lnTo>
                      <a:pt x="60" y="7668"/>
                    </a:lnTo>
                    <a:lnTo>
                      <a:pt x="138" y="7825"/>
                    </a:lnTo>
                    <a:lnTo>
                      <a:pt x="236" y="7942"/>
                    </a:lnTo>
                    <a:lnTo>
                      <a:pt x="373" y="8040"/>
                    </a:lnTo>
                    <a:lnTo>
                      <a:pt x="511" y="8119"/>
                    </a:lnTo>
                    <a:lnTo>
                      <a:pt x="668" y="8178"/>
                    </a:lnTo>
                    <a:lnTo>
                      <a:pt x="844" y="8197"/>
                    </a:lnTo>
                    <a:lnTo>
                      <a:pt x="2884" y="8197"/>
                    </a:lnTo>
                    <a:lnTo>
                      <a:pt x="3060" y="8178"/>
                    </a:lnTo>
                    <a:lnTo>
                      <a:pt x="3217" y="8119"/>
                    </a:lnTo>
                    <a:lnTo>
                      <a:pt x="3354" y="8040"/>
                    </a:lnTo>
                    <a:lnTo>
                      <a:pt x="3491" y="7942"/>
                    </a:lnTo>
                    <a:lnTo>
                      <a:pt x="3589" y="7825"/>
                    </a:lnTo>
                    <a:lnTo>
                      <a:pt x="3668" y="7668"/>
                    </a:lnTo>
                    <a:lnTo>
                      <a:pt x="3727" y="7511"/>
                    </a:lnTo>
                    <a:lnTo>
                      <a:pt x="3746" y="7334"/>
                    </a:lnTo>
                    <a:lnTo>
                      <a:pt x="3746" y="1863"/>
                    </a:lnTo>
                    <a:lnTo>
                      <a:pt x="3727" y="1667"/>
                    </a:lnTo>
                    <a:lnTo>
                      <a:pt x="3707" y="1491"/>
                    </a:lnTo>
                    <a:lnTo>
                      <a:pt x="3648" y="1314"/>
                    </a:lnTo>
                    <a:lnTo>
                      <a:pt x="3589" y="1138"/>
                    </a:lnTo>
                    <a:lnTo>
                      <a:pt x="3511" y="981"/>
                    </a:lnTo>
                    <a:lnTo>
                      <a:pt x="3413" y="824"/>
                    </a:lnTo>
                    <a:lnTo>
                      <a:pt x="3315" y="667"/>
                    </a:lnTo>
                    <a:lnTo>
                      <a:pt x="3197" y="549"/>
                    </a:lnTo>
                    <a:lnTo>
                      <a:pt x="3060" y="432"/>
                    </a:lnTo>
                    <a:lnTo>
                      <a:pt x="2903" y="314"/>
                    </a:lnTo>
                    <a:lnTo>
                      <a:pt x="2766" y="216"/>
                    </a:lnTo>
                    <a:lnTo>
                      <a:pt x="2589" y="137"/>
                    </a:lnTo>
                    <a:lnTo>
                      <a:pt x="2413" y="79"/>
                    </a:lnTo>
                    <a:lnTo>
                      <a:pt x="2236" y="39"/>
                    </a:lnTo>
                    <a:lnTo>
                      <a:pt x="20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6485150" y="-2813950"/>
                <a:ext cx="93675" cy="273575"/>
              </a:xfrm>
              <a:custGeom>
                <a:avLst/>
                <a:gdLst/>
                <a:ahLst/>
                <a:cxnLst/>
                <a:rect l="l" t="t" r="r" b="b"/>
                <a:pathLst>
                  <a:path w="3747" h="10943" extrusionOk="0">
                    <a:moveTo>
                      <a:pt x="1687" y="0"/>
                    </a:moveTo>
                    <a:lnTo>
                      <a:pt x="1511" y="20"/>
                    </a:lnTo>
                    <a:lnTo>
                      <a:pt x="1334" y="78"/>
                    </a:lnTo>
                    <a:lnTo>
                      <a:pt x="1158" y="137"/>
                    </a:lnTo>
                    <a:lnTo>
                      <a:pt x="981" y="216"/>
                    </a:lnTo>
                    <a:lnTo>
                      <a:pt x="844" y="314"/>
                    </a:lnTo>
                    <a:lnTo>
                      <a:pt x="687" y="412"/>
                    </a:lnTo>
                    <a:lnTo>
                      <a:pt x="550" y="529"/>
                    </a:lnTo>
                    <a:lnTo>
                      <a:pt x="432" y="667"/>
                    </a:lnTo>
                    <a:lnTo>
                      <a:pt x="334" y="824"/>
                    </a:lnTo>
                    <a:lnTo>
                      <a:pt x="236" y="980"/>
                    </a:lnTo>
                    <a:lnTo>
                      <a:pt x="158" y="1137"/>
                    </a:lnTo>
                    <a:lnTo>
                      <a:pt x="99" y="1314"/>
                    </a:lnTo>
                    <a:lnTo>
                      <a:pt x="40" y="1490"/>
                    </a:lnTo>
                    <a:lnTo>
                      <a:pt x="20" y="1667"/>
                    </a:lnTo>
                    <a:lnTo>
                      <a:pt x="1" y="1863"/>
                    </a:lnTo>
                    <a:lnTo>
                      <a:pt x="1" y="9962"/>
                    </a:lnTo>
                    <a:lnTo>
                      <a:pt x="20" y="10158"/>
                    </a:lnTo>
                    <a:lnTo>
                      <a:pt x="79" y="10354"/>
                    </a:lnTo>
                    <a:lnTo>
                      <a:pt x="177" y="10511"/>
                    </a:lnTo>
                    <a:lnTo>
                      <a:pt x="295" y="10668"/>
                    </a:lnTo>
                    <a:lnTo>
                      <a:pt x="432" y="10785"/>
                    </a:lnTo>
                    <a:lnTo>
                      <a:pt x="609" y="10864"/>
                    </a:lnTo>
                    <a:lnTo>
                      <a:pt x="785" y="10923"/>
                    </a:lnTo>
                    <a:lnTo>
                      <a:pt x="981" y="10942"/>
                    </a:lnTo>
                    <a:lnTo>
                      <a:pt x="2785" y="10942"/>
                    </a:lnTo>
                    <a:lnTo>
                      <a:pt x="2981" y="10923"/>
                    </a:lnTo>
                    <a:lnTo>
                      <a:pt x="3158" y="10864"/>
                    </a:lnTo>
                    <a:lnTo>
                      <a:pt x="3334" y="10785"/>
                    </a:lnTo>
                    <a:lnTo>
                      <a:pt x="3472" y="10668"/>
                    </a:lnTo>
                    <a:lnTo>
                      <a:pt x="3589" y="10511"/>
                    </a:lnTo>
                    <a:lnTo>
                      <a:pt x="3687" y="10354"/>
                    </a:lnTo>
                    <a:lnTo>
                      <a:pt x="3727" y="10158"/>
                    </a:lnTo>
                    <a:lnTo>
                      <a:pt x="3746" y="9962"/>
                    </a:lnTo>
                    <a:lnTo>
                      <a:pt x="3746" y="1863"/>
                    </a:lnTo>
                    <a:lnTo>
                      <a:pt x="3746" y="1667"/>
                    </a:lnTo>
                    <a:lnTo>
                      <a:pt x="3727" y="1490"/>
                    </a:lnTo>
                    <a:lnTo>
                      <a:pt x="3668" y="1314"/>
                    </a:lnTo>
                    <a:lnTo>
                      <a:pt x="3609" y="1137"/>
                    </a:lnTo>
                    <a:lnTo>
                      <a:pt x="3531" y="980"/>
                    </a:lnTo>
                    <a:lnTo>
                      <a:pt x="3433" y="824"/>
                    </a:lnTo>
                    <a:lnTo>
                      <a:pt x="3334" y="667"/>
                    </a:lnTo>
                    <a:lnTo>
                      <a:pt x="3217" y="529"/>
                    </a:lnTo>
                    <a:lnTo>
                      <a:pt x="3080" y="412"/>
                    </a:lnTo>
                    <a:lnTo>
                      <a:pt x="2923" y="314"/>
                    </a:lnTo>
                    <a:lnTo>
                      <a:pt x="2766" y="216"/>
                    </a:lnTo>
                    <a:lnTo>
                      <a:pt x="2609" y="137"/>
                    </a:lnTo>
                    <a:lnTo>
                      <a:pt x="2432" y="78"/>
                    </a:lnTo>
                    <a:lnTo>
                      <a:pt x="2256" y="20"/>
                    </a:lnTo>
                    <a:lnTo>
                      <a:pt x="20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6260125" y="-2301650"/>
                <a:ext cx="208400" cy="280425"/>
              </a:xfrm>
              <a:custGeom>
                <a:avLst/>
                <a:gdLst/>
                <a:ahLst/>
                <a:cxnLst/>
                <a:rect l="l" t="t" r="r" b="b"/>
                <a:pathLst>
                  <a:path w="8336" h="11217" extrusionOk="0">
                    <a:moveTo>
                      <a:pt x="5335" y="0"/>
                    </a:moveTo>
                    <a:lnTo>
                      <a:pt x="40" y="9158"/>
                    </a:lnTo>
                    <a:lnTo>
                      <a:pt x="21" y="9236"/>
                    </a:lnTo>
                    <a:lnTo>
                      <a:pt x="1" y="9295"/>
                    </a:lnTo>
                    <a:lnTo>
                      <a:pt x="1" y="9374"/>
                    </a:lnTo>
                    <a:lnTo>
                      <a:pt x="21" y="9452"/>
                    </a:lnTo>
                    <a:lnTo>
                      <a:pt x="40" y="9511"/>
                    </a:lnTo>
                    <a:lnTo>
                      <a:pt x="79" y="9570"/>
                    </a:lnTo>
                    <a:lnTo>
                      <a:pt x="119" y="9629"/>
                    </a:lnTo>
                    <a:lnTo>
                      <a:pt x="177" y="9668"/>
                    </a:lnTo>
                    <a:lnTo>
                      <a:pt x="2786" y="11178"/>
                    </a:lnTo>
                    <a:lnTo>
                      <a:pt x="2864" y="11197"/>
                    </a:lnTo>
                    <a:lnTo>
                      <a:pt x="2923" y="11217"/>
                    </a:lnTo>
                    <a:lnTo>
                      <a:pt x="3080" y="11217"/>
                    </a:lnTo>
                    <a:lnTo>
                      <a:pt x="3139" y="11178"/>
                    </a:lnTo>
                    <a:lnTo>
                      <a:pt x="3197" y="11139"/>
                    </a:lnTo>
                    <a:lnTo>
                      <a:pt x="3256" y="11099"/>
                    </a:lnTo>
                    <a:lnTo>
                      <a:pt x="3295" y="11041"/>
                    </a:lnTo>
                    <a:lnTo>
                      <a:pt x="8237" y="2471"/>
                    </a:lnTo>
                    <a:lnTo>
                      <a:pt x="8296" y="2353"/>
                    </a:lnTo>
                    <a:lnTo>
                      <a:pt x="8335" y="2216"/>
                    </a:lnTo>
                    <a:lnTo>
                      <a:pt x="8335" y="2079"/>
                    </a:lnTo>
                    <a:lnTo>
                      <a:pt x="8315" y="1942"/>
                    </a:lnTo>
                    <a:lnTo>
                      <a:pt x="8257" y="1824"/>
                    </a:lnTo>
                    <a:lnTo>
                      <a:pt x="8198" y="1706"/>
                    </a:lnTo>
                    <a:lnTo>
                      <a:pt x="8100" y="1608"/>
                    </a:lnTo>
                    <a:lnTo>
                      <a:pt x="7982" y="1510"/>
                    </a:lnTo>
                    <a:lnTo>
                      <a:pt x="53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6556725" y="-2060450"/>
                <a:ext cx="179450" cy="179450"/>
              </a:xfrm>
              <a:custGeom>
                <a:avLst/>
                <a:gdLst/>
                <a:ahLst/>
                <a:cxnLst/>
                <a:rect l="l" t="t" r="r" b="b"/>
                <a:pathLst>
                  <a:path w="7178" h="7178" extrusionOk="0">
                    <a:moveTo>
                      <a:pt x="3589" y="0"/>
                    </a:moveTo>
                    <a:lnTo>
                      <a:pt x="3217" y="20"/>
                    </a:lnTo>
                    <a:lnTo>
                      <a:pt x="2864" y="79"/>
                    </a:lnTo>
                    <a:lnTo>
                      <a:pt x="2530" y="157"/>
                    </a:lnTo>
                    <a:lnTo>
                      <a:pt x="2197" y="275"/>
                    </a:lnTo>
                    <a:lnTo>
                      <a:pt x="1883" y="432"/>
                    </a:lnTo>
                    <a:lnTo>
                      <a:pt x="1589" y="608"/>
                    </a:lnTo>
                    <a:lnTo>
                      <a:pt x="1315" y="824"/>
                    </a:lnTo>
                    <a:lnTo>
                      <a:pt x="1060" y="1059"/>
                    </a:lnTo>
                    <a:lnTo>
                      <a:pt x="824" y="1314"/>
                    </a:lnTo>
                    <a:lnTo>
                      <a:pt x="609" y="1589"/>
                    </a:lnTo>
                    <a:lnTo>
                      <a:pt x="432" y="1883"/>
                    </a:lnTo>
                    <a:lnTo>
                      <a:pt x="275" y="2197"/>
                    </a:lnTo>
                    <a:lnTo>
                      <a:pt x="158" y="2530"/>
                    </a:lnTo>
                    <a:lnTo>
                      <a:pt x="79" y="2863"/>
                    </a:lnTo>
                    <a:lnTo>
                      <a:pt x="20" y="3216"/>
                    </a:lnTo>
                    <a:lnTo>
                      <a:pt x="1" y="3589"/>
                    </a:lnTo>
                    <a:lnTo>
                      <a:pt x="20" y="3961"/>
                    </a:lnTo>
                    <a:lnTo>
                      <a:pt x="79" y="4314"/>
                    </a:lnTo>
                    <a:lnTo>
                      <a:pt x="158" y="4667"/>
                    </a:lnTo>
                    <a:lnTo>
                      <a:pt x="275" y="4981"/>
                    </a:lnTo>
                    <a:lnTo>
                      <a:pt x="432" y="5295"/>
                    </a:lnTo>
                    <a:lnTo>
                      <a:pt x="609" y="5589"/>
                    </a:lnTo>
                    <a:lnTo>
                      <a:pt x="824" y="5883"/>
                    </a:lnTo>
                    <a:lnTo>
                      <a:pt x="1060" y="6138"/>
                    </a:lnTo>
                    <a:lnTo>
                      <a:pt x="1315" y="6354"/>
                    </a:lnTo>
                    <a:lnTo>
                      <a:pt x="1589" y="6569"/>
                    </a:lnTo>
                    <a:lnTo>
                      <a:pt x="1883" y="6746"/>
                    </a:lnTo>
                    <a:lnTo>
                      <a:pt x="2197" y="6903"/>
                    </a:lnTo>
                    <a:lnTo>
                      <a:pt x="2530" y="7021"/>
                    </a:lnTo>
                    <a:lnTo>
                      <a:pt x="2864" y="7119"/>
                    </a:lnTo>
                    <a:lnTo>
                      <a:pt x="3217" y="7158"/>
                    </a:lnTo>
                    <a:lnTo>
                      <a:pt x="3589" y="7177"/>
                    </a:lnTo>
                    <a:lnTo>
                      <a:pt x="3962" y="7158"/>
                    </a:lnTo>
                    <a:lnTo>
                      <a:pt x="4315" y="7119"/>
                    </a:lnTo>
                    <a:lnTo>
                      <a:pt x="4648" y="7021"/>
                    </a:lnTo>
                    <a:lnTo>
                      <a:pt x="4982" y="6903"/>
                    </a:lnTo>
                    <a:lnTo>
                      <a:pt x="5295" y="6746"/>
                    </a:lnTo>
                    <a:lnTo>
                      <a:pt x="5590" y="6569"/>
                    </a:lnTo>
                    <a:lnTo>
                      <a:pt x="5884" y="6354"/>
                    </a:lnTo>
                    <a:lnTo>
                      <a:pt x="6139" y="6138"/>
                    </a:lnTo>
                    <a:lnTo>
                      <a:pt x="6354" y="5883"/>
                    </a:lnTo>
                    <a:lnTo>
                      <a:pt x="6570" y="5589"/>
                    </a:lnTo>
                    <a:lnTo>
                      <a:pt x="6747" y="5295"/>
                    </a:lnTo>
                    <a:lnTo>
                      <a:pt x="6903" y="4981"/>
                    </a:lnTo>
                    <a:lnTo>
                      <a:pt x="7021" y="4667"/>
                    </a:lnTo>
                    <a:lnTo>
                      <a:pt x="7100" y="4314"/>
                    </a:lnTo>
                    <a:lnTo>
                      <a:pt x="7158" y="3961"/>
                    </a:lnTo>
                    <a:lnTo>
                      <a:pt x="7178" y="3589"/>
                    </a:lnTo>
                    <a:lnTo>
                      <a:pt x="7158" y="3216"/>
                    </a:lnTo>
                    <a:lnTo>
                      <a:pt x="7100" y="2863"/>
                    </a:lnTo>
                    <a:lnTo>
                      <a:pt x="7021" y="2530"/>
                    </a:lnTo>
                    <a:lnTo>
                      <a:pt x="6903" y="2197"/>
                    </a:lnTo>
                    <a:lnTo>
                      <a:pt x="6747" y="1883"/>
                    </a:lnTo>
                    <a:lnTo>
                      <a:pt x="6570" y="1589"/>
                    </a:lnTo>
                    <a:lnTo>
                      <a:pt x="6354" y="1314"/>
                    </a:lnTo>
                    <a:lnTo>
                      <a:pt x="6139" y="1059"/>
                    </a:lnTo>
                    <a:lnTo>
                      <a:pt x="5884" y="824"/>
                    </a:lnTo>
                    <a:lnTo>
                      <a:pt x="5590" y="608"/>
                    </a:lnTo>
                    <a:lnTo>
                      <a:pt x="5295" y="432"/>
                    </a:lnTo>
                    <a:lnTo>
                      <a:pt x="4982" y="275"/>
                    </a:lnTo>
                    <a:lnTo>
                      <a:pt x="4648" y="157"/>
                    </a:lnTo>
                    <a:lnTo>
                      <a:pt x="4315" y="79"/>
                    </a:lnTo>
                    <a:lnTo>
                      <a:pt x="3962" y="20"/>
                    </a:lnTo>
                    <a:lnTo>
                      <a:pt x="35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6534175" y="-1578050"/>
                <a:ext cx="469675" cy="355450"/>
              </a:xfrm>
              <a:custGeom>
                <a:avLst/>
                <a:gdLst/>
                <a:ahLst/>
                <a:cxnLst/>
                <a:rect l="l" t="t" r="r" b="b"/>
                <a:pathLst>
                  <a:path w="18787" h="14218" extrusionOk="0">
                    <a:moveTo>
                      <a:pt x="1" y="0"/>
                    </a:moveTo>
                    <a:lnTo>
                      <a:pt x="1" y="14217"/>
                    </a:lnTo>
                    <a:lnTo>
                      <a:pt x="18787" y="14217"/>
                    </a:lnTo>
                    <a:lnTo>
                      <a:pt x="187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1pPr>
            <a:lvl2pPr lvl="1"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2pPr>
            <a:lvl3pPr lvl="2"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3pPr>
            <a:lvl4pPr lvl="3"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4pPr>
            <a:lvl5pPr lvl="4"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5pPr>
            <a:lvl6pPr lvl="5"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6pPr>
            <a:lvl7pPr lvl="6"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7pPr>
            <a:lvl8pPr lvl="7"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8pPr>
            <a:lvl9pPr lvl="8"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1pPr>
            <a:lvl2pPr marL="914400" lvl="1"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2pPr>
            <a:lvl3pPr marL="1371600" lvl="2"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3pPr>
            <a:lvl4pPr marL="1828800" lvl="3"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4pPr>
            <a:lvl5pPr marL="2286000" lvl="4"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5pPr>
            <a:lvl6pPr marL="2743200" lvl="5"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6pPr>
            <a:lvl7pPr marL="3200400" lvl="6"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7pPr>
            <a:lvl8pPr marL="3657600" lvl="7"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8pPr>
            <a:lvl9pPr marL="4114800" lvl="8"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7" r:id="rId6"/>
    <p:sldLayoutId id="2147483658" r:id="rId7"/>
    <p:sldLayoutId id="2147483659" r:id="rId8"/>
    <p:sldLayoutId id="2147483663" r:id="rId9"/>
    <p:sldLayoutId id="2147483664" r:id="rId10"/>
    <p:sldLayoutId id="2147483667" r:id="rId11"/>
    <p:sldLayoutId id="2147483673" r:id="rId12"/>
    <p:sldLayoutId id="2147483674" r:id="rId13"/>
    <p:sldLayoutId id="2147483678" r:id="rId14"/>
    <p:sldLayoutId id="2147483679" r:id="rId15"/>
    <p:sldLayoutId id="2147483680" r:id="rId16"/>
    <p:sldLayoutId id="2147483681" r:id="rId17"/>
    <p:sldLayoutId id="2147483682"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5.xml"/><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6.xml"/><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hyperlink" Target="https://www.youtube.com/watch?v=fOR_8gkU3UE&amp;t=255s" TargetMode="External"/><Relationship Id="rId7" Type="http://schemas.openxmlformats.org/officeDocument/2006/relationships/image" Target="../media/image570.png"/><Relationship Id="rId2" Type="http://schemas.openxmlformats.org/officeDocument/2006/relationships/notesSlide" Target="../notesSlides/notesSlide84.xml"/><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54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inception-demo.atilf.fr/" TargetMode="Externa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12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7.xml"/><Relationship Id="rId1" Type="http://schemas.openxmlformats.org/officeDocument/2006/relationships/slideLayout" Target="../slideLayouts/slideLayout18.xml"/><Relationship Id="rId4" Type="http://schemas.openxmlformats.org/officeDocument/2006/relationships/image" Target="../media/image9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9.xml"/><Relationship Id="rId1" Type="http://schemas.openxmlformats.org/officeDocument/2006/relationships/slideLayout" Target="../slideLayouts/slideLayout18.xml"/></Relationships>
</file>

<file path=ppt/slides/_rels/slide12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slideLayout" Target="../slideLayouts/slideLayout4.xml"/><Relationship Id="rId1" Type="http://schemas.openxmlformats.org/officeDocument/2006/relationships/video" Target="https://www.youtube.com/embed/ZfJ-21qHuBQ?feature=oembed" TargetMode="External"/></Relationships>
</file>

<file path=ppt/slides/_rels/slide139.xml.rels><?xml version="1.0" encoding="UTF-8" standalone="yes"?>
<Relationships xmlns="http://schemas.openxmlformats.org/package/2006/relationships"><Relationship Id="rId2" Type="http://schemas.openxmlformats.org/officeDocument/2006/relationships/hyperlink" Target="https://framaforms.org/cours-bases-de-tal-m1-idl-lds-semaine-36-septembre-2024-1725617669"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aclanthology.org/www.mt-archive.info/90/MTNI-1995-Hutchins.pdf"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slideLayout" Target="../slideLayouts/slideLayout3.xml"/><Relationship Id="rId1" Type="http://schemas.openxmlformats.org/officeDocument/2006/relationships/video" Target="https://www.youtube.com/embed/b3rNUhDqciM?feature=oembed" TargetMode="External"/></Relationships>
</file>

<file path=ppt/slides/_rels/slide141.xml.rels><?xml version="1.0" encoding="UTF-8" standalone="yes"?>
<Relationships xmlns="http://schemas.openxmlformats.org/package/2006/relationships"><Relationship Id="rId8" Type="http://schemas.openxmlformats.org/officeDocument/2006/relationships/hyperlink" Target="https://doi.org/10.1109/ICASSP.1990.115720" TargetMode="External"/><Relationship Id="rId3" Type="http://schemas.openxmlformats.org/officeDocument/2006/relationships/hyperlink" Target="https://engineering.stanford.edu/magazine/article/chris-manning-how-computers-are-learning-understand-language" TargetMode="External"/><Relationship Id="rId7" Type="http://schemas.openxmlformats.org/officeDocument/2006/relationships/hyperlink" Target="https://doi.org/10.1162/daed_a_01905" TargetMode="External"/><Relationship Id="rId2" Type="http://schemas.openxmlformats.org/officeDocument/2006/relationships/hyperlink" Target="https://jalammar.github.io/illustrated-transformer/" TargetMode="External"/><Relationship Id="rId1" Type="http://schemas.openxmlformats.org/officeDocument/2006/relationships/slideLayout" Target="../slideLayouts/slideLayout4.xml"/><Relationship Id="rId6" Type="http://schemas.openxmlformats.org/officeDocument/2006/relationships/hyperlink" Target="https://doi.org/10.1086/725132" TargetMode="External"/><Relationship Id="rId11" Type="http://schemas.openxmlformats.org/officeDocument/2006/relationships/hyperlink" Target="https://www.simplilearn.com/tutorials/deep-learning-tutorial/perceptron" TargetMode="External"/><Relationship Id="rId5" Type="http://schemas.openxmlformats.org/officeDocument/2006/relationships/hyperlink" Target="https://doi.org/10.4000/books.enseditions.3737" TargetMode="External"/><Relationship Id="rId10" Type="http://schemas.openxmlformats.org/officeDocument/2006/relationships/hyperlink" Target="https://huggingface.co/docs/transformers/tokenizer_summary" TargetMode="External"/><Relationship Id="rId4" Type="http://schemas.openxmlformats.org/officeDocument/2006/relationships/hyperlink" Target="https://www.persee.fr/doc/mom_0184-1785_2005_act_33_1_2284" TargetMode="External"/><Relationship Id="rId9" Type="http://schemas.openxmlformats.org/officeDocument/2006/relationships/hyperlink" Target="https://web.stanford.edu/~jurafsky/slp3/" TargetMode="External"/></Relationships>
</file>

<file path=ppt/slides/_rels/slide142.xml.rels><?xml version="1.0" encoding="UTF-8" standalone="yes"?>
<Relationships xmlns="http://schemas.openxmlformats.org/package/2006/relationships"><Relationship Id="rId8" Type="http://schemas.openxmlformats.org/officeDocument/2006/relationships/hyperlink" Target="https://time.com/6247678/openai-chatgpt-kenya-workers/" TargetMode="External"/><Relationship Id="rId13" Type="http://schemas.openxmlformats.org/officeDocument/2006/relationships/hyperlink" Target="https://doi.org/10.1086/725132" TargetMode="External"/><Relationship Id="rId18" Type="http://schemas.openxmlformats.org/officeDocument/2006/relationships/hyperlink" Target="https://doi.org/10.1111/j.1749-818X.2008.00070.x" TargetMode="External"/><Relationship Id="rId3" Type="http://schemas.openxmlformats.org/officeDocument/2006/relationships/hyperlink" Target="https://doi.org/10.18653/v1/2022.nlppower-1.6" TargetMode="External"/><Relationship Id="rId21" Type="http://schemas.openxmlformats.org/officeDocument/2006/relationships/hyperlink" Target="https://aclanthology.org/2007.tal-1.1" TargetMode="External"/><Relationship Id="rId7" Type="http://schemas.openxmlformats.org/officeDocument/2006/relationships/hyperlink" Target="https://aclanthology.org/2024.jeptalnrecital-taln.5" TargetMode="External"/><Relationship Id="rId12" Type="http://schemas.openxmlformats.org/officeDocument/2006/relationships/hyperlink" Target="https://doi.org/10.4000/books.enseditions.3737" TargetMode="External"/><Relationship Id="rId17" Type="http://schemas.openxmlformats.org/officeDocument/2006/relationships/hyperlink" Target="https://doi.org/10.1109/ICASSP.1990.115720" TargetMode="External"/><Relationship Id="rId25" Type="http://schemas.openxmlformats.org/officeDocument/2006/relationships/hyperlink" Target="https://www.simplilearn.com/tutorials/deep-learning-tutorial/perceptron" TargetMode="External"/><Relationship Id="rId2" Type="http://schemas.openxmlformats.org/officeDocument/2006/relationships/hyperlink" Target="https://aclanthology.org/2023.jeptalnrecital-long.1" TargetMode="External"/><Relationship Id="rId16" Type="http://schemas.openxmlformats.org/officeDocument/2006/relationships/hyperlink" Target="http://arxiv.org/abs/2402.06196" TargetMode="External"/><Relationship Id="rId20" Type="http://schemas.openxmlformats.org/officeDocument/2006/relationships/hyperlink" Target="https://cs.stanford.edu/people/eroberts/courses/soco/projects/2004-05/nlp/overview_history.html" TargetMode="External"/><Relationship Id="rId1" Type="http://schemas.openxmlformats.org/officeDocument/2006/relationships/slideLayout" Target="../slideLayouts/slideLayout4.xml"/><Relationship Id="rId6" Type="http://schemas.openxmlformats.org/officeDocument/2006/relationships/hyperlink" Target="https://doi.org/10.48550/arXiv.2211.13819" TargetMode="External"/><Relationship Id="rId11" Type="http://schemas.openxmlformats.org/officeDocument/2006/relationships/hyperlink" Target="https://www.persee.fr/doc/mom_0184-1785_2005_act_33_1_2284" TargetMode="External"/><Relationship Id="rId24" Type="http://schemas.openxmlformats.org/officeDocument/2006/relationships/hyperlink" Target="https://www.theverge.com/2019/6/6/18655212/reddit-ai-bots-gpt2-openai-text-artificial-intelligence-subreddit" TargetMode="External"/><Relationship Id="rId5" Type="http://schemas.openxmlformats.org/officeDocument/2006/relationships/hyperlink" Target="https://engineering.stanford.edu/magazine/article/chris-manning-how-computers-are-learning-understand-language" TargetMode="External"/><Relationship Id="rId15" Type="http://schemas.openxmlformats.org/officeDocument/2006/relationships/hyperlink" Target="https://doi.org/10.1162/daed_a_01905" TargetMode="External"/><Relationship Id="rId23" Type="http://schemas.openxmlformats.org/officeDocument/2006/relationships/hyperlink" Target="https://web.stanford.edu/~jurafsky/slp3/" TargetMode="External"/><Relationship Id="rId10" Type="http://schemas.openxmlformats.org/officeDocument/2006/relationships/hyperlink" Target="https://doi.org/10.1162/coli.2009.35.4.35401" TargetMode="External"/><Relationship Id="rId19" Type="http://schemas.openxmlformats.org/officeDocument/2006/relationships/hyperlink" Target="https://doi.org/10.1162/COLI_a_00304" TargetMode="External"/><Relationship Id="rId4" Type="http://schemas.openxmlformats.org/officeDocument/2006/relationships/hyperlink" Target="https://lifewithdata.com/2022/09/18/perceptron-in-machine-learning/" TargetMode="External"/><Relationship Id="rId9" Type="http://schemas.openxmlformats.org/officeDocument/2006/relationships/hyperlink" Target="https://www.youtube.com/channel/UC_48v322owNVtORXuMeRmpA" TargetMode="External"/><Relationship Id="rId14" Type="http://schemas.openxmlformats.org/officeDocument/2006/relationships/hyperlink" Target="https://doi.org/10.1162/coli_a_00032" TargetMode="External"/><Relationship Id="rId22" Type="http://schemas.openxmlformats.org/officeDocument/2006/relationships/hyperlink" Target="https://www.nytimes.com/1983/04/28/business/technology-the-computer-as-translator.html"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162/daed_a_01905"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web.stanford.edu/~jurafsky/slp3/A.pdf"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martinabarletta.github.io/martina-barletta/teaching/" TargetMode="External"/><Relationship Id="rId1" Type="http://schemas.openxmlformats.org/officeDocument/2006/relationships/slideLayout" Target="../slideLayouts/slideLayout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https://lifewithdata.com/2022/09/18/perceptron-in-machine-learnin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4.xml"/><Relationship Id="rId1" Type="http://schemas.openxmlformats.org/officeDocument/2006/relationships/video" Target="https://www.youtube.com/embed/aircAruvnKk?feature=oembed"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universaldependencies.org/"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hyperlink" Target="https://surfacesyntacticud.github.io/"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hyperlink" Target="https://huggingface.co/blog/2023-in-llms"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time.com/6247678/openai-chatgpt-kenya-workers/" TargetMode="External"/><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time.com/6247678/openai-chatgpt-kenya-workers/"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Layout" Target="../slideLayouts/slideLayout4.xml"/><Relationship Id="rId1" Type="http://schemas.openxmlformats.org/officeDocument/2006/relationships/video" Target="https://www.youtube.com/embed/-QH8fRhqFHM?feature=oembed"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web.stanford.edu/~jurafsky/slp3/" TargetMode="Externa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35.svg"/></Relationships>
</file>

<file path=ppt/slides/_rels/slide5.xml.rels><?xml version="1.0" encoding="UTF-8" standalone="yes"?>
<Relationships xmlns="http://schemas.openxmlformats.org/package/2006/relationships"><Relationship Id="rId3" Type="http://schemas.openxmlformats.org/officeDocument/2006/relationships/hyperlink" Target="https://www.menti.com/al13odojx7mn"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corliapi.ortolang.fr/stanza/"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huggingface.co/learn/nlp-course/chapter6/5"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hyperlink" Target="https://huggingface.co/docs/transformers/tokenizer_summary"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hyperlink" Target="https://fr.wikipedia.org/wiki/Loi_de_Zipf" TargetMode="Externa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hyperlink" Target="https://astro-colibri.science/" TargetMode="Externa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hyperlink" Target="https://semeval.github.io/"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hyperlink" Target="https://deft2024.univ-avignon.fr/" TargetMode="External"/><Relationship Id="rId5" Type="http://schemas.openxmlformats.org/officeDocument/2006/relationships/hyperlink" Target="https://www.evalita.it/campaigns/evalita-2023/tasks/" TargetMode="External"/><Relationship Id="rId4" Type="http://schemas.openxmlformats.org/officeDocument/2006/relationships/hyperlink" Target="https://www.conll.org/previous-task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62.gif"/><Relationship Id="rId11" Type="http://schemas.openxmlformats.org/officeDocument/2006/relationships/image" Target="../media/image67.png"/><Relationship Id="rId5" Type="http://schemas.openxmlformats.org/officeDocument/2006/relationships/image" Target="../media/image61.jp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5.png"/><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9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hyperlink" Target="https://scoledit.org/scolinter/corpus.php" TargetMode="Externa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8.png"/><Relationship Id="rId7" Type="http://schemas.openxmlformats.org/officeDocument/2006/relationships/image" Target="../media/image76.svg"/><Relationship Id="rId2" Type="http://schemas.openxmlformats.org/officeDocument/2006/relationships/notesSlide" Target="../notesSlides/notesSlide69.xml"/><Relationship Id="rId1" Type="http://schemas.openxmlformats.org/officeDocument/2006/relationships/slideLayout" Target="../slideLayouts/slideLayout17.xml"/><Relationship Id="rId6" Type="http://schemas.openxmlformats.org/officeDocument/2006/relationships/image" Target="../media/image75.png"/><Relationship Id="rId11" Type="http://schemas.openxmlformats.org/officeDocument/2006/relationships/image" Target="../media/image80.svg"/><Relationship Id="rId5" Type="http://schemas.openxmlformats.org/officeDocument/2006/relationships/image" Target="../media/image74.sv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svg"/></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0.xml"/><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2.xml"/><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32"/>
          <p:cNvSpPr txBox="1">
            <a:spLocks noGrp="1"/>
          </p:cNvSpPr>
          <p:nvPr>
            <p:ph type="ctrTitle"/>
          </p:nvPr>
        </p:nvSpPr>
        <p:spPr>
          <a:xfrm>
            <a:off x="1735425" y="-306082"/>
            <a:ext cx="5672700" cy="277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Bases de TAL</a:t>
            </a:r>
            <a:endParaRPr sz="3500" dirty="0">
              <a:solidFill>
                <a:schemeClr val="lt1"/>
              </a:solidFill>
            </a:endParaRPr>
          </a:p>
        </p:txBody>
      </p:sp>
      <p:sp>
        <p:nvSpPr>
          <p:cNvPr id="1441" name="Google Shape;1441;p32"/>
          <p:cNvSpPr txBox="1">
            <a:spLocks noGrp="1"/>
          </p:cNvSpPr>
          <p:nvPr>
            <p:ph type="subTitle" idx="1"/>
          </p:nvPr>
        </p:nvSpPr>
        <p:spPr>
          <a:xfrm>
            <a:off x="863475" y="2598063"/>
            <a:ext cx="7351425" cy="15213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lang="en" dirty="0"/>
          </a:p>
          <a:p>
            <a:pPr marL="0" lvl="0" indent="0" algn="ctr" rtl="0">
              <a:spcBef>
                <a:spcPts val="0"/>
              </a:spcBef>
              <a:spcAft>
                <a:spcPts val="0"/>
              </a:spcAft>
              <a:buNone/>
            </a:pPr>
            <a:r>
              <a:rPr lang="en" sz="2000" dirty="0"/>
              <a:t>Master 1 Sciences du Langage</a:t>
            </a:r>
          </a:p>
          <a:p>
            <a:pPr marL="0" lvl="0" indent="0" algn="ctr" rtl="0">
              <a:spcBef>
                <a:spcPts val="0"/>
              </a:spcBef>
              <a:spcAft>
                <a:spcPts val="0"/>
              </a:spcAft>
              <a:buNone/>
            </a:pPr>
            <a:r>
              <a:rPr lang="en" sz="2000" dirty="0"/>
              <a:t>Parcours Industries de la Langue – Linguistic Data Sciences</a:t>
            </a:r>
          </a:p>
          <a:p>
            <a:pPr marL="0" lvl="0" indent="0" algn="ctr" rtl="0">
              <a:spcBef>
                <a:spcPts val="0"/>
              </a:spcBef>
              <a:spcAft>
                <a:spcPts val="0"/>
              </a:spcAft>
              <a:buNone/>
            </a:pPr>
            <a:r>
              <a:rPr lang="en" dirty="0"/>
              <a:t>Martina Barletta</a:t>
            </a:r>
          </a:p>
          <a:p>
            <a:pPr marL="0" lvl="0" indent="0" algn="ctr" rtl="0">
              <a:spcBef>
                <a:spcPts val="0"/>
              </a:spcBef>
              <a:spcAft>
                <a:spcPts val="0"/>
              </a:spcAft>
              <a:buNone/>
            </a:pPr>
            <a:r>
              <a:rPr lang="en" dirty="0"/>
              <a:t>3-6 septembre 2024</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Licence </a:t>
            </a:r>
            <a:r>
              <a:rPr lang="fr-FR" dirty="0"/>
              <a:t>CC BY-NC-SA</a:t>
            </a:r>
            <a:endParaRPr dirty="0"/>
          </a:p>
        </p:txBody>
      </p:sp>
      <p:sp>
        <p:nvSpPr>
          <p:cNvPr id="1442" name="Google Shape;1442;p32"/>
          <p:cNvSpPr/>
          <p:nvPr/>
        </p:nvSpPr>
        <p:spPr>
          <a:xfrm>
            <a:off x="3680725" y="4608568"/>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32"/>
          <p:cNvGrpSpPr/>
          <p:nvPr/>
        </p:nvGrpSpPr>
        <p:grpSpPr>
          <a:xfrm>
            <a:off x="329600" y="180388"/>
            <a:ext cx="767250" cy="718225"/>
            <a:chOff x="5215250" y="4706200"/>
            <a:chExt cx="767250" cy="718225"/>
          </a:xfrm>
        </p:grpSpPr>
        <p:sp>
          <p:nvSpPr>
            <p:cNvPr id="1444" name="Google Shape;1444;p32"/>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2"/>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2"/>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2"/>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2"/>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2"/>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2"/>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2"/>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2"/>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2"/>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2"/>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2"/>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2"/>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2"/>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2"/>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2"/>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2"/>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2"/>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2"/>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2"/>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32"/>
          <p:cNvGrpSpPr/>
          <p:nvPr/>
        </p:nvGrpSpPr>
        <p:grpSpPr>
          <a:xfrm>
            <a:off x="8047150" y="180400"/>
            <a:ext cx="767250" cy="718225"/>
            <a:chOff x="5215250" y="4706200"/>
            <a:chExt cx="767250" cy="718225"/>
          </a:xfrm>
        </p:grpSpPr>
        <p:sp>
          <p:nvSpPr>
            <p:cNvPr id="1465" name="Google Shape;1465;p32"/>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2"/>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2"/>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2"/>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2"/>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2"/>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2"/>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2"/>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2"/>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2"/>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2"/>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2"/>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2"/>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2"/>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2"/>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2"/>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2"/>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2"/>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2"/>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2"/>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DDC78E-46D1-7BAE-5C42-A34B2C1A1E27}"/>
              </a:ext>
            </a:extLst>
          </p:cNvPr>
          <p:cNvSpPr>
            <a:spLocks noGrp="1"/>
          </p:cNvSpPr>
          <p:nvPr>
            <p:ph type="title"/>
          </p:nvPr>
        </p:nvSpPr>
        <p:spPr>
          <a:xfrm>
            <a:off x="720000" y="257580"/>
            <a:ext cx="7704000" cy="572700"/>
          </a:xfrm>
        </p:spPr>
        <p:txBody>
          <a:bodyPr/>
          <a:lstStyle/>
          <a:p>
            <a:r>
              <a:rPr lang="fr-FR" dirty="0"/>
              <a:t>L’implicite dans le langage</a:t>
            </a:r>
          </a:p>
        </p:txBody>
      </p:sp>
      <p:pic>
        <p:nvPicPr>
          <p:cNvPr id="4" name="Image 3">
            <a:extLst>
              <a:ext uri="{FF2B5EF4-FFF2-40B4-BE49-F238E27FC236}">
                <a16:creationId xmlns:a16="http://schemas.microsoft.com/office/drawing/2014/main" id="{6BD05E58-2ED7-5DB4-3B08-64DB6A230518}"/>
              </a:ext>
            </a:extLst>
          </p:cNvPr>
          <p:cNvPicPr>
            <a:picLocks noChangeAspect="1"/>
          </p:cNvPicPr>
          <p:nvPr/>
        </p:nvPicPr>
        <p:blipFill>
          <a:blip r:embed="rId3"/>
          <a:stretch>
            <a:fillRect/>
          </a:stretch>
        </p:blipFill>
        <p:spPr>
          <a:xfrm>
            <a:off x="512932" y="1088670"/>
            <a:ext cx="4624362" cy="1241055"/>
          </a:xfrm>
          <a:prstGeom prst="rect">
            <a:avLst/>
          </a:prstGeom>
        </p:spPr>
      </p:pic>
      <p:sp>
        <p:nvSpPr>
          <p:cNvPr id="5" name="ZoneTexte 4">
            <a:extLst>
              <a:ext uri="{FF2B5EF4-FFF2-40B4-BE49-F238E27FC236}">
                <a16:creationId xmlns:a16="http://schemas.microsoft.com/office/drawing/2014/main" id="{52B5B94E-06F6-02C5-8CC2-E458D81269DA}"/>
              </a:ext>
            </a:extLst>
          </p:cNvPr>
          <p:cNvSpPr txBox="1"/>
          <p:nvPr/>
        </p:nvSpPr>
        <p:spPr>
          <a:xfrm>
            <a:off x="5546100" y="1386032"/>
            <a:ext cx="3140440" cy="646331"/>
          </a:xfrm>
          <a:prstGeom prst="rect">
            <a:avLst/>
          </a:prstGeom>
          <a:noFill/>
        </p:spPr>
        <p:txBody>
          <a:bodyPr wrap="square" rtlCol="0">
            <a:spAutoFit/>
          </a:bodyPr>
          <a:lstStyle/>
          <a:p>
            <a:r>
              <a:rPr lang="fr-FR" sz="1800" dirty="0">
                <a:solidFill>
                  <a:schemeClr val="bg1"/>
                </a:solidFill>
                <a:latin typeface="Figtree" panose="020B0604020202020204" charset="0"/>
                <a:cs typeface="Figtree" panose="020B0604020202020204" charset="0"/>
              </a:rPr>
              <a:t>Connaissance du monde</a:t>
            </a:r>
          </a:p>
          <a:p>
            <a:r>
              <a:rPr lang="fr-FR" sz="1800" dirty="0">
                <a:solidFill>
                  <a:schemeClr val="bg1"/>
                </a:solidFill>
                <a:latin typeface="Figtree" panose="020B0604020202020204" charset="0"/>
                <a:cs typeface="Figtree" panose="020B0604020202020204" charset="0"/>
              </a:rPr>
              <a:t>Métonymie</a:t>
            </a:r>
          </a:p>
        </p:txBody>
      </p:sp>
      <p:pic>
        <p:nvPicPr>
          <p:cNvPr id="7" name="Image 6">
            <a:extLst>
              <a:ext uri="{FF2B5EF4-FFF2-40B4-BE49-F238E27FC236}">
                <a16:creationId xmlns:a16="http://schemas.microsoft.com/office/drawing/2014/main" id="{0307286D-FB6A-6243-628A-B06BE4185494}"/>
              </a:ext>
            </a:extLst>
          </p:cNvPr>
          <p:cNvPicPr>
            <a:picLocks noChangeAspect="1"/>
          </p:cNvPicPr>
          <p:nvPr/>
        </p:nvPicPr>
        <p:blipFill>
          <a:blip r:embed="rId4"/>
          <a:stretch>
            <a:fillRect/>
          </a:stretch>
        </p:blipFill>
        <p:spPr>
          <a:xfrm>
            <a:off x="512932" y="2517170"/>
            <a:ext cx="4660610" cy="1064234"/>
          </a:xfrm>
          <a:prstGeom prst="rect">
            <a:avLst/>
          </a:prstGeom>
        </p:spPr>
      </p:pic>
      <p:sp>
        <p:nvSpPr>
          <p:cNvPr id="8" name="ZoneTexte 7">
            <a:extLst>
              <a:ext uri="{FF2B5EF4-FFF2-40B4-BE49-F238E27FC236}">
                <a16:creationId xmlns:a16="http://schemas.microsoft.com/office/drawing/2014/main" id="{1F711477-7F96-C2FC-E227-74199BD5E0E1}"/>
              </a:ext>
            </a:extLst>
          </p:cNvPr>
          <p:cNvSpPr txBox="1"/>
          <p:nvPr/>
        </p:nvSpPr>
        <p:spPr>
          <a:xfrm>
            <a:off x="5546100" y="2780489"/>
            <a:ext cx="3140440" cy="646331"/>
          </a:xfrm>
          <a:prstGeom prst="rect">
            <a:avLst/>
          </a:prstGeom>
          <a:noFill/>
        </p:spPr>
        <p:txBody>
          <a:bodyPr wrap="square" rtlCol="0">
            <a:spAutoFit/>
          </a:bodyPr>
          <a:lstStyle/>
          <a:p>
            <a:r>
              <a:rPr lang="fr-FR" sz="1800" dirty="0">
                <a:solidFill>
                  <a:schemeClr val="bg1"/>
                </a:solidFill>
                <a:latin typeface="Figtree" panose="020B0604020202020204" charset="0"/>
                <a:cs typeface="Figtree" panose="020B0604020202020204" charset="0"/>
              </a:rPr>
              <a:t>Métaphore</a:t>
            </a:r>
          </a:p>
          <a:p>
            <a:endParaRPr lang="fr-FR" sz="1800" dirty="0">
              <a:latin typeface="Figtree" panose="020B0604020202020204" charset="0"/>
              <a:cs typeface="Figtree" panose="020B0604020202020204" charset="0"/>
            </a:endParaRPr>
          </a:p>
        </p:txBody>
      </p:sp>
      <p:pic>
        <p:nvPicPr>
          <p:cNvPr id="10" name="Image 9">
            <a:extLst>
              <a:ext uri="{FF2B5EF4-FFF2-40B4-BE49-F238E27FC236}">
                <a16:creationId xmlns:a16="http://schemas.microsoft.com/office/drawing/2014/main" id="{BF2207FC-EC8B-8C87-5B83-D800F9C794D1}"/>
              </a:ext>
            </a:extLst>
          </p:cNvPr>
          <p:cNvPicPr>
            <a:picLocks noChangeAspect="1"/>
          </p:cNvPicPr>
          <p:nvPr/>
        </p:nvPicPr>
        <p:blipFill>
          <a:blip r:embed="rId5"/>
          <a:stretch>
            <a:fillRect/>
          </a:stretch>
        </p:blipFill>
        <p:spPr>
          <a:xfrm>
            <a:off x="474386" y="3748977"/>
            <a:ext cx="4699156" cy="1063493"/>
          </a:xfrm>
          <a:prstGeom prst="rect">
            <a:avLst/>
          </a:prstGeom>
        </p:spPr>
      </p:pic>
      <p:sp>
        <p:nvSpPr>
          <p:cNvPr id="11" name="ZoneTexte 10">
            <a:extLst>
              <a:ext uri="{FF2B5EF4-FFF2-40B4-BE49-F238E27FC236}">
                <a16:creationId xmlns:a16="http://schemas.microsoft.com/office/drawing/2014/main" id="{514A487F-220D-B0CC-EA23-6E03A5B0AC03}"/>
              </a:ext>
            </a:extLst>
          </p:cNvPr>
          <p:cNvSpPr txBox="1"/>
          <p:nvPr/>
        </p:nvSpPr>
        <p:spPr>
          <a:xfrm>
            <a:off x="5546100" y="4054124"/>
            <a:ext cx="3140440" cy="646331"/>
          </a:xfrm>
          <a:prstGeom prst="rect">
            <a:avLst/>
          </a:prstGeom>
          <a:noFill/>
        </p:spPr>
        <p:txBody>
          <a:bodyPr wrap="square" rtlCol="0">
            <a:spAutoFit/>
          </a:bodyPr>
          <a:lstStyle/>
          <a:p>
            <a:r>
              <a:rPr lang="fr-FR" sz="1800" dirty="0">
                <a:solidFill>
                  <a:schemeClr val="bg1"/>
                </a:solidFill>
                <a:latin typeface="Figtree" panose="020B0604020202020204" charset="0"/>
                <a:cs typeface="Figtree" panose="020B0604020202020204" charset="0"/>
              </a:rPr>
              <a:t>Connaissance du monde</a:t>
            </a:r>
          </a:p>
          <a:p>
            <a:endParaRPr lang="fr-FR" sz="1800" dirty="0">
              <a:latin typeface="Figtree" panose="020B0604020202020204" charset="0"/>
              <a:cs typeface="Figtree" panose="020B0604020202020204" charset="0"/>
            </a:endParaRPr>
          </a:p>
        </p:txBody>
      </p:sp>
    </p:spTree>
    <p:extLst>
      <p:ext uri="{BB962C8B-B14F-4D97-AF65-F5344CB8AC3E}">
        <p14:creationId xmlns:p14="http://schemas.microsoft.com/office/powerpoint/2010/main" val="25268215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587C7E-22B9-824F-8CE9-5676BF370046}"/>
              </a:ext>
            </a:extLst>
          </p:cNvPr>
          <p:cNvSpPr>
            <a:spLocks noGrp="1"/>
          </p:cNvSpPr>
          <p:nvPr>
            <p:ph type="title"/>
          </p:nvPr>
        </p:nvSpPr>
        <p:spPr>
          <a:xfrm>
            <a:off x="647767" y="178568"/>
            <a:ext cx="8178381" cy="857400"/>
          </a:xfrm>
        </p:spPr>
        <p:txBody>
          <a:bodyPr/>
          <a:lstStyle/>
          <a:p>
            <a:r>
              <a:rPr lang="it-IT" dirty="0" err="1"/>
              <a:t>Caractérisation</a:t>
            </a:r>
            <a:r>
              <a:rPr lang="it-IT" dirty="0"/>
              <a:t> </a:t>
            </a:r>
            <a:r>
              <a:rPr lang="it-IT" dirty="0" err="1"/>
              <a:t>du</a:t>
            </a:r>
            <a:r>
              <a:rPr lang="it-IT" dirty="0"/>
              <a:t> corpus de </a:t>
            </a:r>
            <a:r>
              <a:rPr lang="it-IT" dirty="0" err="1"/>
              <a:t>référence</a:t>
            </a:r>
            <a:r>
              <a:rPr lang="it-IT" dirty="0"/>
              <a:t> (II)</a:t>
            </a:r>
            <a:endParaRPr lang="fr-FR" dirty="0"/>
          </a:p>
        </p:txBody>
      </p:sp>
      <p:sp>
        <p:nvSpPr>
          <p:cNvPr id="4" name="Espace réservé du numéro de diapositive 3">
            <a:extLst>
              <a:ext uri="{FF2B5EF4-FFF2-40B4-BE49-F238E27FC236}">
                <a16:creationId xmlns:a16="http://schemas.microsoft.com/office/drawing/2014/main" id="{F440D54D-BEAE-2D98-A83C-4AACB37854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100</a:t>
            </a:fld>
            <a:endParaRPr lang="fr-FR"/>
          </a:p>
        </p:txBody>
      </p:sp>
      <p:graphicFrame>
        <p:nvGraphicFramePr>
          <p:cNvPr id="5" name="Tableau 4">
            <a:extLst>
              <a:ext uri="{FF2B5EF4-FFF2-40B4-BE49-F238E27FC236}">
                <a16:creationId xmlns:a16="http://schemas.microsoft.com/office/drawing/2014/main" id="{444BF2D9-87F9-EEA1-29BC-2FBB9C8F15EE}"/>
              </a:ext>
            </a:extLst>
          </p:cNvPr>
          <p:cNvGraphicFramePr>
            <a:graphicFrameLocks noGrp="1"/>
          </p:cNvGraphicFramePr>
          <p:nvPr/>
        </p:nvGraphicFramePr>
        <p:xfrm>
          <a:off x="576544" y="1488069"/>
          <a:ext cx="5272320" cy="2733738"/>
        </p:xfrm>
        <a:graphic>
          <a:graphicData uri="http://schemas.openxmlformats.org/drawingml/2006/table">
            <a:tbl>
              <a:tblPr firstRow="1" bandRow="1"/>
              <a:tblGrid>
                <a:gridCol w="1054464">
                  <a:extLst>
                    <a:ext uri="{9D8B030D-6E8A-4147-A177-3AD203B41FA5}">
                      <a16:colId xmlns:a16="http://schemas.microsoft.com/office/drawing/2014/main" val="2390671749"/>
                    </a:ext>
                  </a:extLst>
                </a:gridCol>
                <a:gridCol w="1054464">
                  <a:extLst>
                    <a:ext uri="{9D8B030D-6E8A-4147-A177-3AD203B41FA5}">
                      <a16:colId xmlns:a16="http://schemas.microsoft.com/office/drawing/2014/main" val="1102060368"/>
                    </a:ext>
                  </a:extLst>
                </a:gridCol>
                <a:gridCol w="1054464">
                  <a:extLst>
                    <a:ext uri="{9D8B030D-6E8A-4147-A177-3AD203B41FA5}">
                      <a16:colId xmlns:a16="http://schemas.microsoft.com/office/drawing/2014/main" val="859888491"/>
                    </a:ext>
                  </a:extLst>
                </a:gridCol>
                <a:gridCol w="1054464">
                  <a:extLst>
                    <a:ext uri="{9D8B030D-6E8A-4147-A177-3AD203B41FA5}">
                      <a16:colId xmlns:a16="http://schemas.microsoft.com/office/drawing/2014/main" val="3293039559"/>
                    </a:ext>
                  </a:extLst>
                </a:gridCol>
                <a:gridCol w="1054464">
                  <a:extLst>
                    <a:ext uri="{9D8B030D-6E8A-4147-A177-3AD203B41FA5}">
                      <a16:colId xmlns:a16="http://schemas.microsoft.com/office/drawing/2014/main" val="3797393492"/>
                    </a:ext>
                  </a:extLst>
                </a:gridCol>
              </a:tblGrid>
              <a:tr h="671871">
                <a:tc>
                  <a:txBody>
                    <a:bodyPr/>
                    <a:lstStyle/>
                    <a:p>
                      <a:r>
                        <a:rPr lang="fr-FR" sz="1050" dirty="0">
                          <a:latin typeface="Lato" panose="020F0502020204030203" pitchFamily="34" charset="0"/>
                          <a:ea typeface="Lato" panose="020F0502020204030203" pitchFamily="34" charset="0"/>
                          <a:cs typeface="Lato" panose="020F0502020204030203" pitchFamily="34" charset="0"/>
                        </a:rPr>
                        <a:t>Niveau</a:t>
                      </a:r>
                    </a:p>
                  </a:txBody>
                  <a:tcPr/>
                </a:tc>
                <a:tc>
                  <a:txBody>
                    <a:bodyPr/>
                    <a:lstStyle/>
                    <a:p>
                      <a:r>
                        <a:rPr lang="it-IT" sz="1050" dirty="0" err="1">
                          <a:latin typeface="Lato" panose="020F0502020204030203" pitchFamily="34" charset="0"/>
                          <a:ea typeface="Lato" panose="020F0502020204030203" pitchFamily="34" charset="0"/>
                          <a:cs typeface="Lato" panose="020F0502020204030203" pitchFamily="34" charset="0"/>
                        </a:rPr>
                        <a:t>Maillons</a:t>
                      </a:r>
                      <a:endParaRPr lang="fr-FR" sz="105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050" dirty="0">
                          <a:latin typeface="Lato" panose="020F0502020204030203" pitchFamily="34" charset="0"/>
                          <a:ea typeface="Lato" panose="020F0502020204030203" pitchFamily="34" charset="0"/>
                          <a:cs typeface="Lato" panose="020F0502020204030203" pitchFamily="34" charset="0"/>
                        </a:rPr>
                        <a:t>Nb </a:t>
                      </a:r>
                      <a:r>
                        <a:rPr lang="it-IT" sz="1050" dirty="0" err="1">
                          <a:latin typeface="Lato" panose="020F0502020204030203" pitchFamily="34" charset="0"/>
                          <a:ea typeface="Lato" panose="020F0502020204030203" pitchFamily="34" charset="0"/>
                          <a:cs typeface="Lato" panose="020F0502020204030203" pitchFamily="34" charset="0"/>
                        </a:rPr>
                        <a:t>moyen</a:t>
                      </a:r>
                      <a:r>
                        <a:rPr lang="it-IT" sz="1050" dirty="0">
                          <a:latin typeface="Lato" panose="020F0502020204030203" pitchFamily="34" charset="0"/>
                          <a:ea typeface="Lato" panose="020F0502020204030203" pitchFamily="34" charset="0"/>
                          <a:cs typeface="Lato" panose="020F0502020204030203" pitchFamily="34" charset="0"/>
                        </a:rPr>
                        <a:t> de </a:t>
                      </a:r>
                      <a:r>
                        <a:rPr lang="it-IT" sz="1050" dirty="0" err="1">
                          <a:latin typeface="Lato" panose="020F0502020204030203" pitchFamily="34" charset="0"/>
                          <a:ea typeface="Lato" panose="020F0502020204030203" pitchFamily="34" charset="0"/>
                          <a:cs typeface="Lato" panose="020F0502020204030203" pitchFamily="34" charset="0"/>
                        </a:rPr>
                        <a:t>référents</a:t>
                      </a:r>
                      <a:r>
                        <a:rPr lang="it-IT" sz="1050" dirty="0">
                          <a:latin typeface="Lato" panose="020F0502020204030203" pitchFamily="34" charset="0"/>
                          <a:ea typeface="Lato" panose="020F0502020204030203" pitchFamily="34" charset="0"/>
                          <a:cs typeface="Lato" panose="020F0502020204030203" pitchFamily="34" charset="0"/>
                        </a:rPr>
                        <a:t> par texte</a:t>
                      </a:r>
                      <a:endParaRPr lang="fr-FR" sz="105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050" dirty="0" err="1">
                          <a:latin typeface="Lato" panose="020F0502020204030203" pitchFamily="34" charset="0"/>
                          <a:ea typeface="Lato" panose="020F0502020204030203" pitchFamily="34" charset="0"/>
                          <a:cs typeface="Lato" panose="020F0502020204030203" pitchFamily="34" charset="0"/>
                        </a:rPr>
                        <a:t>Dénsité</a:t>
                      </a:r>
                      <a:r>
                        <a:rPr lang="it-IT" sz="1050" dirty="0">
                          <a:latin typeface="Lato" panose="020F0502020204030203" pitchFamily="34" charset="0"/>
                          <a:ea typeface="Lato" panose="020F0502020204030203" pitchFamily="34" charset="0"/>
                          <a:cs typeface="Lato" panose="020F0502020204030203" pitchFamily="34" charset="0"/>
                        </a:rPr>
                        <a:t> </a:t>
                      </a:r>
                      <a:r>
                        <a:rPr lang="it-IT" sz="1050" dirty="0" err="1">
                          <a:latin typeface="Lato" panose="020F0502020204030203" pitchFamily="34" charset="0"/>
                          <a:ea typeface="Lato" panose="020F0502020204030203" pitchFamily="34" charset="0"/>
                          <a:cs typeface="Lato" panose="020F0502020204030203" pitchFamily="34" charset="0"/>
                        </a:rPr>
                        <a:t>référentielle</a:t>
                      </a:r>
                      <a:endParaRPr lang="it-IT" sz="1050" dirty="0">
                        <a:latin typeface="Lato" panose="020F0502020204030203" pitchFamily="34" charset="0"/>
                        <a:ea typeface="Lato" panose="020F0502020204030203" pitchFamily="34" charset="0"/>
                        <a:cs typeface="Lato" panose="020F0502020204030203" pitchFamily="34" charset="0"/>
                      </a:endParaRPr>
                    </a:p>
                    <a:p>
                      <a:r>
                        <a:rPr lang="it-IT" sz="800" dirty="0">
                          <a:latin typeface="Lato" panose="020F0502020204030203" pitchFamily="34" charset="0"/>
                          <a:ea typeface="Lato" panose="020F0502020204030203" pitchFamily="34" charset="0"/>
                          <a:cs typeface="Lato" panose="020F0502020204030203" pitchFamily="34" charset="0"/>
                        </a:rPr>
                        <a:t>(</a:t>
                      </a:r>
                      <a:r>
                        <a:rPr lang="it-IT" sz="800" dirty="0" err="1">
                          <a:latin typeface="Lato" panose="020F0502020204030203" pitchFamily="34" charset="0"/>
                          <a:ea typeface="Lato" panose="020F0502020204030203" pitchFamily="34" charset="0"/>
                          <a:cs typeface="Lato" panose="020F0502020204030203" pitchFamily="34" charset="0"/>
                        </a:rPr>
                        <a:t>maillons</a:t>
                      </a:r>
                      <a:r>
                        <a:rPr lang="it-IT" sz="800" dirty="0">
                          <a:latin typeface="Lato" panose="020F0502020204030203" pitchFamily="34" charset="0"/>
                          <a:ea typeface="Lato" panose="020F0502020204030203" pitchFamily="34" charset="0"/>
                          <a:cs typeface="Lato" panose="020F0502020204030203" pitchFamily="34" charset="0"/>
                        </a:rPr>
                        <a:t>/tokens)</a:t>
                      </a:r>
                      <a:endParaRPr lang="fr-FR" sz="8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050" dirty="0" err="1">
                          <a:latin typeface="Lato" panose="020F0502020204030203" pitchFamily="34" charset="0"/>
                          <a:ea typeface="Lato" panose="020F0502020204030203" pitchFamily="34" charset="0"/>
                          <a:cs typeface="Lato" panose="020F0502020204030203" pitchFamily="34" charset="0"/>
                        </a:rPr>
                        <a:t>Longueur</a:t>
                      </a:r>
                      <a:r>
                        <a:rPr lang="it-IT" sz="1050" dirty="0">
                          <a:latin typeface="Lato" panose="020F0502020204030203" pitchFamily="34" charset="0"/>
                          <a:ea typeface="Lato" panose="020F0502020204030203" pitchFamily="34" charset="0"/>
                          <a:cs typeface="Lato" panose="020F0502020204030203" pitchFamily="34" charset="0"/>
                        </a:rPr>
                        <a:t> </a:t>
                      </a:r>
                      <a:r>
                        <a:rPr lang="it-IT" sz="1050" dirty="0" err="1">
                          <a:latin typeface="Lato" panose="020F0502020204030203" pitchFamily="34" charset="0"/>
                          <a:ea typeface="Lato" panose="020F0502020204030203" pitchFamily="34" charset="0"/>
                          <a:cs typeface="Lato" panose="020F0502020204030203" pitchFamily="34" charset="0"/>
                        </a:rPr>
                        <a:t>moyenne</a:t>
                      </a:r>
                      <a:r>
                        <a:rPr lang="it-IT" sz="1050" dirty="0">
                          <a:latin typeface="Lato" panose="020F0502020204030203" pitchFamily="34" charset="0"/>
                          <a:ea typeface="Lato" panose="020F0502020204030203" pitchFamily="34" charset="0"/>
                          <a:cs typeface="Lato" panose="020F0502020204030203" pitchFamily="34" charset="0"/>
                        </a:rPr>
                        <a:t> </a:t>
                      </a:r>
                      <a:r>
                        <a:rPr lang="it-IT" sz="1050" dirty="0" err="1">
                          <a:latin typeface="Lato" panose="020F0502020204030203" pitchFamily="34" charset="0"/>
                          <a:ea typeface="Lato" panose="020F0502020204030203" pitchFamily="34" charset="0"/>
                          <a:cs typeface="Lato" panose="020F0502020204030203" pitchFamily="34" charset="0"/>
                        </a:rPr>
                        <a:t>des</a:t>
                      </a:r>
                      <a:r>
                        <a:rPr lang="it-IT" sz="1050" dirty="0">
                          <a:latin typeface="Lato" panose="020F0502020204030203" pitchFamily="34" charset="0"/>
                          <a:ea typeface="Lato" panose="020F0502020204030203" pitchFamily="34" charset="0"/>
                          <a:cs typeface="Lato" panose="020F0502020204030203" pitchFamily="34" charset="0"/>
                        </a:rPr>
                        <a:t> </a:t>
                      </a:r>
                      <a:r>
                        <a:rPr lang="it-IT" sz="1050" dirty="0" err="1">
                          <a:latin typeface="Lato" panose="020F0502020204030203" pitchFamily="34" charset="0"/>
                          <a:ea typeface="Lato" panose="020F0502020204030203" pitchFamily="34" charset="0"/>
                          <a:cs typeface="Lato" panose="020F0502020204030203" pitchFamily="34" charset="0"/>
                        </a:rPr>
                        <a:t>chaines</a:t>
                      </a:r>
                      <a:endParaRPr lang="fr-FR" sz="105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92775155"/>
                  </a:ext>
                </a:extLst>
              </a:tr>
              <a:tr h="406560">
                <a:tc>
                  <a:txBody>
                    <a:bodyPr/>
                    <a:lstStyle/>
                    <a:p>
                      <a:r>
                        <a:rPr lang="fr-FR" sz="1600" dirty="0">
                          <a:latin typeface="Lato" panose="020F0502020204030203" pitchFamily="34" charset="0"/>
                          <a:ea typeface="Lato" panose="020F0502020204030203" pitchFamily="34" charset="0"/>
                          <a:cs typeface="Lato" panose="020F0502020204030203" pitchFamily="34" charset="0"/>
                        </a:rPr>
                        <a:t>CE1</a:t>
                      </a: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461</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2,21</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19,3%</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6,54</a:t>
                      </a:r>
                      <a:endParaRPr lang="fr-FR" sz="16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747424612"/>
                  </a:ext>
                </a:extLst>
              </a:tr>
              <a:tr h="435627">
                <a:tc>
                  <a:txBody>
                    <a:bodyPr/>
                    <a:lstStyle/>
                    <a:p>
                      <a:r>
                        <a:rPr lang="fr-FR" sz="1600" dirty="0">
                          <a:latin typeface="Lato" panose="020F0502020204030203" pitchFamily="34" charset="0"/>
                          <a:ea typeface="Lato" panose="020F0502020204030203" pitchFamily="34" charset="0"/>
                          <a:cs typeface="Lato" panose="020F0502020204030203" pitchFamily="34" charset="0"/>
                        </a:rPr>
                        <a:t>CE2</a:t>
                      </a: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651</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2,56</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18,73%</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10,68</a:t>
                      </a:r>
                      <a:endParaRPr lang="fr-FR" sz="16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228699508"/>
                  </a:ext>
                </a:extLst>
              </a:tr>
              <a:tr h="406560">
                <a:tc>
                  <a:txBody>
                    <a:bodyPr/>
                    <a:lstStyle/>
                    <a:p>
                      <a:r>
                        <a:rPr lang="fr-FR" sz="1600" dirty="0">
                          <a:latin typeface="Lato" panose="020F0502020204030203" pitchFamily="34" charset="0"/>
                          <a:ea typeface="Lato" panose="020F0502020204030203" pitchFamily="34" charset="0"/>
                          <a:cs typeface="Lato" panose="020F0502020204030203" pitchFamily="34" charset="0"/>
                        </a:rPr>
                        <a:t>CM1</a:t>
                      </a: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868</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3,11</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19,11%</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11,01</a:t>
                      </a:r>
                      <a:endParaRPr lang="fr-FR" sz="16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2422809409"/>
                  </a:ext>
                </a:extLst>
              </a:tr>
              <a:tr h="406560">
                <a:tc>
                  <a:txBody>
                    <a:bodyPr/>
                    <a:lstStyle/>
                    <a:p>
                      <a:r>
                        <a:rPr lang="fr-FR" sz="1600" dirty="0">
                          <a:latin typeface="Lato" panose="020F0502020204030203" pitchFamily="34" charset="0"/>
                          <a:ea typeface="Lato" panose="020F0502020204030203" pitchFamily="34" charset="0"/>
                          <a:cs typeface="Lato" panose="020F0502020204030203" pitchFamily="34" charset="0"/>
                        </a:rPr>
                        <a:t>CM2</a:t>
                      </a: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1 066</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3,48</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17,83%</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11,60</a:t>
                      </a:r>
                      <a:endParaRPr lang="fr-FR" sz="16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425137963"/>
                  </a:ext>
                </a:extLst>
              </a:tr>
              <a:tr h="406560">
                <a:tc>
                  <a:txBody>
                    <a:bodyPr/>
                    <a:lstStyle/>
                    <a:p>
                      <a:r>
                        <a:rPr lang="fr-FR" sz="1800" b="1" dirty="0">
                          <a:latin typeface="Lato" panose="020F0502020204030203" pitchFamily="34" charset="0"/>
                          <a:ea typeface="Lato" panose="020F0502020204030203" pitchFamily="34" charset="0"/>
                          <a:cs typeface="Lato" panose="020F0502020204030203" pitchFamily="34" charset="0"/>
                        </a:rPr>
                        <a:t>Corpus</a:t>
                      </a:r>
                    </a:p>
                  </a:txBody>
                  <a:tcPr/>
                </a:tc>
                <a:tc>
                  <a:txBody>
                    <a:bodyPr/>
                    <a:lstStyle/>
                    <a:p>
                      <a:r>
                        <a:rPr lang="it-IT" sz="1800" b="1" dirty="0">
                          <a:latin typeface="Lato" panose="020F0502020204030203" pitchFamily="34" charset="0"/>
                          <a:ea typeface="Lato" panose="020F0502020204030203" pitchFamily="34" charset="0"/>
                          <a:cs typeface="Lato" panose="020F0502020204030203" pitchFamily="34" charset="0"/>
                        </a:rPr>
                        <a:t>3 046</a:t>
                      </a:r>
                      <a:endParaRPr lang="fr-FR" sz="1800" b="1"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800" b="1" dirty="0">
                          <a:latin typeface="Lato" panose="020F0502020204030203" pitchFamily="34" charset="0"/>
                          <a:ea typeface="Lato" panose="020F0502020204030203" pitchFamily="34" charset="0"/>
                          <a:cs typeface="Lato" panose="020F0502020204030203" pitchFamily="34" charset="0"/>
                        </a:rPr>
                        <a:t>2,84</a:t>
                      </a:r>
                      <a:endParaRPr lang="fr-FR" sz="1800" b="1"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800" b="1" dirty="0">
                          <a:highlight>
                            <a:srgbClr val="FFFF00"/>
                          </a:highlight>
                          <a:latin typeface="Lato" panose="020F0502020204030203" pitchFamily="34" charset="0"/>
                          <a:ea typeface="Lato" panose="020F0502020204030203" pitchFamily="34" charset="0"/>
                          <a:cs typeface="Lato" panose="020F0502020204030203" pitchFamily="34" charset="0"/>
                        </a:rPr>
                        <a:t>18,59%</a:t>
                      </a:r>
                      <a:endParaRPr lang="fr-FR" sz="1800" b="1" dirty="0">
                        <a:highlight>
                          <a:srgbClr val="FFFF00"/>
                        </a:highlight>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800" b="1" dirty="0">
                          <a:latin typeface="Lato" panose="020F0502020204030203" pitchFamily="34" charset="0"/>
                          <a:ea typeface="Lato" panose="020F0502020204030203" pitchFamily="34" charset="0"/>
                          <a:cs typeface="Lato" panose="020F0502020204030203" pitchFamily="34" charset="0"/>
                        </a:rPr>
                        <a:t>9,96</a:t>
                      </a:r>
                      <a:endParaRPr lang="fr-FR" sz="1800" b="1"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1055173679"/>
                  </a:ext>
                </a:extLst>
              </a:tr>
            </a:tbl>
          </a:graphicData>
        </a:graphic>
      </p:graphicFrame>
      <p:pic>
        <p:nvPicPr>
          <p:cNvPr id="12" name="Image 11" descr="Une image contenant texte, capture d’écran, Tracé, ligne&#10;&#10;Description générée automatiquement">
            <a:extLst>
              <a:ext uri="{FF2B5EF4-FFF2-40B4-BE49-F238E27FC236}">
                <a16:creationId xmlns:a16="http://schemas.microsoft.com/office/drawing/2014/main" id="{937E728C-7A9C-C402-0819-3537484ADE95}"/>
              </a:ext>
            </a:extLst>
          </p:cNvPr>
          <p:cNvPicPr>
            <a:picLocks noChangeAspect="1"/>
          </p:cNvPicPr>
          <p:nvPr/>
        </p:nvPicPr>
        <p:blipFill rotWithShape="1">
          <a:blip r:embed="rId3"/>
          <a:srcRect l="70872" t="42884" b="41025"/>
          <a:stretch/>
        </p:blipFill>
        <p:spPr>
          <a:xfrm>
            <a:off x="6392848" y="4368830"/>
            <a:ext cx="1608965" cy="421419"/>
          </a:xfrm>
          <a:prstGeom prst="rect">
            <a:avLst/>
          </a:prstGeom>
        </p:spPr>
      </p:pic>
      <p:sp>
        <p:nvSpPr>
          <p:cNvPr id="13" name="ZoneTexte 12">
            <a:extLst>
              <a:ext uri="{FF2B5EF4-FFF2-40B4-BE49-F238E27FC236}">
                <a16:creationId xmlns:a16="http://schemas.microsoft.com/office/drawing/2014/main" id="{F02294B2-7ACC-8782-CBF1-A2EA935060BB}"/>
              </a:ext>
            </a:extLst>
          </p:cNvPr>
          <p:cNvSpPr txBox="1"/>
          <p:nvPr/>
        </p:nvSpPr>
        <p:spPr>
          <a:xfrm>
            <a:off x="4292318" y="997986"/>
            <a:ext cx="4736957" cy="415498"/>
          </a:xfrm>
          <a:prstGeom prst="rect">
            <a:avLst/>
          </a:prstGeom>
          <a:noFill/>
        </p:spPr>
        <p:txBody>
          <a:bodyPr wrap="square" rtlCol="0">
            <a:spAutoFit/>
          </a:bodyPr>
          <a:lstStyle/>
          <a:p>
            <a:r>
              <a:rPr lang="fr-FR" sz="1050" dirty="0">
                <a:solidFill>
                  <a:schemeClr val="bg1"/>
                </a:solidFill>
              </a:rPr>
              <a:t>Comparaison de la densité et de la stabilité référentielle entre textes narratifs et non-narratifs dans le corpus DEMOCRAT. (</a:t>
            </a:r>
            <a:r>
              <a:rPr lang="fr-FR" sz="1050" dirty="0" err="1">
                <a:solidFill>
                  <a:schemeClr val="bg1"/>
                </a:solidFill>
              </a:rPr>
              <a:t>Landragin</a:t>
            </a:r>
            <a:r>
              <a:rPr lang="fr-FR" sz="1050" dirty="0">
                <a:solidFill>
                  <a:schemeClr val="bg1"/>
                </a:solidFill>
              </a:rPr>
              <a:t> </a:t>
            </a:r>
            <a:r>
              <a:rPr lang="fr-FR" sz="1050" i="1" dirty="0">
                <a:solidFill>
                  <a:schemeClr val="bg1"/>
                </a:solidFill>
              </a:rPr>
              <a:t>et al</a:t>
            </a:r>
            <a:r>
              <a:rPr lang="fr-FR" sz="1050" dirty="0">
                <a:solidFill>
                  <a:schemeClr val="bg1"/>
                </a:solidFill>
              </a:rPr>
              <a:t>., 2024)</a:t>
            </a:r>
          </a:p>
        </p:txBody>
      </p:sp>
      <p:grpSp>
        <p:nvGrpSpPr>
          <p:cNvPr id="15" name="Groupe 14">
            <a:extLst>
              <a:ext uri="{FF2B5EF4-FFF2-40B4-BE49-F238E27FC236}">
                <a16:creationId xmlns:a16="http://schemas.microsoft.com/office/drawing/2014/main" id="{4DA20DD2-0798-726A-D101-A1C5DA4FD080}"/>
              </a:ext>
            </a:extLst>
          </p:cNvPr>
          <p:cNvGrpSpPr/>
          <p:nvPr/>
        </p:nvGrpSpPr>
        <p:grpSpPr>
          <a:xfrm>
            <a:off x="4736958" y="1488069"/>
            <a:ext cx="4292317" cy="2962647"/>
            <a:chOff x="4736958" y="1444661"/>
            <a:chExt cx="4292317" cy="2962647"/>
          </a:xfrm>
        </p:grpSpPr>
        <p:pic>
          <p:nvPicPr>
            <p:cNvPr id="9" name="Image 8" descr="Une image contenant texte, capture d’écran, Tracé, ligne&#10;&#10;Description générée automatiquement">
              <a:extLst>
                <a:ext uri="{FF2B5EF4-FFF2-40B4-BE49-F238E27FC236}">
                  <a16:creationId xmlns:a16="http://schemas.microsoft.com/office/drawing/2014/main" id="{196D256D-368F-A5A2-5447-EF011F89C1BE}"/>
                </a:ext>
              </a:extLst>
            </p:cNvPr>
            <p:cNvPicPr>
              <a:picLocks noChangeAspect="1"/>
            </p:cNvPicPr>
            <p:nvPr/>
          </p:nvPicPr>
          <p:blipFill rotWithShape="1">
            <a:blip r:embed="rId3"/>
            <a:srcRect r="28696"/>
            <a:stretch/>
          </p:blipFill>
          <p:spPr>
            <a:xfrm>
              <a:off x="4736958" y="1630162"/>
              <a:ext cx="4176455" cy="2777146"/>
            </a:xfrm>
            <a:prstGeom prst="rect">
              <a:avLst/>
            </a:prstGeom>
          </p:spPr>
        </p:pic>
        <p:sp>
          <p:nvSpPr>
            <p:cNvPr id="14" name="Rectangle 13">
              <a:extLst>
                <a:ext uri="{FF2B5EF4-FFF2-40B4-BE49-F238E27FC236}">
                  <a16:creationId xmlns:a16="http://schemas.microsoft.com/office/drawing/2014/main" id="{CFCDF9A7-3B0A-3512-164E-BA161F825C6B}"/>
                </a:ext>
              </a:extLst>
            </p:cNvPr>
            <p:cNvSpPr/>
            <p:nvPr/>
          </p:nvSpPr>
          <p:spPr>
            <a:xfrm>
              <a:off x="4736958" y="1444661"/>
              <a:ext cx="4292317" cy="178685"/>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Rectangle 9">
            <a:extLst>
              <a:ext uri="{FF2B5EF4-FFF2-40B4-BE49-F238E27FC236}">
                <a16:creationId xmlns:a16="http://schemas.microsoft.com/office/drawing/2014/main" id="{66774008-D4DF-9F52-7FE5-E34901E6907B}"/>
              </a:ext>
            </a:extLst>
          </p:cNvPr>
          <p:cNvSpPr/>
          <p:nvPr/>
        </p:nvSpPr>
        <p:spPr>
          <a:xfrm rot="5400000">
            <a:off x="7255326" y="2832172"/>
            <a:ext cx="2313828" cy="236891"/>
          </a:xfrm>
          <a:prstGeom prst="rect">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08209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0"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9CDBFE-ED99-730D-D1B1-B7672977C31C}"/>
              </a:ext>
            </a:extLst>
          </p:cNvPr>
          <p:cNvSpPr>
            <a:spLocks noGrp="1"/>
          </p:cNvSpPr>
          <p:nvPr>
            <p:ph type="title"/>
          </p:nvPr>
        </p:nvSpPr>
        <p:spPr>
          <a:xfrm>
            <a:off x="1340700" y="86882"/>
            <a:ext cx="6462600" cy="857400"/>
          </a:xfrm>
        </p:spPr>
        <p:txBody>
          <a:bodyPr/>
          <a:lstStyle/>
          <a:p>
            <a:pPr algn="ctr"/>
            <a:r>
              <a:rPr lang="it-IT" dirty="0" err="1"/>
              <a:t>Caractérisation</a:t>
            </a:r>
            <a:r>
              <a:rPr lang="it-IT" dirty="0"/>
              <a:t> </a:t>
            </a:r>
            <a:r>
              <a:rPr lang="it-IT" dirty="0" err="1"/>
              <a:t>des</a:t>
            </a:r>
            <a:r>
              <a:rPr lang="it-IT" dirty="0"/>
              <a:t> </a:t>
            </a:r>
            <a:r>
              <a:rPr lang="it-IT" dirty="0" err="1"/>
              <a:t>mentions</a:t>
            </a:r>
            <a:endParaRPr lang="fr-FR" dirty="0"/>
          </a:p>
        </p:txBody>
      </p:sp>
      <p:sp>
        <p:nvSpPr>
          <p:cNvPr id="4" name="Espace réservé du numéro de diapositive 3">
            <a:extLst>
              <a:ext uri="{FF2B5EF4-FFF2-40B4-BE49-F238E27FC236}">
                <a16:creationId xmlns:a16="http://schemas.microsoft.com/office/drawing/2014/main" id="{5EE3F3C2-4305-46AB-81A9-C8A46133479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101</a:t>
            </a:fld>
            <a:endParaRPr lang="fr-FR"/>
          </a:p>
        </p:txBody>
      </p:sp>
      <p:sp>
        <p:nvSpPr>
          <p:cNvPr id="7" name="ZoneTexte 6">
            <a:extLst>
              <a:ext uri="{FF2B5EF4-FFF2-40B4-BE49-F238E27FC236}">
                <a16:creationId xmlns:a16="http://schemas.microsoft.com/office/drawing/2014/main" id="{95C264EE-D95F-B666-9F6E-9598F7BDD712}"/>
              </a:ext>
            </a:extLst>
          </p:cNvPr>
          <p:cNvSpPr txBox="1"/>
          <p:nvPr/>
        </p:nvSpPr>
        <p:spPr>
          <a:xfrm>
            <a:off x="4824727" y="4573822"/>
            <a:ext cx="3387421" cy="461665"/>
          </a:xfrm>
          <a:prstGeom prst="rect">
            <a:avLst/>
          </a:prstGeom>
          <a:noFill/>
        </p:spPr>
        <p:txBody>
          <a:bodyPr wrap="square" rtlCol="0">
            <a:spAutoFit/>
          </a:bodyPr>
          <a:lstStyle/>
          <a:p>
            <a:r>
              <a:rPr lang="it-IT" sz="1200" dirty="0" err="1">
                <a:solidFill>
                  <a:schemeClr val="bg1"/>
                </a:solidFill>
                <a:latin typeface="Lato" panose="020F0502020204030203" pitchFamily="34" charset="0"/>
                <a:ea typeface="Lato" panose="020F0502020204030203" pitchFamily="34" charset="0"/>
                <a:cs typeface="Lato" panose="020F0502020204030203" pitchFamily="34" charset="0"/>
              </a:rPr>
              <a:t>Typologie</a:t>
            </a:r>
            <a:r>
              <a:rPr lang="it-IT" sz="1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sz="1200" dirty="0" err="1">
                <a:solidFill>
                  <a:schemeClr val="bg1"/>
                </a:solidFill>
                <a:latin typeface="Lato" panose="020F0502020204030203" pitchFamily="34" charset="0"/>
                <a:ea typeface="Lato" panose="020F0502020204030203" pitchFamily="34" charset="0"/>
                <a:cs typeface="Lato" panose="020F0502020204030203" pitchFamily="34" charset="0"/>
              </a:rPr>
              <a:t>des</a:t>
            </a:r>
            <a:r>
              <a:rPr lang="it-IT" sz="1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sz="1200" dirty="0" err="1">
                <a:solidFill>
                  <a:schemeClr val="bg1"/>
                </a:solidFill>
                <a:latin typeface="Lato" panose="020F0502020204030203" pitchFamily="34" charset="0"/>
                <a:ea typeface="Lato" panose="020F0502020204030203" pitchFamily="34" charset="0"/>
                <a:cs typeface="Lato" panose="020F0502020204030203" pitchFamily="34" charset="0"/>
              </a:rPr>
              <a:t>mentions</a:t>
            </a:r>
            <a:r>
              <a:rPr lang="it-IT" sz="1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sz="1200" dirty="0" err="1">
                <a:solidFill>
                  <a:schemeClr val="bg1"/>
                </a:solidFill>
                <a:latin typeface="Lato" panose="020F0502020204030203" pitchFamily="34" charset="0"/>
                <a:ea typeface="Lato" panose="020F0502020204030203" pitchFamily="34" charset="0"/>
                <a:cs typeface="Lato" panose="020F0502020204030203" pitchFamily="34" charset="0"/>
              </a:rPr>
              <a:t>inspirée</a:t>
            </a:r>
            <a:r>
              <a:rPr lang="it-IT" sz="1200" dirty="0">
                <a:solidFill>
                  <a:schemeClr val="bg1"/>
                </a:solidFill>
                <a:latin typeface="Lato" panose="020F0502020204030203" pitchFamily="34" charset="0"/>
                <a:ea typeface="Lato" panose="020F0502020204030203" pitchFamily="34" charset="0"/>
                <a:cs typeface="Lato" panose="020F0502020204030203" pitchFamily="34" charset="0"/>
              </a:rPr>
              <a:t> de </a:t>
            </a:r>
            <a:r>
              <a:rPr lang="it-IT" sz="1200" dirty="0" err="1">
                <a:solidFill>
                  <a:schemeClr val="bg1"/>
                </a:solidFill>
                <a:latin typeface="Lato" panose="020F0502020204030203" pitchFamily="34" charset="0"/>
                <a:ea typeface="Lato" panose="020F0502020204030203" pitchFamily="34" charset="0"/>
                <a:cs typeface="Lato" panose="020F0502020204030203" pitchFamily="34" charset="0"/>
              </a:rPr>
              <a:t>AnnoDis</a:t>
            </a:r>
            <a:r>
              <a:rPr lang="it-IT" sz="12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sz="1200" dirty="0" err="1">
                <a:solidFill>
                  <a:schemeClr val="bg1"/>
                </a:solidFill>
                <a:latin typeface="Lato" panose="020F0502020204030203" pitchFamily="34" charset="0"/>
                <a:ea typeface="Lato" panose="020F0502020204030203" pitchFamily="34" charset="0"/>
                <a:cs typeface="Lato" panose="020F0502020204030203" pitchFamily="34" charset="0"/>
              </a:rPr>
              <a:t>cité</a:t>
            </a:r>
            <a:r>
              <a:rPr lang="it-IT" sz="1200" dirty="0">
                <a:solidFill>
                  <a:schemeClr val="bg1"/>
                </a:solidFill>
                <a:latin typeface="Lato" panose="020F0502020204030203" pitchFamily="34" charset="0"/>
                <a:ea typeface="Lato" panose="020F0502020204030203" pitchFamily="34" charset="0"/>
                <a:cs typeface="Lato" panose="020F0502020204030203" pitchFamily="34" charset="0"/>
              </a:rPr>
              <a:t> par Federzoni </a:t>
            </a:r>
            <a:r>
              <a:rPr lang="it-IT" sz="1200" i="1" dirty="0">
                <a:solidFill>
                  <a:schemeClr val="bg1"/>
                </a:solidFill>
                <a:latin typeface="Lato" panose="020F0502020204030203" pitchFamily="34" charset="0"/>
                <a:ea typeface="Lato" panose="020F0502020204030203" pitchFamily="34" charset="0"/>
                <a:cs typeface="Lato" panose="020F0502020204030203" pitchFamily="34" charset="0"/>
              </a:rPr>
              <a:t>et al.</a:t>
            </a:r>
            <a:r>
              <a:rPr lang="it-IT" sz="1200" dirty="0">
                <a:solidFill>
                  <a:schemeClr val="bg1"/>
                </a:solidFill>
                <a:latin typeface="Lato" panose="020F0502020204030203" pitchFamily="34" charset="0"/>
                <a:ea typeface="Lato" panose="020F0502020204030203" pitchFamily="34" charset="0"/>
                <a:cs typeface="Lato" panose="020F0502020204030203" pitchFamily="34" charset="0"/>
              </a:rPr>
              <a:t>, 2021</a:t>
            </a:r>
            <a:endParaRPr lang="fr-FR" sz="1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3" name="ZoneTexte 2">
            <a:extLst>
              <a:ext uri="{FF2B5EF4-FFF2-40B4-BE49-F238E27FC236}">
                <a16:creationId xmlns:a16="http://schemas.microsoft.com/office/drawing/2014/main" id="{D3414F10-2804-9079-E9EB-D704D69EADCD}"/>
              </a:ext>
            </a:extLst>
          </p:cNvPr>
          <p:cNvSpPr txBox="1"/>
          <p:nvPr/>
        </p:nvSpPr>
        <p:spPr>
          <a:xfrm>
            <a:off x="883084" y="864048"/>
            <a:ext cx="7329064" cy="307777"/>
          </a:xfrm>
          <a:prstGeom prst="rect">
            <a:avLst/>
          </a:prstGeom>
          <a:noFill/>
        </p:spPr>
        <p:txBody>
          <a:bodyPr wrap="square" rtlCol="0">
            <a:spAutoFit/>
          </a:bodyPr>
          <a:lstStyle/>
          <a:p>
            <a:pPr algn="ctr"/>
            <a:r>
              <a:rPr lang="it-IT" dirty="0" err="1">
                <a:solidFill>
                  <a:schemeClr val="bg1"/>
                </a:solidFill>
                <a:latin typeface="Lato" panose="020F0502020204030203" pitchFamily="34" charset="0"/>
                <a:ea typeface="Lato" panose="020F0502020204030203" pitchFamily="34" charset="0"/>
                <a:cs typeface="Lato" panose="020F0502020204030203" pitchFamily="34" charset="0"/>
              </a:rPr>
              <a:t>Statistique</a:t>
            </a:r>
            <a:r>
              <a:rPr lang="it-IT" dirty="0">
                <a:solidFill>
                  <a:schemeClr val="bg1"/>
                </a:solidFill>
                <a:latin typeface="Lato" panose="020F0502020204030203" pitchFamily="34" charset="0"/>
                <a:ea typeface="Lato" panose="020F0502020204030203" pitchFamily="34" charset="0"/>
                <a:cs typeface="Lato" panose="020F0502020204030203" pitchFamily="34" charset="0"/>
              </a:rPr>
              <a:t> sur </a:t>
            </a:r>
            <a:r>
              <a:rPr lang="it-IT" dirty="0" err="1">
                <a:solidFill>
                  <a:schemeClr val="bg1"/>
                </a:solidFill>
                <a:latin typeface="Lato" panose="020F0502020204030203" pitchFamily="34" charset="0"/>
                <a:ea typeface="Lato" panose="020F0502020204030203" pitchFamily="34" charset="0"/>
                <a:cs typeface="Lato" panose="020F0502020204030203" pitchFamily="34" charset="0"/>
              </a:rPr>
              <a:t>toutes</a:t>
            </a:r>
            <a:r>
              <a:rPr lang="it-IT"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dirty="0" err="1">
                <a:solidFill>
                  <a:schemeClr val="bg1"/>
                </a:solidFill>
                <a:latin typeface="Lato" panose="020F0502020204030203" pitchFamily="34" charset="0"/>
                <a:ea typeface="Lato" panose="020F0502020204030203" pitchFamily="34" charset="0"/>
                <a:cs typeface="Lato" panose="020F0502020204030203" pitchFamily="34" charset="0"/>
              </a:rPr>
              <a:t>les</a:t>
            </a:r>
            <a:r>
              <a:rPr lang="it-IT"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dirty="0" err="1">
                <a:solidFill>
                  <a:schemeClr val="bg1"/>
                </a:solidFill>
                <a:latin typeface="Lato" panose="020F0502020204030203" pitchFamily="34" charset="0"/>
                <a:ea typeface="Lato" panose="020F0502020204030203" pitchFamily="34" charset="0"/>
                <a:cs typeface="Lato" panose="020F0502020204030203" pitchFamily="34" charset="0"/>
              </a:rPr>
              <a:t>mentions</a:t>
            </a:r>
            <a:r>
              <a:rPr lang="it-IT"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dirty="0" err="1">
                <a:solidFill>
                  <a:schemeClr val="bg1"/>
                </a:solidFill>
                <a:latin typeface="Lato" panose="020F0502020204030203" pitchFamily="34" charset="0"/>
                <a:ea typeface="Lato" panose="020F0502020204030203" pitchFamily="34" charset="0"/>
                <a:cs typeface="Lato" panose="020F0502020204030203" pitchFamily="34" charset="0"/>
              </a:rPr>
              <a:t>annotées</a:t>
            </a:r>
            <a:r>
              <a:rPr lang="it-IT"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dirty="0" err="1">
                <a:solidFill>
                  <a:schemeClr val="bg1"/>
                </a:solidFill>
                <a:latin typeface="Lato" panose="020F0502020204030203" pitchFamily="34" charset="0"/>
                <a:ea typeface="Lato" panose="020F0502020204030203" pitchFamily="34" charset="0"/>
                <a:cs typeface="Lato" panose="020F0502020204030203" pitchFamily="34" charset="0"/>
              </a:rPr>
              <a:t>anaphore</a:t>
            </a:r>
            <a:r>
              <a:rPr lang="it-IT" dirty="0">
                <a:solidFill>
                  <a:schemeClr val="bg1"/>
                </a:solidFill>
                <a:latin typeface="Lato" panose="020F0502020204030203" pitchFamily="34" charset="0"/>
                <a:ea typeface="Lato" panose="020F0502020204030203" pitchFamily="34" charset="0"/>
                <a:cs typeface="Lato" panose="020F0502020204030203" pitchFamily="34" charset="0"/>
              </a:rPr>
              <a:t> et singletons </a:t>
            </a:r>
            <a:r>
              <a:rPr lang="it-IT" dirty="0" err="1">
                <a:solidFill>
                  <a:schemeClr val="bg1"/>
                </a:solidFill>
                <a:latin typeface="Lato" panose="020F0502020204030203" pitchFamily="34" charset="0"/>
                <a:ea typeface="Lato" panose="020F0502020204030203" pitchFamily="34" charset="0"/>
                <a:cs typeface="Lato" panose="020F0502020204030203" pitchFamily="34" charset="0"/>
              </a:rPr>
              <a:t>compris</a:t>
            </a:r>
            <a:r>
              <a:rPr lang="it-IT" dirty="0">
                <a:solidFill>
                  <a:schemeClr val="bg1"/>
                </a:solidFill>
                <a:latin typeface="Lato" panose="020F0502020204030203" pitchFamily="34" charset="0"/>
                <a:ea typeface="Lato" panose="020F0502020204030203" pitchFamily="34" charset="0"/>
                <a:cs typeface="Lato" panose="020F0502020204030203" pitchFamily="34" charset="0"/>
              </a:rPr>
              <a:t>)</a:t>
            </a:r>
            <a:endParaRPr lang="fr-FR"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5" name="ZoneTexte 4">
            <a:extLst>
              <a:ext uri="{FF2B5EF4-FFF2-40B4-BE49-F238E27FC236}">
                <a16:creationId xmlns:a16="http://schemas.microsoft.com/office/drawing/2014/main" id="{5C34BDF6-1E5E-7E34-C7B6-09CD89981A84}"/>
              </a:ext>
            </a:extLst>
          </p:cNvPr>
          <p:cNvSpPr txBox="1"/>
          <p:nvPr/>
        </p:nvSpPr>
        <p:spPr>
          <a:xfrm>
            <a:off x="707286" y="4696933"/>
            <a:ext cx="3387421" cy="338554"/>
          </a:xfrm>
          <a:prstGeom prst="rect">
            <a:avLst/>
          </a:prstGeom>
          <a:noFill/>
        </p:spPr>
        <p:txBody>
          <a:bodyPr wrap="square" rtlCol="0">
            <a:spAutoFit/>
          </a:bodyPr>
          <a:lstStyle/>
          <a:p>
            <a:r>
              <a:rPr lang="it-IT" sz="800" dirty="0">
                <a:solidFill>
                  <a:schemeClr val="bg1"/>
                </a:solidFill>
                <a:latin typeface="Lato" panose="020F0502020204030203" pitchFamily="34" charset="0"/>
                <a:ea typeface="Lato" panose="020F0502020204030203" pitchFamily="34" charset="0"/>
                <a:cs typeface="Lato" panose="020F0502020204030203" pitchFamily="34" charset="0"/>
              </a:rPr>
              <a:t>*</a:t>
            </a:r>
            <a:r>
              <a:rPr lang="it-IT" sz="800" dirty="0" err="1">
                <a:solidFill>
                  <a:schemeClr val="bg1"/>
                </a:solidFill>
                <a:latin typeface="Lato" panose="020F0502020204030203" pitchFamily="34" charset="0"/>
                <a:ea typeface="Lato" panose="020F0502020204030203" pitchFamily="34" charset="0"/>
                <a:cs typeface="Lato" panose="020F0502020204030203" pitchFamily="34" charset="0"/>
              </a:rPr>
              <a:t>Certaines</a:t>
            </a:r>
            <a:r>
              <a:rPr lang="it-IT" sz="8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sz="800" dirty="0" err="1">
                <a:solidFill>
                  <a:schemeClr val="bg1"/>
                </a:solidFill>
                <a:latin typeface="Lato" panose="020F0502020204030203" pitchFamily="34" charset="0"/>
                <a:ea typeface="Lato" panose="020F0502020204030203" pitchFamily="34" charset="0"/>
                <a:cs typeface="Lato" panose="020F0502020204030203" pitchFamily="34" charset="0"/>
              </a:rPr>
              <a:t>mentions</a:t>
            </a:r>
            <a:r>
              <a:rPr lang="it-IT" sz="8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sz="800" dirty="0" err="1">
                <a:solidFill>
                  <a:schemeClr val="bg1"/>
                </a:solidFill>
                <a:latin typeface="Lato" panose="020F0502020204030203" pitchFamily="34" charset="0"/>
                <a:ea typeface="Lato" panose="020F0502020204030203" pitchFamily="34" charset="0"/>
                <a:cs typeface="Lato" panose="020F0502020204030203" pitchFamily="34" charset="0"/>
              </a:rPr>
              <a:t>sont</a:t>
            </a:r>
            <a:r>
              <a:rPr lang="it-IT" sz="8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sz="800" dirty="0" err="1">
                <a:solidFill>
                  <a:schemeClr val="bg1"/>
                </a:solidFill>
                <a:latin typeface="Lato" panose="020F0502020204030203" pitchFamily="34" charset="0"/>
                <a:ea typeface="Lato" panose="020F0502020204030203" pitchFamily="34" charset="0"/>
                <a:cs typeface="Lato" panose="020F0502020204030203" pitchFamily="34" charset="0"/>
              </a:rPr>
              <a:t>étiquetées</a:t>
            </a:r>
            <a:r>
              <a:rPr lang="it-IT" sz="8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sz="800" dirty="0" err="1">
                <a:solidFill>
                  <a:schemeClr val="bg1"/>
                </a:solidFill>
                <a:latin typeface="Lato" panose="020F0502020204030203" pitchFamily="34" charset="0"/>
                <a:ea typeface="Lato" panose="020F0502020204030203" pitchFamily="34" charset="0"/>
                <a:cs typeface="Lato" panose="020F0502020204030203" pitchFamily="34" charset="0"/>
              </a:rPr>
              <a:t>plusieurs</a:t>
            </a:r>
            <a:r>
              <a:rPr lang="it-IT" sz="800" dirty="0">
                <a:solidFill>
                  <a:schemeClr val="bg1"/>
                </a:solidFill>
                <a:latin typeface="Lato" panose="020F0502020204030203" pitchFamily="34" charset="0"/>
                <a:ea typeface="Lato" panose="020F0502020204030203" pitchFamily="34" charset="0"/>
                <a:cs typeface="Lato" panose="020F0502020204030203" pitchFamily="34" charset="0"/>
              </a:rPr>
              <a:t> fois </a:t>
            </a:r>
            <a:r>
              <a:rPr lang="it-IT" sz="800" dirty="0" err="1">
                <a:solidFill>
                  <a:schemeClr val="bg1"/>
                </a:solidFill>
                <a:latin typeface="Lato" panose="020F0502020204030203" pitchFamily="34" charset="0"/>
                <a:ea typeface="Lato" panose="020F0502020204030203" pitchFamily="34" charset="0"/>
                <a:cs typeface="Lato" panose="020F0502020204030203" pitchFamily="34" charset="0"/>
              </a:rPr>
              <a:t>avec</a:t>
            </a:r>
            <a:r>
              <a:rPr lang="it-IT" sz="8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sz="800" dirty="0" err="1">
                <a:solidFill>
                  <a:schemeClr val="bg1"/>
                </a:solidFill>
                <a:latin typeface="Lato" panose="020F0502020204030203" pitchFamily="34" charset="0"/>
                <a:ea typeface="Lato" panose="020F0502020204030203" pitchFamily="34" charset="0"/>
                <a:cs typeface="Lato" panose="020F0502020204030203" pitchFamily="34" charset="0"/>
              </a:rPr>
              <a:t>des</a:t>
            </a:r>
            <a:r>
              <a:rPr lang="it-IT" sz="8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sz="800" dirty="0" err="1">
                <a:solidFill>
                  <a:schemeClr val="bg1"/>
                </a:solidFill>
                <a:latin typeface="Lato" panose="020F0502020204030203" pitchFamily="34" charset="0"/>
                <a:ea typeface="Lato" panose="020F0502020204030203" pitchFamily="34" charset="0"/>
                <a:cs typeface="Lato" panose="020F0502020204030203" pitchFamily="34" charset="0"/>
              </a:rPr>
              <a:t>référents</a:t>
            </a:r>
            <a:r>
              <a:rPr lang="it-IT" sz="8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sz="800" dirty="0" err="1">
                <a:solidFill>
                  <a:schemeClr val="bg1"/>
                </a:solidFill>
                <a:latin typeface="Lato" panose="020F0502020204030203" pitchFamily="34" charset="0"/>
                <a:ea typeface="Lato" panose="020F0502020204030203" pitchFamily="34" charset="0"/>
                <a:cs typeface="Lato" panose="020F0502020204030203" pitchFamily="34" charset="0"/>
              </a:rPr>
              <a:t>différents</a:t>
            </a:r>
            <a:r>
              <a:rPr lang="it-IT" sz="8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sz="800" dirty="0" err="1">
                <a:solidFill>
                  <a:schemeClr val="bg1"/>
                </a:solidFill>
                <a:latin typeface="Lato" panose="020F0502020204030203" pitchFamily="34" charset="0"/>
                <a:ea typeface="Lato" panose="020F0502020204030203" pitchFamily="34" charset="0"/>
                <a:cs typeface="Lato" panose="020F0502020204030203" pitchFamily="34" charset="0"/>
              </a:rPr>
              <a:t>ici</a:t>
            </a:r>
            <a:r>
              <a:rPr lang="it-IT" sz="8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sz="800" dirty="0" err="1">
                <a:solidFill>
                  <a:schemeClr val="bg1"/>
                </a:solidFill>
                <a:latin typeface="Lato" panose="020F0502020204030203" pitchFamily="34" charset="0"/>
                <a:ea typeface="Lato" panose="020F0502020204030203" pitchFamily="34" charset="0"/>
                <a:cs typeface="Lato" panose="020F0502020204030203" pitchFamily="34" charset="0"/>
              </a:rPr>
              <a:t>chaque</a:t>
            </a:r>
            <a:r>
              <a:rPr lang="it-IT" sz="800"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sz="800" dirty="0" err="1">
                <a:solidFill>
                  <a:schemeClr val="bg1"/>
                </a:solidFill>
                <a:latin typeface="Lato" panose="020F0502020204030203" pitchFamily="34" charset="0"/>
                <a:ea typeface="Lato" panose="020F0502020204030203" pitchFamily="34" charset="0"/>
                <a:cs typeface="Lato" panose="020F0502020204030203" pitchFamily="34" charset="0"/>
              </a:rPr>
              <a:t>mention</a:t>
            </a:r>
            <a:r>
              <a:rPr lang="it-IT" sz="800" dirty="0">
                <a:solidFill>
                  <a:schemeClr val="bg1"/>
                </a:solidFill>
                <a:latin typeface="Lato" panose="020F0502020204030203" pitchFamily="34" charset="0"/>
                <a:ea typeface="Lato" panose="020F0502020204030203" pitchFamily="34" charset="0"/>
                <a:cs typeface="Lato" panose="020F0502020204030203" pitchFamily="34" charset="0"/>
              </a:rPr>
              <a:t> est </a:t>
            </a:r>
            <a:r>
              <a:rPr lang="it-IT" sz="800" dirty="0" err="1">
                <a:solidFill>
                  <a:schemeClr val="bg1"/>
                </a:solidFill>
                <a:latin typeface="Lato" panose="020F0502020204030203" pitchFamily="34" charset="0"/>
                <a:ea typeface="Lato" panose="020F0502020204030203" pitchFamily="34" charset="0"/>
                <a:cs typeface="Lato" panose="020F0502020204030203" pitchFamily="34" charset="0"/>
              </a:rPr>
              <a:t>comptée</a:t>
            </a:r>
            <a:r>
              <a:rPr lang="it-IT" sz="800" dirty="0">
                <a:solidFill>
                  <a:schemeClr val="bg1"/>
                </a:solidFill>
                <a:latin typeface="Lato" panose="020F0502020204030203" pitchFamily="34" charset="0"/>
                <a:ea typeface="Lato" panose="020F0502020204030203" pitchFamily="34" charset="0"/>
                <a:cs typeface="Lato" panose="020F0502020204030203" pitchFamily="34" charset="0"/>
              </a:rPr>
              <a:t> une </a:t>
            </a:r>
            <a:r>
              <a:rPr lang="it-IT" sz="800" dirty="0" err="1">
                <a:solidFill>
                  <a:schemeClr val="bg1"/>
                </a:solidFill>
                <a:latin typeface="Lato" panose="020F0502020204030203" pitchFamily="34" charset="0"/>
                <a:ea typeface="Lato" panose="020F0502020204030203" pitchFamily="34" charset="0"/>
                <a:cs typeface="Lato" panose="020F0502020204030203" pitchFamily="34" charset="0"/>
              </a:rPr>
              <a:t>seule</a:t>
            </a:r>
            <a:r>
              <a:rPr lang="it-IT" sz="800" dirty="0">
                <a:solidFill>
                  <a:schemeClr val="bg1"/>
                </a:solidFill>
                <a:latin typeface="Lato" panose="020F0502020204030203" pitchFamily="34" charset="0"/>
                <a:ea typeface="Lato" panose="020F0502020204030203" pitchFamily="34" charset="0"/>
                <a:cs typeface="Lato" panose="020F0502020204030203" pitchFamily="34" charset="0"/>
              </a:rPr>
              <a:t> fois</a:t>
            </a:r>
            <a:endParaRPr lang="fr-FR" sz="8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graphicFrame>
        <p:nvGraphicFramePr>
          <p:cNvPr id="8" name="Tableau 7">
            <a:extLst>
              <a:ext uri="{FF2B5EF4-FFF2-40B4-BE49-F238E27FC236}">
                <a16:creationId xmlns:a16="http://schemas.microsoft.com/office/drawing/2014/main" id="{1F66CE5F-AE7C-B828-8AF0-971E30787C7F}"/>
              </a:ext>
            </a:extLst>
          </p:cNvPr>
          <p:cNvGraphicFramePr>
            <a:graphicFrameLocks noGrp="1"/>
          </p:cNvGraphicFramePr>
          <p:nvPr/>
        </p:nvGraphicFramePr>
        <p:xfrm>
          <a:off x="475244" y="1252693"/>
          <a:ext cx="3851504" cy="3444240"/>
        </p:xfrm>
        <a:graphic>
          <a:graphicData uri="http://schemas.openxmlformats.org/drawingml/2006/table">
            <a:tbl>
              <a:tblPr/>
              <a:tblGrid>
                <a:gridCol w="2536465">
                  <a:extLst>
                    <a:ext uri="{9D8B030D-6E8A-4147-A177-3AD203B41FA5}">
                      <a16:colId xmlns:a16="http://schemas.microsoft.com/office/drawing/2014/main" val="1606499273"/>
                    </a:ext>
                  </a:extLst>
                </a:gridCol>
                <a:gridCol w="602125">
                  <a:extLst>
                    <a:ext uri="{9D8B030D-6E8A-4147-A177-3AD203B41FA5}">
                      <a16:colId xmlns:a16="http://schemas.microsoft.com/office/drawing/2014/main" val="1573982729"/>
                    </a:ext>
                  </a:extLst>
                </a:gridCol>
                <a:gridCol w="712914">
                  <a:extLst>
                    <a:ext uri="{9D8B030D-6E8A-4147-A177-3AD203B41FA5}">
                      <a16:colId xmlns:a16="http://schemas.microsoft.com/office/drawing/2014/main" val="1367527397"/>
                    </a:ext>
                  </a:extLst>
                </a:gridCol>
              </a:tblGrid>
              <a:tr h="285750">
                <a:tc>
                  <a:txBody>
                    <a:bodyPr/>
                    <a:lstStyle/>
                    <a:p>
                      <a:pPr marR="0" algn="l" rtl="0" fontAlgn="ctr">
                        <a:lnSpc>
                          <a:spcPct val="100000"/>
                        </a:lnSpc>
                        <a:spcBef>
                          <a:spcPts val="0"/>
                        </a:spcBef>
                        <a:spcAft>
                          <a:spcPts val="0"/>
                        </a:spcAft>
                        <a:buClr>
                          <a:srgbClr val="000000"/>
                        </a:buClr>
                        <a:buFont typeface="Arial"/>
                      </a:pPr>
                      <a:r>
                        <a:rPr lang="it-IT" sz="1400" b="0" i="0" u="none" strike="noStrike" cap="none" dirty="0" err="1">
                          <a:solidFill>
                            <a:schemeClr val="bg1"/>
                          </a:solidFill>
                          <a:effectLst/>
                          <a:latin typeface="Arial"/>
                          <a:cs typeface="Arial"/>
                          <a:sym typeface="Arial"/>
                        </a:rPr>
                        <a:t>Type</a:t>
                      </a:r>
                      <a:r>
                        <a:rPr lang="it-IT" sz="1400" b="0" i="0" u="none" strike="noStrike" cap="none" dirty="0">
                          <a:solidFill>
                            <a:schemeClr val="bg1"/>
                          </a:solidFill>
                          <a:effectLst/>
                          <a:latin typeface="Arial"/>
                          <a:cs typeface="Arial"/>
                          <a:sym typeface="Arial"/>
                        </a:rPr>
                        <a:t> de </a:t>
                      </a:r>
                      <a:r>
                        <a:rPr lang="it-IT" sz="1400" b="0" i="0" u="none" strike="noStrike" cap="none" dirty="0" err="1">
                          <a:solidFill>
                            <a:schemeClr val="bg1"/>
                          </a:solidFill>
                          <a:effectLst/>
                          <a:latin typeface="Arial"/>
                          <a:cs typeface="Arial"/>
                          <a:sym typeface="Arial"/>
                        </a:rPr>
                        <a:t>mention</a:t>
                      </a:r>
                      <a:endParaRPr lang="fr-FR" sz="1400" b="0" i="0" u="none" strike="noStrike" cap="none" dirty="0">
                        <a:solidFill>
                          <a:schemeClr val="bg1"/>
                        </a:solidFill>
                        <a:effectLst/>
                        <a:latin typeface="Arial"/>
                        <a:cs typeface="Arial"/>
                        <a:sym typeface="Arial"/>
                      </a:endParaRPr>
                    </a:p>
                  </a:txBody>
                  <a:tcPr marL="9525" marR="9525" marT="9525" marB="0" anchor="ctr"/>
                </a:tc>
                <a:tc>
                  <a:txBody>
                    <a:bodyPr/>
                    <a:lstStyle/>
                    <a:p>
                      <a:pPr marR="0" algn="l" rtl="0" fontAlgn="ctr">
                        <a:lnSpc>
                          <a:spcPct val="100000"/>
                        </a:lnSpc>
                        <a:spcBef>
                          <a:spcPts val="0"/>
                        </a:spcBef>
                        <a:spcAft>
                          <a:spcPts val="0"/>
                        </a:spcAft>
                        <a:buClr>
                          <a:srgbClr val="000000"/>
                        </a:buClr>
                        <a:buFont typeface="Arial"/>
                      </a:pPr>
                      <a:r>
                        <a:rPr lang="it-IT" sz="1400" b="0" i="0" u="none" strike="noStrike" cap="none" dirty="0">
                          <a:solidFill>
                            <a:schemeClr val="bg1"/>
                          </a:solidFill>
                          <a:effectLst/>
                          <a:latin typeface="Arial"/>
                          <a:cs typeface="Arial"/>
                          <a:sym typeface="Arial"/>
                        </a:rPr>
                        <a:t>Nb </a:t>
                      </a:r>
                      <a:endParaRPr lang="fr-FR" sz="1400" b="0" i="0" u="none" strike="noStrike" cap="none" dirty="0">
                        <a:solidFill>
                          <a:schemeClr val="bg1"/>
                        </a:solidFill>
                        <a:effectLst/>
                        <a:latin typeface="Arial"/>
                        <a:cs typeface="Arial"/>
                        <a:sym typeface="Arial"/>
                      </a:endParaRPr>
                    </a:p>
                  </a:txBody>
                  <a:tcPr marL="9525" marR="9525" marT="9525" marB="0" anchor="ctr"/>
                </a:tc>
                <a:tc>
                  <a:txBody>
                    <a:bodyPr/>
                    <a:lstStyle/>
                    <a:p>
                      <a:pPr marR="0" algn="l" rtl="0" fontAlgn="ctr">
                        <a:lnSpc>
                          <a:spcPct val="100000"/>
                        </a:lnSpc>
                        <a:spcBef>
                          <a:spcPts val="0"/>
                        </a:spcBef>
                        <a:spcAft>
                          <a:spcPts val="0"/>
                        </a:spcAft>
                        <a:buClr>
                          <a:srgbClr val="000000"/>
                        </a:buClr>
                        <a:buFont typeface="Arial"/>
                      </a:pPr>
                      <a:r>
                        <a:rPr lang="it-IT" sz="1400" b="0" i="0" u="none" strike="noStrike" cap="none" dirty="0">
                          <a:solidFill>
                            <a:schemeClr val="bg1"/>
                          </a:solidFill>
                          <a:effectLst/>
                          <a:latin typeface="Arial"/>
                          <a:cs typeface="Arial"/>
                          <a:sym typeface="Arial"/>
                        </a:rPr>
                        <a:t>%</a:t>
                      </a:r>
                      <a:endParaRPr lang="fr-FR" sz="1400" b="0" i="0" u="none" strike="noStrike" cap="none" dirty="0">
                        <a:solidFill>
                          <a:schemeClr val="bg1"/>
                        </a:solidFill>
                        <a:effectLst/>
                        <a:latin typeface="Arial"/>
                        <a:cs typeface="Arial"/>
                        <a:sym typeface="Arial"/>
                      </a:endParaRPr>
                    </a:p>
                  </a:txBody>
                  <a:tcPr marL="9525" marR="9525" marT="9525" marB="0" anchor="ctr"/>
                </a:tc>
                <a:extLst>
                  <a:ext uri="{0D108BD9-81ED-4DB2-BD59-A6C34878D82A}">
                    <a16:rowId xmlns:a16="http://schemas.microsoft.com/office/drawing/2014/main" val="332363460"/>
                  </a:ext>
                </a:extLst>
              </a:tr>
              <a:tr h="285750">
                <a:tc>
                  <a:txBody>
                    <a:bodyPr/>
                    <a:lstStyle/>
                    <a:p>
                      <a:pPr marR="0" algn="l" rtl="0" fontAlgn="ctr">
                        <a:lnSpc>
                          <a:spcPct val="100000"/>
                        </a:lnSpc>
                        <a:spcBef>
                          <a:spcPts val="0"/>
                        </a:spcBef>
                        <a:spcAft>
                          <a:spcPts val="0"/>
                        </a:spcAft>
                        <a:buClr>
                          <a:srgbClr val="000000"/>
                        </a:buClr>
                        <a:buFont typeface="Arial"/>
                      </a:pPr>
                      <a:r>
                        <a:rPr lang="fr-FR" sz="1400" b="0" i="0" u="none" strike="noStrike" cap="none" dirty="0">
                          <a:solidFill>
                            <a:schemeClr val="bg1"/>
                          </a:solidFill>
                          <a:effectLst/>
                          <a:latin typeface="Arial"/>
                          <a:cs typeface="Arial"/>
                          <a:sym typeface="Arial"/>
                        </a:rPr>
                        <a:t>Pronoms</a:t>
                      </a:r>
                    </a:p>
                  </a:txBody>
                  <a:tcPr marL="9525" marR="9525" marT="9525" marB="0" anchor="ctr"/>
                </a:tc>
                <a:tc>
                  <a:txBody>
                    <a:bodyPr/>
                    <a:lstStyle/>
                    <a:p>
                      <a:pPr marR="0" algn="l" rtl="0" fontAlgn="ctr">
                        <a:lnSpc>
                          <a:spcPct val="100000"/>
                        </a:lnSpc>
                        <a:spcBef>
                          <a:spcPts val="0"/>
                        </a:spcBef>
                        <a:spcAft>
                          <a:spcPts val="0"/>
                        </a:spcAft>
                        <a:buClr>
                          <a:srgbClr val="000000"/>
                        </a:buClr>
                        <a:buFont typeface="Arial"/>
                      </a:pPr>
                      <a:r>
                        <a:rPr lang="fr-FR" sz="1400" b="0" i="0" u="none" strike="noStrike" cap="none" dirty="0">
                          <a:solidFill>
                            <a:schemeClr val="bg1"/>
                          </a:solidFill>
                          <a:effectLst/>
                          <a:latin typeface="Arial"/>
                          <a:cs typeface="Arial"/>
                          <a:sym typeface="Arial"/>
                        </a:rPr>
                        <a:t>1 248</a:t>
                      </a:r>
                    </a:p>
                  </a:txBody>
                  <a:tcPr marL="9525" marR="9525" marT="9525" marB="0" anchor="ctr"/>
                </a:tc>
                <a:tc>
                  <a:txBody>
                    <a:bodyPr/>
                    <a:lstStyle/>
                    <a:p>
                      <a:pPr marR="0" algn="l" rtl="0" fontAlgn="ctr">
                        <a:lnSpc>
                          <a:spcPct val="100000"/>
                        </a:lnSpc>
                        <a:spcBef>
                          <a:spcPts val="0"/>
                        </a:spcBef>
                        <a:spcAft>
                          <a:spcPts val="0"/>
                        </a:spcAft>
                        <a:buClr>
                          <a:srgbClr val="000000"/>
                        </a:buClr>
                        <a:buFont typeface="Arial"/>
                      </a:pPr>
                      <a:r>
                        <a:rPr lang="it-IT" sz="1400" b="0" i="0" u="none" strike="noStrike" cap="none" dirty="0">
                          <a:solidFill>
                            <a:schemeClr val="bg1"/>
                          </a:solidFill>
                          <a:effectLst/>
                          <a:latin typeface="Arial"/>
                          <a:cs typeface="Arial"/>
                          <a:sym typeface="Arial"/>
                        </a:rPr>
                        <a:t>42,6%</a:t>
                      </a:r>
                      <a:endParaRPr lang="fr-FR" sz="1400" b="0" i="0" u="none" strike="noStrike" cap="none" dirty="0">
                        <a:solidFill>
                          <a:schemeClr val="bg1"/>
                        </a:solidFill>
                        <a:effectLst/>
                        <a:latin typeface="Arial"/>
                        <a:cs typeface="Arial"/>
                        <a:sym typeface="Arial"/>
                      </a:endParaRPr>
                    </a:p>
                  </a:txBody>
                  <a:tcPr marL="9525" marR="9525" marT="9525" marB="0" anchor="ctr"/>
                </a:tc>
                <a:extLst>
                  <a:ext uri="{0D108BD9-81ED-4DB2-BD59-A6C34878D82A}">
                    <a16:rowId xmlns:a16="http://schemas.microsoft.com/office/drawing/2014/main" val="2776668501"/>
                  </a:ext>
                </a:extLst>
              </a:tr>
              <a:tr h="285750">
                <a:tc>
                  <a:txBody>
                    <a:bodyPr/>
                    <a:lstStyle/>
                    <a:p>
                      <a:pPr marR="0" algn="l" rtl="0" fontAlgn="ctr">
                        <a:lnSpc>
                          <a:spcPct val="100000"/>
                        </a:lnSpc>
                        <a:spcBef>
                          <a:spcPts val="0"/>
                        </a:spcBef>
                        <a:spcAft>
                          <a:spcPts val="0"/>
                        </a:spcAft>
                        <a:buClr>
                          <a:srgbClr val="000000"/>
                        </a:buClr>
                        <a:buFont typeface="Arial"/>
                      </a:pPr>
                      <a:r>
                        <a:rPr lang="it-IT" sz="1400" b="0" i="0" u="none" strike="noStrike" cap="none" dirty="0">
                          <a:solidFill>
                            <a:schemeClr val="bg1"/>
                          </a:solidFill>
                          <a:effectLst/>
                          <a:latin typeface="Arial"/>
                          <a:cs typeface="Arial"/>
                          <a:sym typeface="Arial"/>
                        </a:rPr>
                        <a:t>S</a:t>
                      </a:r>
                      <a:r>
                        <a:rPr lang="fr-FR" sz="1400" b="0" i="0" u="none" strike="noStrike" cap="none" dirty="0" err="1">
                          <a:solidFill>
                            <a:schemeClr val="bg1"/>
                          </a:solidFill>
                          <a:effectLst/>
                          <a:latin typeface="Arial"/>
                          <a:cs typeface="Arial"/>
                          <a:sym typeface="Arial"/>
                        </a:rPr>
                        <a:t>yntagmes</a:t>
                      </a:r>
                      <a:r>
                        <a:rPr lang="fr-FR" sz="1400" b="0" i="0" u="none" strike="noStrike" cap="none" dirty="0">
                          <a:solidFill>
                            <a:schemeClr val="bg1"/>
                          </a:solidFill>
                          <a:effectLst/>
                          <a:latin typeface="Arial"/>
                          <a:cs typeface="Arial"/>
                          <a:sym typeface="Arial"/>
                        </a:rPr>
                        <a:t> nominaux définis</a:t>
                      </a:r>
                    </a:p>
                  </a:txBody>
                  <a:tcPr marL="9525" marR="9525" marT="9525" marB="0" anchor="ctr"/>
                </a:tc>
                <a:tc>
                  <a:txBody>
                    <a:bodyPr/>
                    <a:lstStyle/>
                    <a:p>
                      <a:pPr marR="0" algn="l" rtl="0" fontAlgn="ctr">
                        <a:lnSpc>
                          <a:spcPct val="100000"/>
                        </a:lnSpc>
                        <a:spcBef>
                          <a:spcPts val="0"/>
                        </a:spcBef>
                        <a:spcAft>
                          <a:spcPts val="0"/>
                        </a:spcAft>
                        <a:buClr>
                          <a:srgbClr val="000000"/>
                        </a:buClr>
                        <a:buFont typeface="Arial"/>
                      </a:pPr>
                      <a:r>
                        <a:rPr lang="fr-FR" sz="1400" b="0" i="0" u="none" strike="noStrike" cap="none" dirty="0">
                          <a:solidFill>
                            <a:schemeClr val="bg1"/>
                          </a:solidFill>
                          <a:effectLst/>
                          <a:latin typeface="Arial"/>
                          <a:cs typeface="Arial"/>
                          <a:sym typeface="Arial"/>
                        </a:rPr>
                        <a:t>604</a:t>
                      </a:r>
                    </a:p>
                  </a:txBody>
                  <a:tcPr marL="9525" marR="9525" marT="9525" marB="0" anchor="ctr"/>
                </a:tc>
                <a:tc>
                  <a:txBody>
                    <a:bodyPr/>
                    <a:lstStyle/>
                    <a:p>
                      <a:pPr marR="0" algn="l" rtl="0" fontAlgn="ctr">
                        <a:lnSpc>
                          <a:spcPct val="100000"/>
                        </a:lnSpc>
                        <a:spcBef>
                          <a:spcPts val="0"/>
                        </a:spcBef>
                        <a:spcAft>
                          <a:spcPts val="0"/>
                        </a:spcAft>
                        <a:buClr>
                          <a:srgbClr val="000000"/>
                        </a:buClr>
                        <a:buFont typeface="Arial"/>
                      </a:pPr>
                      <a:r>
                        <a:rPr lang="it-IT" sz="1400" b="0" i="0" u="none" strike="noStrike" cap="none" dirty="0">
                          <a:solidFill>
                            <a:schemeClr val="bg1"/>
                          </a:solidFill>
                          <a:effectLst/>
                          <a:latin typeface="Arial"/>
                          <a:cs typeface="Arial"/>
                          <a:sym typeface="Arial"/>
                        </a:rPr>
                        <a:t>20,6%</a:t>
                      </a:r>
                      <a:endParaRPr lang="fr-FR" sz="1400" b="0" i="0" u="none" strike="noStrike" cap="none" dirty="0">
                        <a:solidFill>
                          <a:schemeClr val="bg1"/>
                        </a:solidFill>
                        <a:effectLst/>
                        <a:latin typeface="Arial"/>
                        <a:cs typeface="Arial"/>
                        <a:sym typeface="Arial"/>
                      </a:endParaRPr>
                    </a:p>
                  </a:txBody>
                  <a:tcPr marL="9525" marR="9525" marT="9525" marB="0" anchor="ctr"/>
                </a:tc>
                <a:extLst>
                  <a:ext uri="{0D108BD9-81ED-4DB2-BD59-A6C34878D82A}">
                    <a16:rowId xmlns:a16="http://schemas.microsoft.com/office/drawing/2014/main" val="3045546077"/>
                  </a:ext>
                </a:extLst>
              </a:tr>
              <a:tr h="285750">
                <a:tc>
                  <a:txBody>
                    <a:bodyPr/>
                    <a:lstStyle/>
                    <a:p>
                      <a:pPr marR="0" algn="l" rtl="0" fontAlgn="ctr">
                        <a:lnSpc>
                          <a:spcPct val="100000"/>
                        </a:lnSpc>
                        <a:spcBef>
                          <a:spcPts val="0"/>
                        </a:spcBef>
                        <a:spcAft>
                          <a:spcPts val="0"/>
                        </a:spcAft>
                        <a:buClr>
                          <a:srgbClr val="000000"/>
                        </a:buClr>
                        <a:buFont typeface="Arial"/>
                      </a:pPr>
                      <a:r>
                        <a:rPr lang="fr-FR" sz="1400" b="0" i="0" u="none" strike="noStrike" cap="none" dirty="0">
                          <a:solidFill>
                            <a:schemeClr val="bg1"/>
                          </a:solidFill>
                          <a:effectLst/>
                          <a:latin typeface="Arial"/>
                          <a:cs typeface="Arial"/>
                          <a:sym typeface="Arial"/>
                        </a:rPr>
                        <a:t>Syntagmes nominaux indéfinis</a:t>
                      </a:r>
                    </a:p>
                  </a:txBody>
                  <a:tcPr marL="9525" marR="9525" marT="9525" marB="0" anchor="ctr"/>
                </a:tc>
                <a:tc>
                  <a:txBody>
                    <a:bodyPr/>
                    <a:lstStyle/>
                    <a:p>
                      <a:pPr marR="0" algn="l" rtl="0" fontAlgn="ctr">
                        <a:lnSpc>
                          <a:spcPct val="100000"/>
                        </a:lnSpc>
                        <a:spcBef>
                          <a:spcPts val="0"/>
                        </a:spcBef>
                        <a:spcAft>
                          <a:spcPts val="0"/>
                        </a:spcAft>
                        <a:buClr>
                          <a:srgbClr val="000000"/>
                        </a:buClr>
                        <a:buFont typeface="Arial"/>
                      </a:pPr>
                      <a:r>
                        <a:rPr lang="fr-FR" sz="1400" b="0" i="0" u="none" strike="noStrike" cap="none" dirty="0">
                          <a:solidFill>
                            <a:schemeClr val="bg1"/>
                          </a:solidFill>
                          <a:effectLst/>
                          <a:latin typeface="Arial"/>
                          <a:cs typeface="Arial"/>
                          <a:sym typeface="Arial"/>
                        </a:rPr>
                        <a:t>272</a:t>
                      </a:r>
                    </a:p>
                  </a:txBody>
                  <a:tcPr marL="9525" marR="9525" marT="9525" marB="0" anchor="ctr"/>
                </a:tc>
                <a:tc>
                  <a:txBody>
                    <a:bodyPr/>
                    <a:lstStyle/>
                    <a:p>
                      <a:pPr marR="0" algn="l" rtl="0" fontAlgn="ctr">
                        <a:lnSpc>
                          <a:spcPct val="100000"/>
                        </a:lnSpc>
                        <a:spcBef>
                          <a:spcPts val="0"/>
                        </a:spcBef>
                        <a:spcAft>
                          <a:spcPts val="0"/>
                        </a:spcAft>
                        <a:buClr>
                          <a:srgbClr val="000000"/>
                        </a:buClr>
                        <a:buFont typeface="Arial"/>
                      </a:pPr>
                      <a:r>
                        <a:rPr lang="it-IT" sz="1400" b="0" i="0" u="none" strike="noStrike" cap="none" dirty="0">
                          <a:solidFill>
                            <a:schemeClr val="bg1"/>
                          </a:solidFill>
                          <a:effectLst/>
                          <a:latin typeface="Arial"/>
                          <a:cs typeface="Arial"/>
                          <a:sym typeface="Arial"/>
                        </a:rPr>
                        <a:t>9,3%</a:t>
                      </a:r>
                      <a:endParaRPr lang="fr-FR" sz="1400" b="0" i="0" u="none" strike="noStrike" cap="none" dirty="0">
                        <a:solidFill>
                          <a:schemeClr val="bg1"/>
                        </a:solidFill>
                        <a:effectLst/>
                        <a:latin typeface="Arial"/>
                        <a:cs typeface="Arial"/>
                        <a:sym typeface="Arial"/>
                      </a:endParaRPr>
                    </a:p>
                  </a:txBody>
                  <a:tcPr marL="9525" marR="9525" marT="9525" marB="0" anchor="ctr"/>
                </a:tc>
                <a:extLst>
                  <a:ext uri="{0D108BD9-81ED-4DB2-BD59-A6C34878D82A}">
                    <a16:rowId xmlns:a16="http://schemas.microsoft.com/office/drawing/2014/main" val="1741198410"/>
                  </a:ext>
                </a:extLst>
              </a:tr>
              <a:tr h="285750">
                <a:tc>
                  <a:txBody>
                    <a:bodyPr/>
                    <a:lstStyle/>
                    <a:p>
                      <a:pPr marR="0" algn="l" rtl="0" fontAlgn="ctr">
                        <a:lnSpc>
                          <a:spcPct val="100000"/>
                        </a:lnSpc>
                        <a:spcBef>
                          <a:spcPts val="0"/>
                        </a:spcBef>
                        <a:spcAft>
                          <a:spcPts val="0"/>
                        </a:spcAft>
                        <a:buClr>
                          <a:srgbClr val="000000"/>
                        </a:buClr>
                        <a:buFont typeface="Arial"/>
                      </a:pPr>
                      <a:r>
                        <a:rPr lang="fr-FR" sz="1400" b="0" i="0" u="none" strike="noStrike" cap="none" dirty="0">
                          <a:solidFill>
                            <a:schemeClr val="bg1"/>
                          </a:solidFill>
                          <a:effectLst/>
                          <a:latin typeface="Arial"/>
                          <a:cs typeface="Arial"/>
                          <a:sym typeface="Arial"/>
                        </a:rPr>
                        <a:t>Déterminants Possessifs</a:t>
                      </a:r>
                    </a:p>
                  </a:txBody>
                  <a:tcPr marL="9525" marR="9525" marT="9525" marB="0" anchor="ctr"/>
                </a:tc>
                <a:tc>
                  <a:txBody>
                    <a:bodyPr/>
                    <a:lstStyle/>
                    <a:p>
                      <a:pPr marR="0" algn="l" rtl="0" fontAlgn="ctr">
                        <a:lnSpc>
                          <a:spcPct val="100000"/>
                        </a:lnSpc>
                        <a:spcBef>
                          <a:spcPts val="0"/>
                        </a:spcBef>
                        <a:spcAft>
                          <a:spcPts val="0"/>
                        </a:spcAft>
                        <a:buClr>
                          <a:srgbClr val="000000"/>
                        </a:buClr>
                        <a:buFont typeface="Arial"/>
                      </a:pPr>
                      <a:r>
                        <a:rPr lang="fr-FR" sz="1400" b="0" i="0" u="none" strike="noStrike" cap="none" dirty="0">
                          <a:solidFill>
                            <a:schemeClr val="bg1"/>
                          </a:solidFill>
                          <a:effectLst/>
                          <a:latin typeface="Arial"/>
                          <a:cs typeface="Arial"/>
                          <a:sym typeface="Arial"/>
                        </a:rPr>
                        <a:t>226</a:t>
                      </a:r>
                    </a:p>
                  </a:txBody>
                  <a:tcPr marL="9525" marR="9525" marT="9525" marB="0" anchor="ctr"/>
                </a:tc>
                <a:tc>
                  <a:txBody>
                    <a:bodyPr/>
                    <a:lstStyle/>
                    <a:p>
                      <a:pPr marR="0" algn="l" rtl="0" fontAlgn="ctr">
                        <a:lnSpc>
                          <a:spcPct val="100000"/>
                        </a:lnSpc>
                        <a:spcBef>
                          <a:spcPts val="0"/>
                        </a:spcBef>
                        <a:spcAft>
                          <a:spcPts val="0"/>
                        </a:spcAft>
                        <a:buClr>
                          <a:srgbClr val="000000"/>
                        </a:buClr>
                        <a:buFont typeface="Arial"/>
                      </a:pPr>
                      <a:r>
                        <a:rPr lang="it-IT" sz="1400" b="0" i="0" u="none" strike="noStrike" cap="none" dirty="0">
                          <a:solidFill>
                            <a:schemeClr val="bg1"/>
                          </a:solidFill>
                          <a:effectLst/>
                          <a:latin typeface="Arial"/>
                          <a:cs typeface="Arial"/>
                          <a:sym typeface="Arial"/>
                        </a:rPr>
                        <a:t>7,7%</a:t>
                      </a:r>
                      <a:endParaRPr lang="fr-FR" sz="1400" b="0" i="0" u="none" strike="noStrike" cap="none" dirty="0">
                        <a:solidFill>
                          <a:schemeClr val="bg1"/>
                        </a:solidFill>
                        <a:effectLst/>
                        <a:latin typeface="Arial"/>
                        <a:cs typeface="Arial"/>
                        <a:sym typeface="Arial"/>
                      </a:endParaRPr>
                    </a:p>
                  </a:txBody>
                  <a:tcPr marL="9525" marR="9525" marT="9525" marB="0" anchor="ctr"/>
                </a:tc>
                <a:extLst>
                  <a:ext uri="{0D108BD9-81ED-4DB2-BD59-A6C34878D82A}">
                    <a16:rowId xmlns:a16="http://schemas.microsoft.com/office/drawing/2014/main" val="366774032"/>
                  </a:ext>
                </a:extLst>
              </a:tr>
              <a:tr h="285750">
                <a:tc>
                  <a:txBody>
                    <a:bodyPr/>
                    <a:lstStyle/>
                    <a:p>
                      <a:pPr marR="0" algn="l" rtl="0" fontAlgn="ctr">
                        <a:lnSpc>
                          <a:spcPct val="100000"/>
                        </a:lnSpc>
                        <a:spcBef>
                          <a:spcPts val="0"/>
                        </a:spcBef>
                        <a:spcAft>
                          <a:spcPts val="0"/>
                        </a:spcAft>
                        <a:buClr>
                          <a:srgbClr val="000000"/>
                        </a:buClr>
                        <a:buFont typeface="Arial"/>
                      </a:pPr>
                      <a:r>
                        <a:rPr lang="fr-FR" sz="1400" b="0" i="0" u="none" strike="noStrike" cap="none" dirty="0">
                          <a:solidFill>
                            <a:schemeClr val="bg1"/>
                          </a:solidFill>
                          <a:effectLst/>
                          <a:latin typeface="Arial"/>
                          <a:cs typeface="Arial"/>
                          <a:sym typeface="Arial"/>
                        </a:rPr>
                        <a:t>Noms propres</a:t>
                      </a:r>
                    </a:p>
                  </a:txBody>
                  <a:tcPr marL="9525" marR="9525" marT="9525" marB="0" anchor="ctr"/>
                </a:tc>
                <a:tc>
                  <a:txBody>
                    <a:bodyPr/>
                    <a:lstStyle/>
                    <a:p>
                      <a:pPr marR="0" algn="l" rtl="0" fontAlgn="ctr">
                        <a:lnSpc>
                          <a:spcPct val="100000"/>
                        </a:lnSpc>
                        <a:spcBef>
                          <a:spcPts val="0"/>
                        </a:spcBef>
                        <a:spcAft>
                          <a:spcPts val="0"/>
                        </a:spcAft>
                        <a:buClr>
                          <a:srgbClr val="000000"/>
                        </a:buClr>
                        <a:buFont typeface="Arial"/>
                      </a:pPr>
                      <a:r>
                        <a:rPr lang="fr-FR" sz="1400" b="0" i="0" u="none" strike="noStrike" cap="none">
                          <a:solidFill>
                            <a:schemeClr val="bg1"/>
                          </a:solidFill>
                          <a:effectLst/>
                          <a:latin typeface="Arial"/>
                          <a:cs typeface="Arial"/>
                          <a:sym typeface="Arial"/>
                        </a:rPr>
                        <a:t>186</a:t>
                      </a:r>
                    </a:p>
                  </a:txBody>
                  <a:tcPr marL="9525" marR="9525" marT="9525" marB="0" anchor="ctr"/>
                </a:tc>
                <a:tc>
                  <a:txBody>
                    <a:bodyPr/>
                    <a:lstStyle/>
                    <a:p>
                      <a:pPr marR="0" algn="l" rtl="0" fontAlgn="ctr">
                        <a:lnSpc>
                          <a:spcPct val="100000"/>
                        </a:lnSpc>
                        <a:spcBef>
                          <a:spcPts val="0"/>
                        </a:spcBef>
                        <a:spcAft>
                          <a:spcPts val="0"/>
                        </a:spcAft>
                        <a:buClr>
                          <a:srgbClr val="000000"/>
                        </a:buClr>
                        <a:buFont typeface="Arial"/>
                      </a:pPr>
                      <a:r>
                        <a:rPr lang="it-IT" sz="1400" b="0" i="0" u="none" strike="noStrike" cap="none" dirty="0">
                          <a:solidFill>
                            <a:schemeClr val="bg1"/>
                          </a:solidFill>
                          <a:effectLst/>
                          <a:latin typeface="Arial"/>
                          <a:cs typeface="Arial"/>
                          <a:sym typeface="Arial"/>
                        </a:rPr>
                        <a:t>6,4%</a:t>
                      </a:r>
                      <a:endParaRPr lang="fr-FR" sz="1400" b="0" i="0" u="none" strike="noStrike" cap="none" dirty="0">
                        <a:solidFill>
                          <a:schemeClr val="bg1"/>
                        </a:solidFill>
                        <a:effectLst/>
                        <a:latin typeface="Arial"/>
                        <a:cs typeface="Arial"/>
                        <a:sym typeface="Arial"/>
                      </a:endParaRPr>
                    </a:p>
                  </a:txBody>
                  <a:tcPr marL="9525" marR="9525" marT="9525" marB="0" anchor="ctr"/>
                </a:tc>
                <a:extLst>
                  <a:ext uri="{0D108BD9-81ED-4DB2-BD59-A6C34878D82A}">
                    <a16:rowId xmlns:a16="http://schemas.microsoft.com/office/drawing/2014/main" val="2422327976"/>
                  </a:ext>
                </a:extLst>
              </a:tr>
              <a:tr h="285750">
                <a:tc>
                  <a:txBody>
                    <a:bodyPr/>
                    <a:lstStyle/>
                    <a:p>
                      <a:pPr marR="0" algn="l" rtl="0" fontAlgn="ctr">
                        <a:lnSpc>
                          <a:spcPct val="100000"/>
                        </a:lnSpc>
                        <a:spcBef>
                          <a:spcPts val="0"/>
                        </a:spcBef>
                        <a:spcAft>
                          <a:spcPts val="0"/>
                        </a:spcAft>
                        <a:buClr>
                          <a:srgbClr val="000000"/>
                        </a:buClr>
                        <a:buFont typeface="Arial"/>
                      </a:pPr>
                      <a:r>
                        <a:rPr lang="fr-FR" sz="1400" b="0" i="0" u="none" strike="noStrike" cap="none" dirty="0">
                          <a:solidFill>
                            <a:schemeClr val="bg1"/>
                          </a:solidFill>
                          <a:effectLst/>
                          <a:latin typeface="Arial"/>
                          <a:cs typeface="Arial"/>
                          <a:sym typeface="Arial"/>
                        </a:rPr>
                        <a:t>Syntagmes nominaux sans déterminant</a:t>
                      </a:r>
                    </a:p>
                  </a:txBody>
                  <a:tcPr marL="9525" marR="9525" marT="9525" marB="0" anchor="ctr"/>
                </a:tc>
                <a:tc>
                  <a:txBody>
                    <a:bodyPr/>
                    <a:lstStyle/>
                    <a:p>
                      <a:pPr marR="0" algn="l" rtl="0" fontAlgn="ctr">
                        <a:lnSpc>
                          <a:spcPct val="100000"/>
                        </a:lnSpc>
                        <a:spcBef>
                          <a:spcPts val="0"/>
                        </a:spcBef>
                        <a:spcAft>
                          <a:spcPts val="0"/>
                        </a:spcAft>
                        <a:buClr>
                          <a:srgbClr val="000000"/>
                        </a:buClr>
                        <a:buFont typeface="Arial"/>
                      </a:pPr>
                      <a:r>
                        <a:rPr lang="fr-FR" sz="1400" b="0" i="0" u="none" strike="noStrike" cap="none" dirty="0">
                          <a:solidFill>
                            <a:schemeClr val="bg1"/>
                          </a:solidFill>
                          <a:effectLst/>
                          <a:latin typeface="Arial"/>
                          <a:cs typeface="Arial"/>
                          <a:sym typeface="Arial"/>
                        </a:rPr>
                        <a:t>154</a:t>
                      </a:r>
                    </a:p>
                  </a:txBody>
                  <a:tcPr marL="9525" marR="9525" marT="9525" marB="0" anchor="ctr"/>
                </a:tc>
                <a:tc>
                  <a:txBody>
                    <a:bodyPr/>
                    <a:lstStyle/>
                    <a:p>
                      <a:pPr marR="0" algn="l" rtl="0" fontAlgn="ctr">
                        <a:lnSpc>
                          <a:spcPct val="100000"/>
                        </a:lnSpc>
                        <a:spcBef>
                          <a:spcPts val="0"/>
                        </a:spcBef>
                        <a:spcAft>
                          <a:spcPts val="0"/>
                        </a:spcAft>
                        <a:buClr>
                          <a:srgbClr val="000000"/>
                        </a:buClr>
                        <a:buFont typeface="Arial"/>
                      </a:pPr>
                      <a:r>
                        <a:rPr lang="it-IT" sz="1400" b="0" i="0" u="none" strike="noStrike" cap="none" dirty="0">
                          <a:solidFill>
                            <a:schemeClr val="bg1"/>
                          </a:solidFill>
                          <a:effectLst/>
                          <a:latin typeface="Arial"/>
                          <a:cs typeface="Arial"/>
                          <a:sym typeface="Arial"/>
                        </a:rPr>
                        <a:t>5,3%</a:t>
                      </a:r>
                      <a:endParaRPr lang="fr-FR" sz="1400" b="0" i="0" u="none" strike="noStrike" cap="none" dirty="0">
                        <a:solidFill>
                          <a:schemeClr val="bg1"/>
                        </a:solidFill>
                        <a:effectLst/>
                        <a:latin typeface="Arial"/>
                        <a:cs typeface="Arial"/>
                        <a:sym typeface="Arial"/>
                      </a:endParaRPr>
                    </a:p>
                  </a:txBody>
                  <a:tcPr marL="9525" marR="9525" marT="9525" marB="0" anchor="ctr"/>
                </a:tc>
                <a:extLst>
                  <a:ext uri="{0D108BD9-81ED-4DB2-BD59-A6C34878D82A}">
                    <a16:rowId xmlns:a16="http://schemas.microsoft.com/office/drawing/2014/main" val="1277848736"/>
                  </a:ext>
                </a:extLst>
              </a:tr>
              <a:tr h="285750">
                <a:tc>
                  <a:txBody>
                    <a:bodyPr/>
                    <a:lstStyle/>
                    <a:p>
                      <a:pPr marR="0" algn="l" rtl="0" fontAlgn="ctr">
                        <a:lnSpc>
                          <a:spcPct val="100000"/>
                        </a:lnSpc>
                        <a:spcBef>
                          <a:spcPts val="0"/>
                        </a:spcBef>
                        <a:spcAft>
                          <a:spcPts val="0"/>
                        </a:spcAft>
                        <a:buClr>
                          <a:srgbClr val="000000"/>
                        </a:buClr>
                        <a:buFont typeface="Arial"/>
                      </a:pPr>
                      <a:r>
                        <a:rPr lang="fr-FR" sz="1400" b="0" i="0" u="none" strike="noStrike" cap="none" dirty="0">
                          <a:solidFill>
                            <a:schemeClr val="bg1"/>
                          </a:solidFill>
                          <a:effectLst/>
                          <a:latin typeface="Arial"/>
                          <a:cs typeface="Arial"/>
                          <a:sym typeface="Arial"/>
                        </a:rPr>
                        <a:t>Autre type</a:t>
                      </a:r>
                    </a:p>
                  </a:txBody>
                  <a:tcPr marL="9525" marR="9525" marT="9525" marB="0" anchor="ctr"/>
                </a:tc>
                <a:tc>
                  <a:txBody>
                    <a:bodyPr/>
                    <a:lstStyle/>
                    <a:p>
                      <a:pPr marR="0" algn="l" rtl="0" fontAlgn="ctr">
                        <a:lnSpc>
                          <a:spcPct val="100000"/>
                        </a:lnSpc>
                        <a:spcBef>
                          <a:spcPts val="0"/>
                        </a:spcBef>
                        <a:spcAft>
                          <a:spcPts val="0"/>
                        </a:spcAft>
                        <a:buClr>
                          <a:srgbClr val="000000"/>
                        </a:buClr>
                        <a:buFont typeface="Arial"/>
                      </a:pPr>
                      <a:r>
                        <a:rPr lang="fr-FR" sz="1400" b="0" i="0" u="none" strike="noStrike" cap="none" dirty="0">
                          <a:solidFill>
                            <a:schemeClr val="bg1"/>
                          </a:solidFill>
                          <a:effectLst/>
                          <a:latin typeface="Arial"/>
                          <a:cs typeface="Arial"/>
                          <a:sym typeface="Arial"/>
                        </a:rPr>
                        <a:t>132</a:t>
                      </a:r>
                    </a:p>
                  </a:txBody>
                  <a:tcPr marL="9525" marR="9525" marT="9525" marB="0" anchor="ctr"/>
                </a:tc>
                <a:tc>
                  <a:txBody>
                    <a:bodyPr/>
                    <a:lstStyle/>
                    <a:p>
                      <a:pPr marR="0" algn="l" rtl="0" fontAlgn="ctr">
                        <a:lnSpc>
                          <a:spcPct val="100000"/>
                        </a:lnSpc>
                        <a:spcBef>
                          <a:spcPts val="0"/>
                        </a:spcBef>
                        <a:spcAft>
                          <a:spcPts val="0"/>
                        </a:spcAft>
                        <a:buClr>
                          <a:srgbClr val="000000"/>
                        </a:buClr>
                        <a:buFont typeface="Arial"/>
                      </a:pPr>
                      <a:r>
                        <a:rPr lang="it-IT" sz="1400" b="0" i="0" u="none" strike="noStrike" cap="none" dirty="0">
                          <a:solidFill>
                            <a:schemeClr val="bg1"/>
                          </a:solidFill>
                          <a:effectLst/>
                          <a:latin typeface="Arial"/>
                          <a:cs typeface="Arial"/>
                          <a:sym typeface="Arial"/>
                        </a:rPr>
                        <a:t>4,5%</a:t>
                      </a:r>
                      <a:endParaRPr lang="fr-FR" sz="1400" b="0" i="0" u="none" strike="noStrike" cap="none" dirty="0">
                        <a:solidFill>
                          <a:schemeClr val="bg1"/>
                        </a:solidFill>
                        <a:effectLst/>
                        <a:latin typeface="Arial"/>
                        <a:cs typeface="Arial"/>
                        <a:sym typeface="Arial"/>
                      </a:endParaRPr>
                    </a:p>
                  </a:txBody>
                  <a:tcPr marL="9525" marR="9525" marT="9525" marB="0" anchor="ctr"/>
                </a:tc>
                <a:extLst>
                  <a:ext uri="{0D108BD9-81ED-4DB2-BD59-A6C34878D82A}">
                    <a16:rowId xmlns:a16="http://schemas.microsoft.com/office/drawing/2014/main" val="2435137944"/>
                  </a:ext>
                </a:extLst>
              </a:tr>
              <a:tr h="285750">
                <a:tc>
                  <a:txBody>
                    <a:bodyPr/>
                    <a:lstStyle/>
                    <a:p>
                      <a:pPr marR="0" algn="l" rtl="0" fontAlgn="ctr">
                        <a:lnSpc>
                          <a:spcPct val="100000"/>
                        </a:lnSpc>
                        <a:spcBef>
                          <a:spcPts val="0"/>
                        </a:spcBef>
                        <a:spcAft>
                          <a:spcPts val="0"/>
                        </a:spcAft>
                        <a:buClr>
                          <a:srgbClr val="000000"/>
                        </a:buClr>
                        <a:buFont typeface="Arial"/>
                      </a:pPr>
                      <a:r>
                        <a:rPr lang="fr-FR" sz="1400" b="0" i="1" u="none" strike="noStrike" cap="none" dirty="0">
                          <a:solidFill>
                            <a:schemeClr val="bg1"/>
                          </a:solidFill>
                          <a:effectLst/>
                          <a:latin typeface="Arial"/>
                          <a:cs typeface="Arial"/>
                          <a:sym typeface="Arial"/>
                        </a:rPr>
                        <a:t>Anaphore zéro</a:t>
                      </a:r>
                    </a:p>
                  </a:txBody>
                  <a:tcPr marL="9525" marR="9525" marT="9525" marB="0" anchor="ctr"/>
                </a:tc>
                <a:tc>
                  <a:txBody>
                    <a:bodyPr/>
                    <a:lstStyle/>
                    <a:p>
                      <a:pPr marR="0" algn="l" rtl="0" fontAlgn="ctr">
                        <a:lnSpc>
                          <a:spcPct val="100000"/>
                        </a:lnSpc>
                        <a:spcBef>
                          <a:spcPts val="0"/>
                        </a:spcBef>
                        <a:spcAft>
                          <a:spcPts val="0"/>
                        </a:spcAft>
                        <a:buClr>
                          <a:srgbClr val="000000"/>
                        </a:buClr>
                        <a:buFont typeface="Arial"/>
                      </a:pPr>
                      <a:r>
                        <a:rPr lang="fr-FR" sz="1400" b="0" i="1" u="none" strike="noStrike" cap="none" dirty="0">
                          <a:solidFill>
                            <a:schemeClr val="bg1"/>
                          </a:solidFill>
                          <a:effectLst/>
                          <a:latin typeface="Arial"/>
                          <a:cs typeface="Arial"/>
                          <a:sym typeface="Arial"/>
                        </a:rPr>
                        <a:t>89</a:t>
                      </a:r>
                    </a:p>
                  </a:txBody>
                  <a:tcPr marL="9525" marR="9525" marT="9525" marB="0" anchor="ctr"/>
                </a:tc>
                <a:tc>
                  <a:txBody>
                    <a:bodyPr/>
                    <a:lstStyle/>
                    <a:p>
                      <a:pPr marR="0" algn="l" rtl="0" fontAlgn="ctr">
                        <a:lnSpc>
                          <a:spcPct val="100000"/>
                        </a:lnSpc>
                        <a:spcBef>
                          <a:spcPts val="0"/>
                        </a:spcBef>
                        <a:spcAft>
                          <a:spcPts val="0"/>
                        </a:spcAft>
                        <a:buClr>
                          <a:srgbClr val="000000"/>
                        </a:buClr>
                        <a:buFont typeface="Arial"/>
                      </a:pPr>
                      <a:r>
                        <a:rPr lang="it-IT" sz="1400" b="0" i="1" u="none" strike="noStrike" cap="none" dirty="0">
                          <a:solidFill>
                            <a:schemeClr val="bg1"/>
                          </a:solidFill>
                          <a:effectLst/>
                          <a:latin typeface="Arial"/>
                          <a:cs typeface="Arial"/>
                          <a:sym typeface="Arial"/>
                        </a:rPr>
                        <a:t>3%</a:t>
                      </a:r>
                      <a:endParaRPr lang="fr-FR" sz="1400" b="0" i="1" u="none" strike="noStrike" cap="none" dirty="0">
                        <a:solidFill>
                          <a:schemeClr val="bg1"/>
                        </a:solidFill>
                        <a:effectLst/>
                        <a:latin typeface="Arial"/>
                        <a:cs typeface="Arial"/>
                        <a:sym typeface="Arial"/>
                      </a:endParaRPr>
                    </a:p>
                  </a:txBody>
                  <a:tcPr marL="9525" marR="9525" marT="9525" marB="0" anchor="ctr"/>
                </a:tc>
                <a:extLst>
                  <a:ext uri="{0D108BD9-81ED-4DB2-BD59-A6C34878D82A}">
                    <a16:rowId xmlns:a16="http://schemas.microsoft.com/office/drawing/2014/main" val="2175283258"/>
                  </a:ext>
                </a:extLst>
              </a:tr>
              <a:tr h="285750">
                <a:tc>
                  <a:txBody>
                    <a:bodyPr/>
                    <a:lstStyle/>
                    <a:p>
                      <a:pPr marR="0" algn="l" rtl="0" fontAlgn="ctr">
                        <a:lnSpc>
                          <a:spcPct val="100000"/>
                        </a:lnSpc>
                        <a:spcBef>
                          <a:spcPts val="0"/>
                        </a:spcBef>
                        <a:spcAft>
                          <a:spcPts val="0"/>
                        </a:spcAft>
                        <a:buClr>
                          <a:srgbClr val="000000"/>
                        </a:buClr>
                        <a:buFont typeface="Arial"/>
                      </a:pPr>
                      <a:r>
                        <a:rPr lang="fr-FR" sz="1400" b="0" i="1" u="none" strike="noStrike" cap="none" dirty="0">
                          <a:solidFill>
                            <a:schemeClr val="bg1"/>
                          </a:solidFill>
                          <a:effectLst/>
                          <a:latin typeface="Arial"/>
                          <a:cs typeface="Arial"/>
                          <a:sym typeface="Arial"/>
                        </a:rPr>
                        <a:t>Syntagmes nominaux démonstratifs</a:t>
                      </a:r>
                    </a:p>
                  </a:txBody>
                  <a:tcPr marL="9525" marR="9525" marT="9525" marB="0" anchor="ctr"/>
                </a:tc>
                <a:tc>
                  <a:txBody>
                    <a:bodyPr/>
                    <a:lstStyle/>
                    <a:p>
                      <a:pPr marR="0" algn="l" rtl="0" fontAlgn="ctr">
                        <a:lnSpc>
                          <a:spcPct val="100000"/>
                        </a:lnSpc>
                        <a:spcBef>
                          <a:spcPts val="0"/>
                        </a:spcBef>
                        <a:spcAft>
                          <a:spcPts val="0"/>
                        </a:spcAft>
                        <a:buClr>
                          <a:srgbClr val="000000"/>
                        </a:buClr>
                        <a:buFont typeface="Arial"/>
                      </a:pPr>
                      <a:r>
                        <a:rPr lang="fr-FR" sz="1400" b="0" i="0" u="none" strike="noStrike" cap="none" dirty="0">
                          <a:solidFill>
                            <a:schemeClr val="bg1"/>
                          </a:solidFill>
                          <a:effectLst/>
                          <a:latin typeface="Arial"/>
                          <a:cs typeface="Arial"/>
                          <a:sym typeface="Arial"/>
                        </a:rPr>
                        <a:t>17</a:t>
                      </a:r>
                    </a:p>
                  </a:txBody>
                  <a:tcPr marL="9525" marR="9525" marT="9525" marB="0" anchor="ctr"/>
                </a:tc>
                <a:tc>
                  <a:txBody>
                    <a:bodyPr/>
                    <a:lstStyle/>
                    <a:p>
                      <a:pPr marR="0" algn="l" rtl="0" fontAlgn="ctr">
                        <a:lnSpc>
                          <a:spcPct val="100000"/>
                        </a:lnSpc>
                        <a:spcBef>
                          <a:spcPts val="0"/>
                        </a:spcBef>
                        <a:spcAft>
                          <a:spcPts val="0"/>
                        </a:spcAft>
                        <a:buClr>
                          <a:srgbClr val="000000"/>
                        </a:buClr>
                        <a:buFont typeface="Arial"/>
                      </a:pPr>
                      <a:r>
                        <a:rPr lang="it-IT" sz="1400" b="0" i="0" u="none" strike="noStrike" cap="none" dirty="0">
                          <a:solidFill>
                            <a:schemeClr val="bg1"/>
                          </a:solidFill>
                          <a:effectLst/>
                          <a:latin typeface="Arial"/>
                          <a:cs typeface="Arial"/>
                          <a:sym typeface="Arial"/>
                        </a:rPr>
                        <a:t>0,6%</a:t>
                      </a:r>
                      <a:endParaRPr lang="fr-FR" sz="1400" b="0" i="0" u="none" strike="noStrike" cap="none" dirty="0">
                        <a:solidFill>
                          <a:schemeClr val="bg1"/>
                        </a:solidFill>
                        <a:effectLst/>
                        <a:latin typeface="Arial"/>
                        <a:cs typeface="Arial"/>
                        <a:sym typeface="Arial"/>
                      </a:endParaRPr>
                    </a:p>
                  </a:txBody>
                  <a:tcPr marL="9525" marR="9525" marT="9525" marB="0" anchor="ctr"/>
                </a:tc>
                <a:extLst>
                  <a:ext uri="{0D108BD9-81ED-4DB2-BD59-A6C34878D82A}">
                    <a16:rowId xmlns:a16="http://schemas.microsoft.com/office/drawing/2014/main" val="678495637"/>
                  </a:ext>
                </a:extLst>
              </a:tr>
              <a:tr h="285750">
                <a:tc>
                  <a:txBody>
                    <a:bodyPr/>
                    <a:lstStyle/>
                    <a:p>
                      <a:pPr marR="0" algn="l" rtl="0" fontAlgn="ctr">
                        <a:lnSpc>
                          <a:spcPct val="100000"/>
                        </a:lnSpc>
                        <a:spcBef>
                          <a:spcPts val="0"/>
                        </a:spcBef>
                        <a:spcAft>
                          <a:spcPts val="0"/>
                        </a:spcAft>
                        <a:buClr>
                          <a:srgbClr val="000000"/>
                        </a:buClr>
                        <a:buFont typeface="Arial"/>
                      </a:pPr>
                      <a:r>
                        <a:rPr lang="fr-FR" sz="1400" b="0" i="0" u="none" strike="noStrike" cap="none" dirty="0">
                          <a:solidFill>
                            <a:schemeClr val="bg1"/>
                          </a:solidFill>
                          <a:effectLst/>
                          <a:latin typeface="Arial"/>
                          <a:cs typeface="Arial"/>
                          <a:sym typeface="Arial"/>
                        </a:rPr>
                        <a:t>Total</a:t>
                      </a:r>
                    </a:p>
                  </a:txBody>
                  <a:tcPr marL="9525" marR="9525" marT="9525" marB="0" anchor="ctr"/>
                </a:tc>
                <a:tc>
                  <a:txBody>
                    <a:bodyPr/>
                    <a:lstStyle/>
                    <a:p>
                      <a:pPr marR="0" algn="l" rtl="0" fontAlgn="ctr">
                        <a:lnSpc>
                          <a:spcPct val="100000"/>
                        </a:lnSpc>
                        <a:spcBef>
                          <a:spcPts val="0"/>
                        </a:spcBef>
                        <a:spcAft>
                          <a:spcPts val="0"/>
                        </a:spcAft>
                        <a:buClr>
                          <a:srgbClr val="000000"/>
                        </a:buClr>
                        <a:buFont typeface="Arial"/>
                      </a:pPr>
                      <a:r>
                        <a:rPr lang="fr-FR" sz="1400" b="0" i="0" u="none" strike="noStrike" cap="none" dirty="0">
                          <a:solidFill>
                            <a:schemeClr val="bg1"/>
                          </a:solidFill>
                          <a:effectLst/>
                          <a:latin typeface="Arial"/>
                          <a:cs typeface="Arial"/>
                          <a:sym typeface="Arial"/>
                        </a:rPr>
                        <a:t>2 928*</a:t>
                      </a:r>
                    </a:p>
                  </a:txBody>
                  <a:tcPr marL="9525" marR="9525" marT="9525" marB="0" anchor="ctr"/>
                </a:tc>
                <a:tc>
                  <a:txBody>
                    <a:bodyPr/>
                    <a:lstStyle/>
                    <a:p>
                      <a:pPr marR="0" algn="l" rtl="0" fontAlgn="ctr">
                        <a:lnSpc>
                          <a:spcPct val="100000"/>
                        </a:lnSpc>
                        <a:spcBef>
                          <a:spcPts val="0"/>
                        </a:spcBef>
                        <a:spcAft>
                          <a:spcPts val="0"/>
                        </a:spcAft>
                        <a:buClr>
                          <a:srgbClr val="000000"/>
                        </a:buClr>
                        <a:buFont typeface="Arial"/>
                      </a:pPr>
                      <a:endParaRPr lang="fr-FR" sz="1400" b="0" i="0" u="none" strike="noStrike" cap="none" dirty="0">
                        <a:solidFill>
                          <a:schemeClr val="bg1"/>
                        </a:solidFill>
                        <a:effectLst/>
                        <a:latin typeface="Arial"/>
                        <a:cs typeface="Arial"/>
                        <a:sym typeface="Arial"/>
                      </a:endParaRPr>
                    </a:p>
                  </a:txBody>
                  <a:tcPr marL="9525" marR="9525" marT="9525" marB="0" anchor="ctr"/>
                </a:tc>
                <a:extLst>
                  <a:ext uri="{0D108BD9-81ED-4DB2-BD59-A6C34878D82A}">
                    <a16:rowId xmlns:a16="http://schemas.microsoft.com/office/drawing/2014/main" val="930458441"/>
                  </a:ext>
                </a:extLst>
              </a:tr>
            </a:tbl>
          </a:graphicData>
        </a:graphic>
      </p:graphicFrame>
      <p:pic>
        <p:nvPicPr>
          <p:cNvPr id="10" name="Image 9" descr="Une image contenant cercle, texte, diagramme, Caractère coloré&#10;&#10;Description générée automatiquement">
            <a:extLst>
              <a:ext uri="{FF2B5EF4-FFF2-40B4-BE49-F238E27FC236}">
                <a16:creationId xmlns:a16="http://schemas.microsoft.com/office/drawing/2014/main" id="{A7A71409-4C19-C423-A92F-F2BF0F9C90A9}"/>
              </a:ext>
            </a:extLst>
          </p:cNvPr>
          <p:cNvPicPr>
            <a:picLocks noChangeAspect="1"/>
          </p:cNvPicPr>
          <p:nvPr/>
        </p:nvPicPr>
        <p:blipFill rotWithShape="1">
          <a:blip r:embed="rId3"/>
          <a:srcRect l="9115" t="7284" r="7878" b="14821"/>
          <a:stretch/>
        </p:blipFill>
        <p:spPr>
          <a:xfrm>
            <a:off x="4704778" y="1171825"/>
            <a:ext cx="3507369" cy="3291366"/>
          </a:xfrm>
          <a:prstGeom prst="rect">
            <a:avLst/>
          </a:prstGeom>
          <a:solidFill>
            <a:schemeClr val="bg1"/>
          </a:solidFill>
        </p:spPr>
      </p:pic>
    </p:spTree>
    <p:extLst>
      <p:ext uri="{BB962C8B-B14F-4D97-AF65-F5344CB8AC3E}">
        <p14:creationId xmlns:p14="http://schemas.microsoft.com/office/powerpoint/2010/main" val="41705024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4F7A9E-3C6E-3985-C349-4BAD6CA2A9A7}"/>
              </a:ext>
            </a:extLst>
          </p:cNvPr>
          <p:cNvSpPr>
            <a:spLocks noGrp="1"/>
          </p:cNvSpPr>
          <p:nvPr>
            <p:ph type="title"/>
          </p:nvPr>
        </p:nvSpPr>
        <p:spPr>
          <a:xfrm>
            <a:off x="1340699" y="373887"/>
            <a:ext cx="6462600" cy="857400"/>
          </a:xfrm>
        </p:spPr>
        <p:txBody>
          <a:bodyPr/>
          <a:lstStyle/>
          <a:p>
            <a:pPr algn="ctr"/>
            <a:r>
              <a:rPr lang="it-IT" dirty="0" err="1"/>
              <a:t>Difficultés</a:t>
            </a:r>
            <a:r>
              <a:rPr lang="it-IT" dirty="0"/>
              <a:t> d’</a:t>
            </a:r>
            <a:r>
              <a:rPr lang="it-IT" dirty="0" err="1"/>
              <a:t>annotation</a:t>
            </a:r>
            <a:r>
              <a:rPr lang="it-IT" dirty="0"/>
              <a:t> : l’</a:t>
            </a:r>
            <a:r>
              <a:rPr lang="it-IT" dirty="0" err="1"/>
              <a:t>anaphore</a:t>
            </a:r>
            <a:r>
              <a:rPr lang="it-IT" dirty="0"/>
              <a:t> </a:t>
            </a:r>
            <a:r>
              <a:rPr lang="it-IT" dirty="0" err="1"/>
              <a:t>zéro</a:t>
            </a:r>
            <a:r>
              <a:rPr lang="it-IT" dirty="0"/>
              <a:t> en </a:t>
            </a:r>
            <a:r>
              <a:rPr lang="it-IT" dirty="0" err="1"/>
              <a:t>français</a:t>
            </a:r>
            <a:endParaRPr lang="fr-FR" dirty="0"/>
          </a:p>
        </p:txBody>
      </p:sp>
      <p:sp>
        <p:nvSpPr>
          <p:cNvPr id="4" name="Espace réservé du numéro de diapositive 3">
            <a:extLst>
              <a:ext uri="{FF2B5EF4-FFF2-40B4-BE49-F238E27FC236}">
                <a16:creationId xmlns:a16="http://schemas.microsoft.com/office/drawing/2014/main" id="{572BBCD5-D620-AD2C-7271-EB15BB6E57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102</a:t>
            </a:fld>
            <a:endParaRPr lang="fr-FR"/>
          </a:p>
        </p:txBody>
      </p:sp>
      <p:pic>
        <p:nvPicPr>
          <p:cNvPr id="9" name="Image 8">
            <a:extLst>
              <a:ext uri="{FF2B5EF4-FFF2-40B4-BE49-F238E27FC236}">
                <a16:creationId xmlns:a16="http://schemas.microsoft.com/office/drawing/2014/main" id="{CF6F1520-912D-1AD0-85F1-FE7708224AD5}"/>
              </a:ext>
            </a:extLst>
          </p:cNvPr>
          <p:cNvPicPr>
            <a:picLocks noChangeAspect="1"/>
          </p:cNvPicPr>
          <p:nvPr/>
        </p:nvPicPr>
        <p:blipFill>
          <a:blip r:embed="rId3"/>
          <a:stretch>
            <a:fillRect/>
          </a:stretch>
        </p:blipFill>
        <p:spPr>
          <a:xfrm>
            <a:off x="379186" y="1542843"/>
            <a:ext cx="8385627" cy="2621963"/>
          </a:xfrm>
          <a:prstGeom prst="rect">
            <a:avLst/>
          </a:prstGeom>
        </p:spPr>
      </p:pic>
    </p:spTree>
    <p:extLst>
      <p:ext uri="{BB962C8B-B14F-4D97-AF65-F5344CB8AC3E}">
        <p14:creationId xmlns:p14="http://schemas.microsoft.com/office/powerpoint/2010/main" val="22954852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2"/>
                </a:solidFill>
              </a:rPr>
              <a:t>4.</a:t>
            </a:r>
            <a:endParaRPr sz="7200" dirty="0">
              <a:solidFill>
                <a:schemeClr val="accent2"/>
              </a:solidFill>
            </a:endParaRPr>
          </a:p>
          <a:p>
            <a:pPr marL="0" lvl="0" indent="0" algn="ctr" rtl="0">
              <a:spcBef>
                <a:spcPts val="0"/>
              </a:spcBef>
              <a:spcAft>
                <a:spcPts val="0"/>
              </a:spcAft>
              <a:buNone/>
            </a:pPr>
            <a:r>
              <a:rPr lang="en" dirty="0"/>
              <a:t>Conclusions</a:t>
            </a:r>
            <a:endParaRPr dirty="0"/>
          </a:p>
        </p:txBody>
      </p:sp>
      <p:sp>
        <p:nvSpPr>
          <p:cNvPr id="112" name="Google Shape;112;p15"/>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
        <p:nvSpPr>
          <p:cNvPr id="113" name="Google Shape;113;p15"/>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103</a:t>
            </a:fld>
            <a:endParaRPr/>
          </a:p>
        </p:txBody>
      </p:sp>
    </p:spTree>
    <p:extLst>
      <p:ext uri="{BB962C8B-B14F-4D97-AF65-F5344CB8AC3E}">
        <p14:creationId xmlns:p14="http://schemas.microsoft.com/office/powerpoint/2010/main" val="3367835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A83E64-2EEA-5590-A698-7BC412D4C491}"/>
              </a:ext>
            </a:extLst>
          </p:cNvPr>
          <p:cNvSpPr>
            <a:spLocks noGrp="1"/>
          </p:cNvSpPr>
          <p:nvPr>
            <p:ph type="title"/>
          </p:nvPr>
        </p:nvSpPr>
        <p:spPr>
          <a:xfrm>
            <a:off x="1340700" y="330107"/>
            <a:ext cx="6462600" cy="857400"/>
          </a:xfrm>
        </p:spPr>
        <p:txBody>
          <a:bodyPr/>
          <a:lstStyle/>
          <a:p>
            <a:pPr algn="ctr"/>
            <a:r>
              <a:rPr lang="it-IT" dirty="0" err="1"/>
              <a:t>Conclusions</a:t>
            </a:r>
            <a:endParaRPr lang="fr-FR" dirty="0"/>
          </a:p>
        </p:txBody>
      </p:sp>
      <p:sp>
        <p:nvSpPr>
          <p:cNvPr id="3" name="Espace réservé du texte 2">
            <a:extLst>
              <a:ext uri="{FF2B5EF4-FFF2-40B4-BE49-F238E27FC236}">
                <a16:creationId xmlns:a16="http://schemas.microsoft.com/office/drawing/2014/main" id="{BCE46B85-350F-B4F9-1BF2-BD8F8F4B03C1}"/>
              </a:ext>
            </a:extLst>
          </p:cNvPr>
          <p:cNvSpPr>
            <a:spLocks noGrp="1"/>
          </p:cNvSpPr>
          <p:nvPr>
            <p:ph type="body" idx="1"/>
          </p:nvPr>
        </p:nvSpPr>
        <p:spPr>
          <a:xfrm>
            <a:off x="504212" y="1594183"/>
            <a:ext cx="8135576" cy="2527761"/>
          </a:xfrm>
        </p:spPr>
        <p:txBody>
          <a:bodyPr/>
          <a:lstStyle/>
          <a:p>
            <a:r>
              <a:rPr lang="fr-FR" sz="2000" dirty="0">
                <a:solidFill>
                  <a:schemeClr val="bg1"/>
                </a:solidFill>
              </a:rPr>
              <a:t>Densité référentielle cohérente avec textes narratifs de scripteurs experts (</a:t>
            </a:r>
            <a:r>
              <a:rPr lang="fr-FR" sz="2000" dirty="0" err="1">
                <a:solidFill>
                  <a:schemeClr val="bg1"/>
                </a:solidFill>
              </a:rPr>
              <a:t>Landragin</a:t>
            </a:r>
            <a:r>
              <a:rPr lang="fr-FR" sz="2000" dirty="0">
                <a:solidFill>
                  <a:schemeClr val="bg1"/>
                </a:solidFill>
              </a:rPr>
              <a:t> </a:t>
            </a:r>
            <a:r>
              <a:rPr lang="fr-FR" sz="2000" i="1" dirty="0">
                <a:solidFill>
                  <a:schemeClr val="bg1"/>
                </a:solidFill>
              </a:rPr>
              <a:t>et al., </a:t>
            </a:r>
            <a:r>
              <a:rPr lang="fr-FR" sz="2000" dirty="0">
                <a:solidFill>
                  <a:schemeClr val="bg1"/>
                </a:solidFill>
              </a:rPr>
              <a:t>2024)</a:t>
            </a:r>
          </a:p>
          <a:p>
            <a:endParaRPr lang="fr-FR" sz="2000" dirty="0">
              <a:solidFill>
                <a:schemeClr val="bg1"/>
              </a:solidFill>
            </a:endParaRPr>
          </a:p>
          <a:p>
            <a:r>
              <a:rPr lang="fr-FR" sz="2000" dirty="0">
                <a:solidFill>
                  <a:schemeClr val="bg1"/>
                </a:solidFill>
              </a:rPr>
              <a:t>Anaphore zéro difficile à annoter</a:t>
            </a:r>
          </a:p>
          <a:p>
            <a:endParaRPr lang="fr-FR" sz="2000" dirty="0">
              <a:solidFill>
                <a:schemeClr val="bg1"/>
              </a:solidFill>
            </a:endParaRPr>
          </a:p>
          <a:p>
            <a:r>
              <a:rPr lang="fr-FR" sz="2000" dirty="0">
                <a:solidFill>
                  <a:schemeClr val="bg1"/>
                </a:solidFill>
              </a:rPr>
              <a:t>Nouvelle campagne d’annotation en cours (juin-septembre 2024)</a:t>
            </a:r>
          </a:p>
          <a:p>
            <a:endParaRPr lang="fr-FR" sz="2000" dirty="0">
              <a:solidFill>
                <a:schemeClr val="bg1"/>
              </a:solidFill>
            </a:endParaRPr>
          </a:p>
          <a:p>
            <a:endParaRPr lang="fr-FR" dirty="0">
              <a:solidFill>
                <a:schemeClr val="bg1"/>
              </a:solidFill>
            </a:endParaRPr>
          </a:p>
        </p:txBody>
      </p:sp>
      <p:sp>
        <p:nvSpPr>
          <p:cNvPr id="4" name="Espace réservé du numéro de diapositive 3">
            <a:extLst>
              <a:ext uri="{FF2B5EF4-FFF2-40B4-BE49-F238E27FC236}">
                <a16:creationId xmlns:a16="http://schemas.microsoft.com/office/drawing/2014/main" id="{0B79707D-47AA-8F39-C407-1B56EF82D9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104</a:t>
            </a:fld>
            <a:endParaRPr lang="fr-FR"/>
          </a:p>
        </p:txBody>
      </p:sp>
    </p:spTree>
    <p:extLst>
      <p:ext uri="{BB962C8B-B14F-4D97-AF65-F5344CB8AC3E}">
        <p14:creationId xmlns:p14="http://schemas.microsoft.com/office/powerpoint/2010/main" val="16094600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A83E64-2EEA-5590-A698-7BC412D4C491}"/>
              </a:ext>
            </a:extLst>
          </p:cNvPr>
          <p:cNvSpPr>
            <a:spLocks noGrp="1"/>
          </p:cNvSpPr>
          <p:nvPr>
            <p:ph type="title"/>
          </p:nvPr>
        </p:nvSpPr>
        <p:spPr>
          <a:xfrm>
            <a:off x="1340699" y="348143"/>
            <a:ext cx="6462600" cy="857400"/>
          </a:xfrm>
        </p:spPr>
        <p:txBody>
          <a:bodyPr/>
          <a:lstStyle/>
          <a:p>
            <a:pPr algn="ctr"/>
            <a:r>
              <a:rPr lang="it-IT" dirty="0" err="1"/>
              <a:t>Perspectives</a:t>
            </a:r>
            <a:r>
              <a:rPr lang="it-IT" dirty="0"/>
              <a:t> en </a:t>
            </a:r>
            <a:r>
              <a:rPr lang="it-IT" dirty="0" err="1"/>
              <a:t>annotation</a:t>
            </a:r>
            <a:endParaRPr lang="fr-FR" dirty="0"/>
          </a:p>
        </p:txBody>
      </p:sp>
      <p:sp>
        <p:nvSpPr>
          <p:cNvPr id="3" name="Espace réservé du texte 2">
            <a:extLst>
              <a:ext uri="{FF2B5EF4-FFF2-40B4-BE49-F238E27FC236}">
                <a16:creationId xmlns:a16="http://schemas.microsoft.com/office/drawing/2014/main" id="{BCE46B85-350F-B4F9-1BF2-BD8F8F4B03C1}"/>
              </a:ext>
            </a:extLst>
          </p:cNvPr>
          <p:cNvSpPr>
            <a:spLocks noGrp="1"/>
          </p:cNvSpPr>
          <p:nvPr>
            <p:ph type="body" idx="1"/>
          </p:nvPr>
        </p:nvSpPr>
        <p:spPr>
          <a:xfrm>
            <a:off x="589973" y="1331838"/>
            <a:ext cx="7964053" cy="3552300"/>
          </a:xfrm>
        </p:spPr>
        <p:txBody>
          <a:bodyPr/>
          <a:lstStyle/>
          <a:p>
            <a:r>
              <a:rPr lang="fr-FR" sz="2000" dirty="0">
                <a:solidFill>
                  <a:schemeClr val="bg1"/>
                </a:solidFill>
              </a:rPr>
              <a:t>Troisième campagne d’annotation :</a:t>
            </a:r>
            <a:endParaRPr lang="fr-FR" sz="2000" b="1" i="1" dirty="0">
              <a:solidFill>
                <a:schemeClr val="bg1"/>
              </a:solidFill>
            </a:endParaRPr>
          </a:p>
          <a:p>
            <a:pPr lvl="1"/>
            <a:r>
              <a:rPr lang="fr-FR" sz="2000" dirty="0">
                <a:solidFill>
                  <a:schemeClr val="bg1"/>
                </a:solidFill>
              </a:rPr>
              <a:t>150 textes en italien : CE1 – CE2</a:t>
            </a:r>
          </a:p>
          <a:p>
            <a:pPr lvl="1"/>
            <a:r>
              <a:rPr lang="fr-FR" sz="2000" dirty="0">
                <a:solidFill>
                  <a:schemeClr val="bg1"/>
                </a:solidFill>
              </a:rPr>
              <a:t>150 textes en français : CE1 – CE2</a:t>
            </a:r>
          </a:p>
          <a:p>
            <a:pPr lvl="1"/>
            <a:endParaRPr lang="fr-FR" sz="2000" dirty="0">
              <a:solidFill>
                <a:schemeClr val="bg1"/>
              </a:solidFill>
            </a:endParaRPr>
          </a:p>
          <a:p>
            <a:r>
              <a:rPr lang="fr-FR" sz="2000" dirty="0">
                <a:solidFill>
                  <a:schemeClr val="bg1"/>
                </a:solidFill>
              </a:rPr>
              <a:t>Deux annotateurs pour le corpus français,</a:t>
            </a:r>
          </a:p>
          <a:p>
            <a:pPr marL="114300" indent="0">
              <a:buNone/>
            </a:pPr>
            <a:r>
              <a:rPr lang="fr-FR" sz="2000" dirty="0">
                <a:solidFill>
                  <a:schemeClr val="bg1"/>
                </a:solidFill>
              </a:rPr>
              <a:t>    deux annotateurs pour le corpus italien</a:t>
            </a:r>
          </a:p>
          <a:p>
            <a:pPr marL="114300" indent="0">
              <a:buNone/>
            </a:pPr>
            <a:endParaRPr lang="fr-FR" sz="2000" dirty="0">
              <a:solidFill>
                <a:schemeClr val="bg1"/>
              </a:solidFill>
            </a:endParaRPr>
          </a:p>
          <a:p>
            <a:r>
              <a:rPr lang="fr-FR" sz="2000" dirty="0">
                <a:solidFill>
                  <a:schemeClr val="bg1"/>
                </a:solidFill>
              </a:rPr>
              <a:t>Comparaison des résultats entre français et italien</a:t>
            </a:r>
            <a:endParaRPr lang="fr-FR" dirty="0">
              <a:solidFill>
                <a:schemeClr val="bg1"/>
              </a:solidFill>
            </a:endParaRPr>
          </a:p>
        </p:txBody>
      </p:sp>
      <p:sp>
        <p:nvSpPr>
          <p:cNvPr id="4" name="Espace réservé du numéro de diapositive 3">
            <a:extLst>
              <a:ext uri="{FF2B5EF4-FFF2-40B4-BE49-F238E27FC236}">
                <a16:creationId xmlns:a16="http://schemas.microsoft.com/office/drawing/2014/main" id="{0B79707D-47AA-8F39-C407-1B56EF82D9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105</a:t>
            </a:fld>
            <a:endParaRPr lang="fr-FR"/>
          </a:p>
        </p:txBody>
      </p:sp>
    </p:spTree>
    <p:extLst>
      <p:ext uri="{BB962C8B-B14F-4D97-AF65-F5344CB8AC3E}">
        <p14:creationId xmlns:p14="http://schemas.microsoft.com/office/powerpoint/2010/main" val="24611883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C8F3A1-3A59-2A69-E730-4F511AF85622}"/>
              </a:ext>
            </a:extLst>
          </p:cNvPr>
          <p:cNvSpPr>
            <a:spLocks noGrp="1"/>
          </p:cNvSpPr>
          <p:nvPr>
            <p:ph type="title"/>
          </p:nvPr>
        </p:nvSpPr>
        <p:spPr>
          <a:xfrm>
            <a:off x="1340700" y="287233"/>
            <a:ext cx="6462600" cy="857400"/>
          </a:xfrm>
        </p:spPr>
        <p:txBody>
          <a:bodyPr/>
          <a:lstStyle/>
          <a:p>
            <a:pPr algn="ctr"/>
            <a:r>
              <a:rPr lang="it-IT" dirty="0" err="1"/>
              <a:t>Perspectives</a:t>
            </a:r>
            <a:r>
              <a:rPr lang="it-IT" dirty="0"/>
              <a:t> en </a:t>
            </a:r>
            <a:r>
              <a:rPr lang="it-IT" dirty="0" err="1"/>
              <a:t>évaluation</a:t>
            </a:r>
            <a:endParaRPr lang="fr-FR" dirty="0"/>
          </a:p>
        </p:txBody>
      </p:sp>
      <p:sp>
        <p:nvSpPr>
          <p:cNvPr id="3" name="Espace réservé du texte 2">
            <a:extLst>
              <a:ext uri="{FF2B5EF4-FFF2-40B4-BE49-F238E27FC236}">
                <a16:creationId xmlns:a16="http://schemas.microsoft.com/office/drawing/2014/main" id="{464EB462-FAF3-0BA1-1D20-A74AF3D7CB79}"/>
              </a:ext>
            </a:extLst>
          </p:cNvPr>
          <p:cNvSpPr>
            <a:spLocks noGrp="1"/>
          </p:cNvSpPr>
          <p:nvPr>
            <p:ph type="body" idx="1"/>
          </p:nvPr>
        </p:nvSpPr>
        <p:spPr>
          <a:xfrm>
            <a:off x="299751" y="1144633"/>
            <a:ext cx="8544498" cy="3552300"/>
          </a:xfrm>
        </p:spPr>
        <p:txBody>
          <a:bodyPr/>
          <a:lstStyle/>
          <a:p>
            <a:r>
              <a:rPr lang="it-IT" sz="2000" dirty="0" err="1">
                <a:solidFill>
                  <a:schemeClr val="bg1"/>
                </a:solidFill>
              </a:rPr>
              <a:t>Adjudication</a:t>
            </a:r>
            <a:r>
              <a:rPr lang="it-IT" sz="2000" dirty="0">
                <a:solidFill>
                  <a:schemeClr val="bg1"/>
                </a:solidFill>
              </a:rPr>
              <a:t> et </a:t>
            </a:r>
            <a:r>
              <a:rPr lang="it-IT" sz="2000" dirty="0" err="1">
                <a:solidFill>
                  <a:schemeClr val="bg1"/>
                </a:solidFill>
              </a:rPr>
              <a:t>calcul</a:t>
            </a:r>
            <a:r>
              <a:rPr lang="it-IT" sz="2000" dirty="0">
                <a:solidFill>
                  <a:schemeClr val="bg1"/>
                </a:solidFill>
              </a:rPr>
              <a:t> de </a:t>
            </a:r>
            <a:r>
              <a:rPr lang="it-IT" sz="2000" dirty="0" err="1">
                <a:solidFill>
                  <a:schemeClr val="bg1"/>
                </a:solidFill>
              </a:rPr>
              <a:t>l’accord</a:t>
            </a:r>
            <a:r>
              <a:rPr lang="it-IT" sz="2000" dirty="0">
                <a:solidFill>
                  <a:schemeClr val="bg1"/>
                </a:solidFill>
              </a:rPr>
              <a:t> </a:t>
            </a:r>
            <a:r>
              <a:rPr lang="it-IT" sz="2000" dirty="0" err="1">
                <a:solidFill>
                  <a:schemeClr val="bg1"/>
                </a:solidFill>
              </a:rPr>
              <a:t>interannotateur</a:t>
            </a:r>
            <a:r>
              <a:rPr lang="it-IT" sz="2000" dirty="0">
                <a:solidFill>
                  <a:schemeClr val="bg1"/>
                </a:solidFill>
              </a:rPr>
              <a:t> </a:t>
            </a:r>
            <a:r>
              <a:rPr lang="it-IT" sz="2000" dirty="0" err="1">
                <a:solidFill>
                  <a:schemeClr val="bg1"/>
                </a:solidFill>
              </a:rPr>
              <a:t>possibles</a:t>
            </a:r>
            <a:r>
              <a:rPr lang="it-IT" sz="2000" dirty="0">
                <a:solidFill>
                  <a:schemeClr val="bg1"/>
                </a:solidFill>
              </a:rPr>
              <a:t> sur </a:t>
            </a:r>
            <a:r>
              <a:rPr lang="it-IT" sz="2000" dirty="0" err="1">
                <a:solidFill>
                  <a:schemeClr val="bg1"/>
                </a:solidFill>
              </a:rPr>
              <a:t>INCEpTION</a:t>
            </a:r>
            <a:r>
              <a:rPr lang="it-IT" sz="2000" dirty="0">
                <a:solidFill>
                  <a:schemeClr val="bg1"/>
                </a:solidFill>
              </a:rPr>
              <a:t> (</a:t>
            </a:r>
            <a:r>
              <a:rPr lang="it-IT" sz="2000" dirty="0" err="1">
                <a:solidFill>
                  <a:schemeClr val="bg1"/>
                </a:solidFill>
              </a:rPr>
              <a:t>layer</a:t>
            </a:r>
            <a:r>
              <a:rPr lang="it-IT" sz="2000" dirty="0">
                <a:solidFill>
                  <a:schemeClr val="bg1"/>
                </a:solidFill>
              </a:rPr>
              <a:t> </a:t>
            </a:r>
            <a:r>
              <a:rPr lang="it-IT" sz="2000" dirty="0" err="1">
                <a:solidFill>
                  <a:schemeClr val="bg1"/>
                </a:solidFill>
              </a:rPr>
              <a:t>personnalisé</a:t>
            </a:r>
            <a:r>
              <a:rPr lang="it-IT" sz="2000" dirty="0">
                <a:solidFill>
                  <a:schemeClr val="bg1"/>
                </a:solidFill>
              </a:rPr>
              <a:t>)</a:t>
            </a:r>
          </a:p>
          <a:p>
            <a:endParaRPr lang="it-IT" sz="2000" dirty="0">
              <a:solidFill>
                <a:schemeClr val="bg1"/>
              </a:solidFill>
            </a:endParaRPr>
          </a:p>
          <a:p>
            <a:r>
              <a:rPr lang="it-IT" sz="2000" dirty="0">
                <a:solidFill>
                  <a:schemeClr val="bg1"/>
                </a:solidFill>
              </a:rPr>
              <a:t>Garantir la </a:t>
            </a:r>
            <a:r>
              <a:rPr lang="it-IT" sz="2000" dirty="0" err="1">
                <a:solidFill>
                  <a:schemeClr val="bg1"/>
                </a:solidFill>
              </a:rPr>
              <a:t>fiabilité</a:t>
            </a:r>
            <a:r>
              <a:rPr lang="it-IT" sz="2000" dirty="0">
                <a:solidFill>
                  <a:schemeClr val="bg1"/>
                </a:solidFill>
              </a:rPr>
              <a:t> </a:t>
            </a:r>
            <a:r>
              <a:rPr lang="it-IT" sz="2000" dirty="0" err="1">
                <a:solidFill>
                  <a:schemeClr val="bg1"/>
                </a:solidFill>
              </a:rPr>
              <a:t>des</a:t>
            </a:r>
            <a:r>
              <a:rPr lang="it-IT" sz="2000" dirty="0">
                <a:solidFill>
                  <a:schemeClr val="bg1"/>
                </a:solidFill>
              </a:rPr>
              <a:t> </a:t>
            </a:r>
            <a:r>
              <a:rPr lang="it-IT" sz="2000" dirty="0" err="1">
                <a:solidFill>
                  <a:schemeClr val="bg1"/>
                </a:solidFill>
              </a:rPr>
              <a:t>données</a:t>
            </a:r>
            <a:r>
              <a:rPr lang="it-IT" sz="2000" dirty="0">
                <a:solidFill>
                  <a:schemeClr val="bg1"/>
                </a:solidFill>
              </a:rPr>
              <a:t> </a:t>
            </a:r>
            <a:r>
              <a:rPr lang="it-IT" sz="2000" dirty="0" err="1">
                <a:solidFill>
                  <a:schemeClr val="bg1"/>
                </a:solidFill>
              </a:rPr>
              <a:t>annotées</a:t>
            </a:r>
            <a:r>
              <a:rPr lang="it-IT" sz="2000" dirty="0">
                <a:solidFill>
                  <a:schemeClr val="bg1"/>
                </a:solidFill>
              </a:rPr>
              <a:t> (Fort, 2012 ; </a:t>
            </a:r>
          </a:p>
          <a:p>
            <a:pPr marL="114300" indent="0">
              <a:buNone/>
            </a:pPr>
            <a:r>
              <a:rPr lang="it-IT" sz="2000" dirty="0">
                <a:solidFill>
                  <a:schemeClr val="bg1"/>
                </a:solidFill>
              </a:rPr>
              <a:t>     </a:t>
            </a:r>
            <a:r>
              <a:rPr lang="it-IT" sz="2000" dirty="0" err="1">
                <a:solidFill>
                  <a:schemeClr val="bg1"/>
                </a:solidFill>
              </a:rPr>
              <a:t>Mathet</a:t>
            </a:r>
            <a:r>
              <a:rPr lang="it-IT" sz="2000" dirty="0">
                <a:solidFill>
                  <a:schemeClr val="bg1"/>
                </a:solidFill>
              </a:rPr>
              <a:t> et </a:t>
            </a:r>
            <a:r>
              <a:rPr lang="it-IT" sz="2000" dirty="0" err="1">
                <a:solidFill>
                  <a:schemeClr val="bg1"/>
                </a:solidFill>
              </a:rPr>
              <a:t>Widlöcher</a:t>
            </a:r>
            <a:r>
              <a:rPr lang="it-IT" sz="2000" dirty="0">
                <a:solidFill>
                  <a:schemeClr val="bg1"/>
                </a:solidFill>
              </a:rPr>
              <a:t>, 2016)</a:t>
            </a:r>
          </a:p>
          <a:p>
            <a:endParaRPr lang="it-IT" sz="2000" dirty="0">
              <a:solidFill>
                <a:schemeClr val="bg1"/>
              </a:solidFill>
            </a:endParaRPr>
          </a:p>
          <a:p>
            <a:pPr lvl="1"/>
            <a:r>
              <a:rPr lang="it-IT" sz="2000" dirty="0" err="1">
                <a:solidFill>
                  <a:schemeClr val="bg1"/>
                </a:solidFill>
              </a:rPr>
              <a:t>évaluer</a:t>
            </a:r>
            <a:r>
              <a:rPr lang="it-IT" sz="2000" dirty="0">
                <a:solidFill>
                  <a:schemeClr val="bg1"/>
                </a:solidFill>
              </a:rPr>
              <a:t> la </a:t>
            </a:r>
            <a:r>
              <a:rPr lang="it-IT" sz="2000" dirty="0" err="1">
                <a:solidFill>
                  <a:schemeClr val="bg1"/>
                </a:solidFill>
              </a:rPr>
              <a:t>délimitation</a:t>
            </a:r>
            <a:r>
              <a:rPr lang="it-IT" sz="2000" dirty="0">
                <a:solidFill>
                  <a:schemeClr val="bg1"/>
                </a:solidFill>
              </a:rPr>
              <a:t> </a:t>
            </a:r>
            <a:r>
              <a:rPr lang="it-IT" sz="2000" dirty="0" err="1">
                <a:solidFill>
                  <a:schemeClr val="bg1"/>
                </a:solidFill>
              </a:rPr>
              <a:t>des</a:t>
            </a:r>
            <a:r>
              <a:rPr lang="it-IT" sz="2000" dirty="0">
                <a:solidFill>
                  <a:schemeClr val="bg1"/>
                </a:solidFill>
              </a:rPr>
              <a:t> </a:t>
            </a:r>
            <a:r>
              <a:rPr lang="it-IT" sz="2000" dirty="0" err="1">
                <a:solidFill>
                  <a:schemeClr val="bg1"/>
                </a:solidFill>
              </a:rPr>
              <a:t>mentions</a:t>
            </a:r>
            <a:r>
              <a:rPr lang="it-IT" sz="2000" dirty="0">
                <a:solidFill>
                  <a:schemeClr val="bg1"/>
                </a:solidFill>
              </a:rPr>
              <a:t> et l’</a:t>
            </a:r>
            <a:r>
              <a:rPr lang="it-IT" sz="2000" dirty="0" err="1">
                <a:solidFill>
                  <a:schemeClr val="bg1"/>
                </a:solidFill>
              </a:rPr>
              <a:t>attribution</a:t>
            </a:r>
            <a:r>
              <a:rPr lang="it-IT" sz="2000" dirty="0">
                <a:solidFill>
                  <a:schemeClr val="bg1"/>
                </a:solidFill>
              </a:rPr>
              <a:t> d’un </a:t>
            </a:r>
            <a:r>
              <a:rPr lang="it-IT" sz="2000" dirty="0" err="1">
                <a:solidFill>
                  <a:schemeClr val="bg1"/>
                </a:solidFill>
              </a:rPr>
              <a:t>référent</a:t>
            </a:r>
            <a:r>
              <a:rPr lang="it-IT" sz="2000" dirty="0">
                <a:solidFill>
                  <a:schemeClr val="bg1"/>
                </a:solidFill>
              </a:rPr>
              <a:t> (</a:t>
            </a:r>
            <a:r>
              <a:rPr lang="it-IT" sz="2000" dirty="0" err="1">
                <a:solidFill>
                  <a:schemeClr val="bg1"/>
                </a:solidFill>
              </a:rPr>
              <a:t>Mathet</a:t>
            </a:r>
            <a:r>
              <a:rPr lang="it-IT" sz="2000" dirty="0">
                <a:solidFill>
                  <a:schemeClr val="bg1"/>
                </a:solidFill>
              </a:rPr>
              <a:t> &amp; </a:t>
            </a:r>
            <a:r>
              <a:rPr lang="it-IT" sz="2000" dirty="0" err="1">
                <a:solidFill>
                  <a:schemeClr val="bg1"/>
                </a:solidFill>
              </a:rPr>
              <a:t>Widlöcher</a:t>
            </a:r>
            <a:r>
              <a:rPr lang="it-IT" sz="2000" dirty="0">
                <a:solidFill>
                  <a:schemeClr val="bg1"/>
                </a:solidFill>
              </a:rPr>
              <a:t>, 2016 ; </a:t>
            </a:r>
            <a:r>
              <a:rPr lang="it-IT" sz="2000" dirty="0" err="1">
                <a:solidFill>
                  <a:schemeClr val="bg1"/>
                </a:solidFill>
              </a:rPr>
              <a:t>Quignard</a:t>
            </a:r>
            <a:r>
              <a:rPr lang="it-IT" sz="2000" dirty="0">
                <a:solidFill>
                  <a:schemeClr val="bg1"/>
                </a:solidFill>
              </a:rPr>
              <a:t> </a:t>
            </a:r>
            <a:r>
              <a:rPr lang="it-IT" sz="2000" i="1" dirty="0">
                <a:solidFill>
                  <a:schemeClr val="bg1"/>
                </a:solidFill>
              </a:rPr>
              <a:t>et al</a:t>
            </a:r>
            <a:r>
              <a:rPr lang="it-IT" sz="2000" dirty="0">
                <a:solidFill>
                  <a:schemeClr val="bg1"/>
                </a:solidFill>
              </a:rPr>
              <a:t>., 2021) en </a:t>
            </a:r>
            <a:r>
              <a:rPr lang="it-IT" sz="2000" dirty="0" err="1">
                <a:solidFill>
                  <a:schemeClr val="bg1"/>
                </a:solidFill>
              </a:rPr>
              <a:t>utilisant</a:t>
            </a:r>
            <a:r>
              <a:rPr lang="it-IT" sz="2000" dirty="0">
                <a:solidFill>
                  <a:schemeClr val="bg1"/>
                </a:solidFill>
              </a:rPr>
              <a:t> </a:t>
            </a:r>
          </a:p>
          <a:p>
            <a:pPr marL="114300" indent="0">
              <a:buNone/>
            </a:pPr>
            <a:r>
              <a:rPr lang="it-IT" sz="2000" i="1" dirty="0">
                <a:solidFill>
                  <a:schemeClr val="bg1"/>
                </a:solidFill>
                <a:latin typeface="Calibri" panose="020F0502020204030204" pitchFamily="34" charset="0"/>
                <a:cs typeface="Calibri" panose="020F0502020204030204" pitchFamily="34" charset="0"/>
              </a:rPr>
              <a:t>              </a:t>
            </a:r>
            <a:r>
              <a:rPr lang="el-GR" sz="2000" i="1" dirty="0">
                <a:solidFill>
                  <a:schemeClr val="bg1"/>
                </a:solidFill>
                <a:latin typeface="Calibri" panose="020F0502020204030204" pitchFamily="34" charset="0"/>
                <a:cs typeface="Calibri" panose="020F0502020204030204" pitchFamily="34" charset="0"/>
              </a:rPr>
              <a:t>γ</a:t>
            </a:r>
            <a:r>
              <a:rPr lang="it-IT" sz="2000" i="1" dirty="0">
                <a:solidFill>
                  <a:schemeClr val="bg1"/>
                </a:solidFill>
                <a:latin typeface="Calibri" panose="020F0502020204030204" pitchFamily="34" charset="0"/>
                <a:cs typeface="Calibri" panose="020F0502020204030204" pitchFamily="34" charset="0"/>
              </a:rPr>
              <a:t> - gamma </a:t>
            </a:r>
            <a:r>
              <a:rPr lang="it-IT" sz="2000" dirty="0">
                <a:solidFill>
                  <a:schemeClr val="bg1"/>
                </a:solidFill>
                <a:latin typeface="Calibri" panose="020F0502020204030204" pitchFamily="34" charset="0"/>
                <a:cs typeface="Calibri" panose="020F0502020204030204" pitchFamily="34" charset="0"/>
              </a:rPr>
              <a:t>(</a:t>
            </a:r>
            <a:r>
              <a:rPr lang="it-IT" sz="2000" dirty="0" err="1">
                <a:solidFill>
                  <a:schemeClr val="bg1"/>
                </a:solidFill>
                <a:latin typeface="Calibri" panose="020F0502020204030204" pitchFamily="34" charset="0"/>
                <a:cs typeface="Calibri" panose="020F0502020204030204" pitchFamily="34" charset="0"/>
              </a:rPr>
              <a:t>Mathet</a:t>
            </a:r>
            <a:r>
              <a:rPr lang="it-IT" sz="2000" dirty="0">
                <a:solidFill>
                  <a:schemeClr val="bg1"/>
                </a:solidFill>
                <a:latin typeface="Calibri" panose="020F0502020204030204" pitchFamily="34" charset="0"/>
                <a:cs typeface="Calibri" panose="020F0502020204030204" pitchFamily="34" charset="0"/>
              </a:rPr>
              <a:t> </a:t>
            </a:r>
            <a:r>
              <a:rPr lang="it-IT" sz="2000" i="1" dirty="0">
                <a:solidFill>
                  <a:schemeClr val="bg1"/>
                </a:solidFill>
                <a:latin typeface="Calibri" panose="020F0502020204030204" pitchFamily="34" charset="0"/>
                <a:cs typeface="Calibri" panose="020F0502020204030204" pitchFamily="34" charset="0"/>
              </a:rPr>
              <a:t>et al., </a:t>
            </a:r>
            <a:r>
              <a:rPr lang="it-IT" sz="2000" dirty="0">
                <a:solidFill>
                  <a:schemeClr val="bg1"/>
                </a:solidFill>
                <a:latin typeface="Calibri" panose="020F0502020204030204" pitchFamily="34" charset="0"/>
                <a:cs typeface="Calibri" panose="020F0502020204030204" pitchFamily="34" charset="0"/>
              </a:rPr>
              <a:t>2015)</a:t>
            </a:r>
            <a:endParaRPr lang="it-IT" sz="2000" dirty="0">
              <a:solidFill>
                <a:schemeClr val="bg1"/>
              </a:solidFill>
            </a:endParaRPr>
          </a:p>
          <a:p>
            <a:endParaRPr lang="it-IT" dirty="0">
              <a:solidFill>
                <a:schemeClr val="bg1"/>
              </a:solidFill>
            </a:endParaRPr>
          </a:p>
        </p:txBody>
      </p:sp>
      <p:sp>
        <p:nvSpPr>
          <p:cNvPr id="4" name="Espace réservé du numéro de diapositive 3">
            <a:extLst>
              <a:ext uri="{FF2B5EF4-FFF2-40B4-BE49-F238E27FC236}">
                <a16:creationId xmlns:a16="http://schemas.microsoft.com/office/drawing/2014/main" id="{2D681FBD-C17B-CA4D-05C1-FC159A44FA7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106</a:t>
            </a:fld>
            <a:endParaRPr lang="fr-FR"/>
          </a:p>
        </p:txBody>
      </p:sp>
    </p:spTree>
    <p:extLst>
      <p:ext uri="{BB962C8B-B14F-4D97-AF65-F5344CB8AC3E}">
        <p14:creationId xmlns:p14="http://schemas.microsoft.com/office/powerpoint/2010/main" val="22749370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7F9D01-F415-D288-6C32-F51D650E8FD7}"/>
              </a:ext>
            </a:extLst>
          </p:cNvPr>
          <p:cNvSpPr>
            <a:spLocks noGrp="1"/>
          </p:cNvSpPr>
          <p:nvPr>
            <p:ph type="title"/>
          </p:nvPr>
        </p:nvSpPr>
        <p:spPr/>
        <p:txBody>
          <a:bodyPr/>
          <a:lstStyle/>
          <a:p>
            <a:r>
              <a:rPr lang="it-IT" dirty="0"/>
              <a:t>04</a:t>
            </a:r>
            <a:endParaRPr lang="fr-FR" dirty="0"/>
          </a:p>
        </p:txBody>
      </p:sp>
      <p:sp>
        <p:nvSpPr>
          <p:cNvPr id="3" name="Sous-titre 2">
            <a:extLst>
              <a:ext uri="{FF2B5EF4-FFF2-40B4-BE49-F238E27FC236}">
                <a16:creationId xmlns:a16="http://schemas.microsoft.com/office/drawing/2014/main" id="{135FE0E8-937F-7446-B832-223DC43E44EE}"/>
              </a:ext>
            </a:extLst>
          </p:cNvPr>
          <p:cNvSpPr>
            <a:spLocks noGrp="1"/>
          </p:cNvSpPr>
          <p:nvPr>
            <p:ph type="subTitle" idx="1"/>
          </p:nvPr>
        </p:nvSpPr>
        <p:spPr/>
        <p:txBody>
          <a:bodyPr/>
          <a:lstStyle/>
          <a:p>
            <a:r>
              <a:rPr lang="it-IT" dirty="0"/>
              <a:t>(</a:t>
            </a:r>
            <a:r>
              <a:rPr lang="it-IT" dirty="0" err="1"/>
              <a:t>section</a:t>
            </a:r>
            <a:r>
              <a:rPr lang="it-IT" dirty="0"/>
              <a:t> </a:t>
            </a:r>
            <a:r>
              <a:rPr lang="it-IT" dirty="0" err="1"/>
              <a:t>inspiré</a:t>
            </a:r>
            <a:r>
              <a:rPr lang="it-IT" dirty="0"/>
              <a:t> </a:t>
            </a:r>
            <a:r>
              <a:rPr lang="it-IT" dirty="0" err="1"/>
              <a:t>du</a:t>
            </a:r>
            <a:r>
              <a:rPr lang="it-IT" dirty="0"/>
              <a:t> </a:t>
            </a:r>
            <a:r>
              <a:rPr lang="it-IT" dirty="0" err="1"/>
              <a:t>cours</a:t>
            </a:r>
            <a:r>
              <a:rPr lang="it-IT" dirty="0"/>
              <a:t> d’</a:t>
            </a:r>
            <a:r>
              <a:rPr lang="it-IT" dirty="0" err="1"/>
              <a:t>Initiation</a:t>
            </a:r>
            <a:r>
              <a:rPr lang="it-IT" dirty="0"/>
              <a:t> </a:t>
            </a:r>
            <a:r>
              <a:rPr lang="it-IT" dirty="0" err="1"/>
              <a:t>au</a:t>
            </a:r>
            <a:r>
              <a:rPr lang="it-IT" dirty="0"/>
              <a:t> TAL</a:t>
            </a:r>
          </a:p>
          <a:p>
            <a:r>
              <a:rPr lang="it-IT" dirty="0" err="1"/>
              <a:t>Diapos</a:t>
            </a:r>
            <a:r>
              <a:rPr lang="it-IT" dirty="0"/>
              <a:t> de Olivier </a:t>
            </a:r>
            <a:r>
              <a:rPr lang="it-IT" dirty="0" err="1"/>
              <a:t>Kraif</a:t>
            </a:r>
            <a:r>
              <a:rPr lang="it-IT" dirty="0"/>
              <a:t> et Martina Barletta, 2023-2024)</a:t>
            </a:r>
            <a:endParaRPr lang="fr-FR" dirty="0"/>
          </a:p>
        </p:txBody>
      </p:sp>
      <p:sp>
        <p:nvSpPr>
          <p:cNvPr id="4" name="Titre 3">
            <a:extLst>
              <a:ext uri="{FF2B5EF4-FFF2-40B4-BE49-F238E27FC236}">
                <a16:creationId xmlns:a16="http://schemas.microsoft.com/office/drawing/2014/main" id="{FC062F82-7197-98B9-E85B-6804AFDA005D}"/>
              </a:ext>
            </a:extLst>
          </p:cNvPr>
          <p:cNvSpPr>
            <a:spLocks noGrp="1"/>
          </p:cNvSpPr>
          <p:nvPr>
            <p:ph type="title" idx="2"/>
          </p:nvPr>
        </p:nvSpPr>
        <p:spPr/>
        <p:txBody>
          <a:bodyPr/>
          <a:lstStyle/>
          <a:p>
            <a:r>
              <a:rPr lang="it-IT" dirty="0" err="1"/>
              <a:t>Évaluation</a:t>
            </a:r>
            <a:r>
              <a:rPr lang="it-IT" dirty="0"/>
              <a:t> </a:t>
            </a:r>
            <a:endParaRPr lang="fr-FR" dirty="0"/>
          </a:p>
        </p:txBody>
      </p:sp>
    </p:spTree>
    <p:extLst>
      <p:ext uri="{BB962C8B-B14F-4D97-AF65-F5344CB8AC3E}">
        <p14:creationId xmlns:p14="http://schemas.microsoft.com/office/powerpoint/2010/main" val="14219851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F7A92D-3046-43B4-AA6A-D63EAFAAFE22}"/>
              </a:ext>
            </a:extLst>
          </p:cNvPr>
          <p:cNvSpPr>
            <a:spLocks noGrp="1"/>
          </p:cNvSpPr>
          <p:nvPr>
            <p:ph type="title"/>
          </p:nvPr>
        </p:nvSpPr>
        <p:spPr>
          <a:xfrm>
            <a:off x="1340700" y="326190"/>
            <a:ext cx="6462600" cy="857400"/>
          </a:xfrm>
        </p:spPr>
        <p:txBody>
          <a:bodyPr/>
          <a:lstStyle/>
          <a:p>
            <a:r>
              <a:rPr lang="fr-FR" dirty="0"/>
              <a:t>L’annotation (encore une fois !)</a:t>
            </a:r>
          </a:p>
        </p:txBody>
      </p:sp>
      <p:sp>
        <p:nvSpPr>
          <p:cNvPr id="3" name="Espace réservé du contenu 2">
            <a:extLst>
              <a:ext uri="{FF2B5EF4-FFF2-40B4-BE49-F238E27FC236}">
                <a16:creationId xmlns:a16="http://schemas.microsoft.com/office/drawing/2014/main" id="{6198D0B5-14BE-4C18-8923-446214A8BB50}"/>
              </a:ext>
            </a:extLst>
          </p:cNvPr>
          <p:cNvSpPr>
            <a:spLocks noGrp="1"/>
          </p:cNvSpPr>
          <p:nvPr>
            <p:ph idx="1"/>
          </p:nvPr>
        </p:nvSpPr>
        <p:spPr>
          <a:xfrm>
            <a:off x="476604" y="1070411"/>
            <a:ext cx="8235596" cy="3552300"/>
          </a:xfrm>
        </p:spPr>
        <p:txBody>
          <a:bodyPr>
            <a:normAutofit/>
          </a:bodyPr>
          <a:lstStyle/>
          <a:p>
            <a:pPr>
              <a:buFont typeface="Wingdings" panose="05000000000000000000" pitchFamily="2" charset="2"/>
              <a:buChar char="Ø"/>
            </a:pPr>
            <a:r>
              <a:rPr lang="fr-FR" dirty="0"/>
              <a:t>Cette étape consiste à enrichir les textes avec des données supplémentaires</a:t>
            </a:r>
          </a:p>
          <a:p>
            <a:pPr>
              <a:buFont typeface="Wingdings" panose="05000000000000000000" pitchFamily="2" charset="2"/>
              <a:buChar char="Ø"/>
            </a:pPr>
            <a:r>
              <a:rPr lang="fr-FR" dirty="0"/>
              <a:t> Elles peuvent être embarquées (codées dans le texte même) ou débarquées (codées à part)</a:t>
            </a:r>
          </a:p>
          <a:p>
            <a:pPr>
              <a:buFont typeface="Wingdings" panose="05000000000000000000" pitchFamily="2" charset="2"/>
              <a:buChar char="Ø"/>
            </a:pPr>
            <a:r>
              <a:rPr lang="fr-FR" dirty="0"/>
              <a:t> Ces annotations peuvent porter sur différents niveaux (texte, phrases, </a:t>
            </a:r>
            <a:r>
              <a:rPr lang="fr-FR" dirty="0" err="1"/>
              <a:t>chunks</a:t>
            </a:r>
            <a:r>
              <a:rPr lang="fr-FR" dirty="0"/>
              <a:t>, mots, caractères…)</a:t>
            </a:r>
          </a:p>
          <a:p>
            <a:pPr>
              <a:buFont typeface="Wingdings" panose="05000000000000000000" pitchFamily="2" charset="2"/>
              <a:buChar char="Ø"/>
            </a:pPr>
            <a:r>
              <a:rPr lang="fr-FR" dirty="0"/>
              <a:t> Elles permettent notamment de </a:t>
            </a:r>
          </a:p>
          <a:p>
            <a:pPr lvl="1">
              <a:buFont typeface="Wingdings" panose="05000000000000000000" pitchFamily="2" charset="2"/>
              <a:buChar char="Ø"/>
            </a:pPr>
            <a:r>
              <a:rPr lang="fr-FR" dirty="0"/>
              <a:t> construire, tester, évaluer des modèles TAL</a:t>
            </a:r>
          </a:p>
          <a:p>
            <a:pPr lvl="1">
              <a:buFont typeface="Wingdings" panose="05000000000000000000" pitchFamily="2" charset="2"/>
              <a:buChar char="Ø"/>
            </a:pPr>
            <a:r>
              <a:rPr lang="fr-FR" dirty="0"/>
              <a:t> évaluer un modèle linguistique</a:t>
            </a:r>
          </a:p>
          <a:p>
            <a:pPr lvl="1">
              <a:buFont typeface="Wingdings" panose="05000000000000000000" pitchFamily="2" charset="2"/>
              <a:buChar char="Ø"/>
            </a:pPr>
            <a:r>
              <a:rPr lang="fr-FR" dirty="0"/>
              <a:t> observer des phénomènes</a:t>
            </a:r>
          </a:p>
          <a:p>
            <a:pPr lvl="1">
              <a:buFont typeface="Wingdings" panose="05000000000000000000" pitchFamily="2" charset="2"/>
              <a:buChar char="Ø"/>
            </a:pPr>
            <a:r>
              <a:rPr lang="fr-FR" dirty="0"/>
              <a:t> etc.</a:t>
            </a:r>
          </a:p>
          <a:p>
            <a:pPr>
              <a:buFont typeface="Wingdings" panose="05000000000000000000" pitchFamily="2" charset="2"/>
              <a:buChar char="Ø"/>
            </a:pPr>
            <a:r>
              <a:rPr lang="fr-FR" dirty="0"/>
              <a:t> Il est important d’évaluer correctement cette étape pour mesurer la qualité des données (accords inter-annotateurs, silence/bruit) qui serviront aux analyses ultérieures</a:t>
            </a:r>
          </a:p>
        </p:txBody>
      </p:sp>
      <p:sp>
        <p:nvSpPr>
          <p:cNvPr id="4" name="ZoneTexte 3">
            <a:extLst>
              <a:ext uri="{FF2B5EF4-FFF2-40B4-BE49-F238E27FC236}">
                <a16:creationId xmlns:a16="http://schemas.microsoft.com/office/drawing/2014/main" id="{B61EF641-DE99-A504-8D42-35D8E527C4CE}"/>
              </a:ext>
            </a:extLst>
          </p:cNvPr>
          <p:cNvSpPr txBox="1"/>
          <p:nvPr/>
        </p:nvSpPr>
        <p:spPr>
          <a:xfrm>
            <a:off x="3788116" y="4771999"/>
            <a:ext cx="5895473" cy="307777"/>
          </a:xfrm>
          <a:prstGeom prst="rect">
            <a:avLst/>
          </a:prstGeom>
          <a:noFill/>
        </p:spPr>
        <p:txBody>
          <a:bodyPr wrap="square" rtlCol="0">
            <a:spAutoFit/>
          </a:bodyPr>
          <a:lstStyle/>
          <a:p>
            <a:r>
              <a:rPr lang="it-IT" i="1" err="1">
                <a:solidFill>
                  <a:schemeClr val="tx1">
                    <a:lumMod val="75000"/>
                  </a:schemeClr>
                </a:solidFill>
              </a:rPr>
              <a:t>Tiré</a:t>
            </a:r>
            <a:r>
              <a:rPr lang="it-IT" i="1">
                <a:solidFill>
                  <a:schemeClr val="tx1">
                    <a:lumMod val="75000"/>
                  </a:schemeClr>
                </a:solidFill>
              </a:rPr>
              <a:t> </a:t>
            </a:r>
            <a:r>
              <a:rPr lang="it-IT" i="1" err="1">
                <a:solidFill>
                  <a:schemeClr val="tx1">
                    <a:lumMod val="75000"/>
                  </a:schemeClr>
                </a:solidFill>
              </a:rPr>
              <a:t>du</a:t>
            </a:r>
            <a:r>
              <a:rPr lang="it-IT" i="1">
                <a:solidFill>
                  <a:schemeClr val="tx1">
                    <a:lumMod val="75000"/>
                  </a:schemeClr>
                </a:solidFill>
              </a:rPr>
              <a:t> </a:t>
            </a:r>
            <a:r>
              <a:rPr lang="it-IT" i="1" err="1">
                <a:solidFill>
                  <a:schemeClr val="tx1">
                    <a:lumMod val="75000"/>
                  </a:schemeClr>
                </a:solidFill>
              </a:rPr>
              <a:t>cours</a:t>
            </a:r>
            <a:r>
              <a:rPr lang="it-IT" i="1">
                <a:solidFill>
                  <a:schemeClr val="tx1">
                    <a:lumMod val="75000"/>
                  </a:schemeClr>
                </a:solidFill>
              </a:rPr>
              <a:t> de Corpus </a:t>
            </a:r>
            <a:r>
              <a:rPr lang="it-IT" i="1" err="1">
                <a:solidFill>
                  <a:schemeClr val="tx1">
                    <a:lumMod val="75000"/>
                  </a:schemeClr>
                </a:solidFill>
              </a:rPr>
              <a:t>écrits</a:t>
            </a:r>
            <a:r>
              <a:rPr lang="it-IT" i="1">
                <a:solidFill>
                  <a:schemeClr val="tx1">
                    <a:lumMod val="75000"/>
                  </a:schemeClr>
                </a:solidFill>
              </a:rPr>
              <a:t> 2022-2023 de Claude Ponton</a:t>
            </a:r>
            <a:endParaRPr lang="fr-FR" i="1">
              <a:solidFill>
                <a:schemeClr val="tx1">
                  <a:lumMod val="75000"/>
                </a:schemeClr>
              </a:solidFill>
            </a:endParaRPr>
          </a:p>
        </p:txBody>
      </p:sp>
    </p:spTree>
    <p:extLst>
      <p:ext uri="{BB962C8B-B14F-4D97-AF65-F5344CB8AC3E}">
        <p14:creationId xmlns:p14="http://schemas.microsoft.com/office/powerpoint/2010/main" val="31387639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068044-0611-03A1-CF47-18440B1A4F35}"/>
              </a:ext>
            </a:extLst>
          </p:cNvPr>
          <p:cNvSpPr>
            <a:spLocks noGrp="1"/>
          </p:cNvSpPr>
          <p:nvPr>
            <p:ph type="title"/>
          </p:nvPr>
        </p:nvSpPr>
        <p:spPr/>
        <p:txBody>
          <a:bodyPr/>
          <a:lstStyle/>
          <a:p>
            <a:r>
              <a:rPr lang="it-IT" dirty="0"/>
              <a:t>Mais </a:t>
            </a:r>
            <a:r>
              <a:rPr lang="it-IT" dirty="0" err="1"/>
              <a:t>avant</a:t>
            </a:r>
            <a:r>
              <a:rPr lang="it-IT" dirty="0"/>
              <a:t> tout, </a:t>
            </a:r>
            <a:br>
              <a:rPr lang="it-IT" dirty="0"/>
            </a:br>
            <a:r>
              <a:rPr lang="it-IT" dirty="0"/>
              <a:t>il </a:t>
            </a:r>
            <a:r>
              <a:rPr lang="it-IT" dirty="0" err="1"/>
              <a:t>faut</a:t>
            </a:r>
            <a:r>
              <a:rPr lang="it-IT" dirty="0"/>
              <a:t> </a:t>
            </a:r>
            <a:r>
              <a:rPr lang="it-IT" dirty="0" err="1"/>
              <a:t>évaluer</a:t>
            </a:r>
            <a:r>
              <a:rPr lang="it-IT" dirty="0"/>
              <a:t> </a:t>
            </a:r>
            <a:r>
              <a:rPr lang="it-IT" dirty="0" err="1"/>
              <a:t>ses</a:t>
            </a:r>
            <a:r>
              <a:rPr lang="it-IT" dirty="0"/>
              <a:t> </a:t>
            </a:r>
            <a:r>
              <a:rPr lang="it-IT" dirty="0" err="1"/>
              <a:t>données</a:t>
            </a:r>
            <a:r>
              <a:rPr lang="it-IT" dirty="0"/>
              <a:t> !</a:t>
            </a:r>
            <a:endParaRPr lang="fr-FR" dirty="0"/>
          </a:p>
        </p:txBody>
      </p:sp>
      <p:sp>
        <p:nvSpPr>
          <p:cNvPr id="3" name="Sous-titre 2">
            <a:extLst>
              <a:ext uri="{FF2B5EF4-FFF2-40B4-BE49-F238E27FC236}">
                <a16:creationId xmlns:a16="http://schemas.microsoft.com/office/drawing/2014/main" id="{9820732E-55A0-D38C-B768-43B3389BD308}"/>
              </a:ext>
            </a:extLst>
          </p:cNvPr>
          <p:cNvSpPr>
            <a:spLocks noGrp="1"/>
          </p:cNvSpPr>
          <p:nvPr>
            <p:ph type="subTitle" idx="1"/>
          </p:nvPr>
        </p:nvSpPr>
        <p:spPr>
          <a:xfrm>
            <a:off x="913759" y="1619400"/>
            <a:ext cx="7316481" cy="1082006"/>
          </a:xfrm>
        </p:spPr>
        <p:txBody>
          <a:bodyPr/>
          <a:lstStyle/>
          <a:p>
            <a:pPr algn="ctr"/>
            <a:r>
              <a:rPr lang="it-IT" dirty="0"/>
              <a:t>À quel point </a:t>
            </a:r>
            <a:r>
              <a:rPr lang="it-IT" dirty="0" err="1"/>
              <a:t>mes</a:t>
            </a:r>
            <a:r>
              <a:rPr lang="it-IT" dirty="0"/>
              <a:t> </a:t>
            </a:r>
            <a:r>
              <a:rPr lang="it-IT" dirty="0" err="1"/>
              <a:t>données</a:t>
            </a:r>
            <a:r>
              <a:rPr lang="it-IT" dirty="0"/>
              <a:t> </a:t>
            </a:r>
            <a:r>
              <a:rPr lang="it-IT" dirty="0" err="1"/>
              <a:t>sont</a:t>
            </a:r>
            <a:r>
              <a:rPr lang="it-IT" dirty="0"/>
              <a:t> </a:t>
            </a:r>
            <a:r>
              <a:rPr lang="it-IT" dirty="0" err="1"/>
              <a:t>appropriées</a:t>
            </a:r>
            <a:r>
              <a:rPr lang="it-IT" dirty="0"/>
              <a:t> à ma </a:t>
            </a:r>
            <a:r>
              <a:rPr lang="it-IT" dirty="0" err="1"/>
              <a:t>tâche</a:t>
            </a:r>
            <a:r>
              <a:rPr lang="it-IT" dirty="0"/>
              <a:t> ?</a:t>
            </a:r>
          </a:p>
          <a:p>
            <a:pPr algn="ctr"/>
            <a:r>
              <a:rPr lang="it-IT" dirty="0"/>
              <a:t>À quel point la </a:t>
            </a:r>
            <a:r>
              <a:rPr lang="it-IT" dirty="0" err="1"/>
              <a:t>couche</a:t>
            </a:r>
            <a:r>
              <a:rPr lang="it-IT" dirty="0"/>
              <a:t> d’</a:t>
            </a:r>
            <a:r>
              <a:rPr lang="it-IT" dirty="0" err="1"/>
              <a:t>annotation</a:t>
            </a:r>
            <a:r>
              <a:rPr lang="it-IT" dirty="0"/>
              <a:t> </a:t>
            </a:r>
            <a:r>
              <a:rPr lang="it-IT" dirty="0" err="1"/>
              <a:t>que</a:t>
            </a:r>
            <a:r>
              <a:rPr lang="it-IT" dirty="0"/>
              <a:t> </a:t>
            </a:r>
            <a:r>
              <a:rPr lang="it-IT" dirty="0" err="1"/>
              <a:t>j’ai</a:t>
            </a:r>
            <a:r>
              <a:rPr lang="it-IT" dirty="0"/>
              <a:t> </a:t>
            </a:r>
            <a:r>
              <a:rPr lang="it-IT" dirty="0" err="1"/>
              <a:t>rajoutée</a:t>
            </a:r>
            <a:r>
              <a:rPr lang="it-IT" dirty="0"/>
              <a:t> est-elle </a:t>
            </a:r>
            <a:r>
              <a:rPr lang="it-IT" b="1" i="1" dirty="0" err="1"/>
              <a:t>fiable</a:t>
            </a:r>
            <a:r>
              <a:rPr lang="it-IT" dirty="0"/>
              <a:t> ?</a:t>
            </a:r>
          </a:p>
          <a:p>
            <a:pPr lvl="1"/>
            <a:r>
              <a:rPr lang="it-IT" dirty="0"/>
              <a:t>À quel points </a:t>
            </a:r>
            <a:r>
              <a:rPr lang="it-IT" dirty="0" err="1"/>
              <a:t>mes</a:t>
            </a:r>
            <a:r>
              <a:rPr lang="it-IT" dirty="0"/>
              <a:t> </a:t>
            </a:r>
            <a:r>
              <a:rPr lang="it-IT" dirty="0" err="1"/>
              <a:t>annotateurs</a:t>
            </a:r>
            <a:r>
              <a:rPr lang="it-IT" dirty="0"/>
              <a:t> </a:t>
            </a:r>
            <a:r>
              <a:rPr lang="it-IT" dirty="0" err="1"/>
              <a:t>sont</a:t>
            </a:r>
            <a:r>
              <a:rPr lang="it-IT" dirty="0"/>
              <a:t> </a:t>
            </a:r>
            <a:r>
              <a:rPr lang="it-IT" b="1" i="1" dirty="0" err="1"/>
              <a:t>fiables</a:t>
            </a:r>
            <a:r>
              <a:rPr lang="it-IT" dirty="0"/>
              <a:t> ?</a:t>
            </a:r>
          </a:p>
          <a:p>
            <a:pPr lvl="1"/>
            <a:endParaRPr lang="it-IT" dirty="0"/>
          </a:p>
          <a:p>
            <a:pPr lvl="1"/>
            <a:endParaRPr lang="it-IT" dirty="0"/>
          </a:p>
          <a:p>
            <a:pPr lvl="1"/>
            <a:endParaRPr lang="it-IT" dirty="0"/>
          </a:p>
          <a:p>
            <a:pPr lvl="1"/>
            <a:endParaRPr lang="fr-FR" dirty="0"/>
          </a:p>
        </p:txBody>
      </p:sp>
      <p:sp>
        <p:nvSpPr>
          <p:cNvPr id="4" name="Sous-titre 2">
            <a:extLst>
              <a:ext uri="{FF2B5EF4-FFF2-40B4-BE49-F238E27FC236}">
                <a16:creationId xmlns:a16="http://schemas.microsoft.com/office/drawing/2014/main" id="{D7DB04CD-FC0B-C58A-A94D-3F6B9EA57C0E}"/>
              </a:ext>
            </a:extLst>
          </p:cNvPr>
          <p:cNvSpPr txBox="1">
            <a:spLocks/>
          </p:cNvSpPr>
          <p:nvPr/>
        </p:nvSpPr>
        <p:spPr>
          <a:xfrm>
            <a:off x="786759" y="2701406"/>
            <a:ext cx="7316481" cy="10820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Light"/>
              <a:buChar char="●"/>
              <a:defRPr sz="16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lt1"/>
                </a:solidFill>
                <a:latin typeface="Figtree"/>
                <a:ea typeface="Figtree"/>
                <a:cs typeface="Figtree"/>
                <a:sym typeface="Figtree"/>
              </a:defRPr>
            </a:lvl9pPr>
          </a:lstStyle>
          <a:p>
            <a:pPr marL="596900" lvl="1" indent="0">
              <a:buNone/>
            </a:pPr>
            <a:r>
              <a:rPr lang="fr-FR" dirty="0"/>
              <a:t>La qualité de l’annotation ne peut pas être évaluée directement</a:t>
            </a:r>
          </a:p>
          <a:p>
            <a:pPr marL="596900" lvl="1" indent="0">
              <a:buNone/>
            </a:pPr>
            <a:r>
              <a:rPr lang="fr-FR" dirty="0"/>
              <a:t>On peut observer </a:t>
            </a:r>
            <a:r>
              <a:rPr lang="fr-FR" i="1" dirty="0"/>
              <a:t>l’accord</a:t>
            </a:r>
            <a:r>
              <a:rPr lang="fr-FR" dirty="0"/>
              <a:t> entre nos annotateurs selon les décisions prises</a:t>
            </a:r>
          </a:p>
          <a:p>
            <a:pPr marL="596900" lvl="1" indent="0">
              <a:buNone/>
            </a:pPr>
            <a:endParaRPr lang="fr-FR" dirty="0"/>
          </a:p>
          <a:p>
            <a:pPr marL="596900" lvl="1" indent="0">
              <a:buNone/>
            </a:pPr>
            <a:r>
              <a:rPr lang="fr-FR" dirty="0"/>
              <a:t>Si un seul annotateur </a:t>
            </a:r>
            <a:r>
              <a:rPr lang="fr-FR" dirty="0">
                <a:sym typeface="Wingdings" panose="05000000000000000000" pitchFamily="2" charset="2"/>
              </a:rPr>
              <a:t> «carottages» sur les annotations de manière aléatoire</a:t>
            </a:r>
          </a:p>
          <a:p>
            <a:pPr marL="596900" lvl="1" indent="0">
              <a:buNone/>
            </a:pPr>
            <a:endParaRPr lang="fr-FR" dirty="0">
              <a:sym typeface="Wingdings" panose="05000000000000000000" pitchFamily="2" charset="2"/>
            </a:endParaRPr>
          </a:p>
          <a:p>
            <a:pPr marL="596900" lvl="1" indent="0">
              <a:buNone/>
            </a:pPr>
            <a:r>
              <a:rPr lang="fr-FR" dirty="0">
                <a:sym typeface="Wingdings" panose="05000000000000000000" pitchFamily="2" charset="2"/>
              </a:rPr>
              <a:t>Si deux annotateurs : </a:t>
            </a:r>
          </a:p>
          <a:p>
            <a:pPr lvl="1">
              <a:buFontTx/>
              <a:buChar char="-"/>
            </a:pPr>
            <a:r>
              <a:rPr lang="fr-FR" dirty="0">
                <a:sym typeface="Wingdings" panose="05000000000000000000" pitchFamily="2" charset="2"/>
              </a:rPr>
              <a:t>Conciliation entre les deux versions </a:t>
            </a:r>
          </a:p>
          <a:p>
            <a:pPr lvl="1">
              <a:buFontTx/>
              <a:buChar char="-"/>
            </a:pPr>
            <a:r>
              <a:rPr lang="fr-FR" dirty="0">
                <a:sym typeface="Wingdings" panose="05000000000000000000" pitchFamily="2" charset="2"/>
              </a:rPr>
              <a:t>La version finale est le résultat de la décision d’un </a:t>
            </a:r>
            <a:r>
              <a:rPr lang="fr-FR" dirty="0" err="1">
                <a:sym typeface="Wingdings" panose="05000000000000000000" pitchFamily="2" charset="2"/>
              </a:rPr>
              <a:t>superannotateur</a:t>
            </a:r>
            <a:r>
              <a:rPr lang="fr-FR" dirty="0">
                <a:sym typeface="Wingdings" panose="05000000000000000000" pitchFamily="2" charset="2"/>
              </a:rPr>
              <a:t> expert </a:t>
            </a:r>
          </a:p>
          <a:p>
            <a:pPr marL="596900" lvl="1" indent="0">
              <a:buNone/>
            </a:pPr>
            <a:endParaRPr lang="fr-FR" dirty="0"/>
          </a:p>
          <a:p>
            <a:pPr lvl="1"/>
            <a:endParaRPr lang="fr-FR" dirty="0"/>
          </a:p>
        </p:txBody>
      </p:sp>
      <p:sp>
        <p:nvSpPr>
          <p:cNvPr id="5" name="ZoneTexte 4">
            <a:extLst>
              <a:ext uri="{FF2B5EF4-FFF2-40B4-BE49-F238E27FC236}">
                <a16:creationId xmlns:a16="http://schemas.microsoft.com/office/drawing/2014/main" id="{0AE97709-D94A-3729-B0EE-AE2C181178C0}"/>
              </a:ext>
            </a:extLst>
          </p:cNvPr>
          <p:cNvSpPr txBox="1"/>
          <p:nvPr/>
        </p:nvSpPr>
        <p:spPr>
          <a:xfrm>
            <a:off x="5198533" y="4835723"/>
            <a:ext cx="4580468" cy="307777"/>
          </a:xfrm>
          <a:prstGeom prst="rect">
            <a:avLst/>
          </a:prstGeom>
          <a:noFill/>
        </p:spPr>
        <p:txBody>
          <a:bodyPr wrap="square" rtlCol="0">
            <a:spAutoFit/>
          </a:bodyPr>
          <a:lstStyle/>
          <a:p>
            <a:r>
              <a:rPr lang="fr-FR" dirty="0">
                <a:solidFill>
                  <a:schemeClr val="bg1"/>
                </a:solidFill>
                <a:latin typeface="Figtree" panose="020B0604020202020204" charset="0"/>
              </a:rPr>
              <a:t>Inspiré des diapos de K. Fort, </a:t>
            </a:r>
            <a:r>
              <a:rPr lang="fr-FR" dirty="0" err="1">
                <a:solidFill>
                  <a:schemeClr val="bg1"/>
                </a:solidFill>
                <a:latin typeface="Figtree" panose="020B0604020202020204" charset="0"/>
              </a:rPr>
              <a:t>AnnoDemo</a:t>
            </a:r>
            <a:r>
              <a:rPr lang="fr-FR" dirty="0">
                <a:solidFill>
                  <a:schemeClr val="bg1"/>
                </a:solidFill>
                <a:latin typeface="Figtree" panose="020B0604020202020204" charset="0"/>
              </a:rPr>
              <a:t> 2024</a:t>
            </a:r>
          </a:p>
        </p:txBody>
      </p:sp>
    </p:spTree>
    <p:extLst>
      <p:ext uri="{BB962C8B-B14F-4D97-AF65-F5344CB8AC3E}">
        <p14:creationId xmlns:p14="http://schemas.microsoft.com/office/powerpoint/2010/main" val="832754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p35"/>
          <p:cNvSpPr/>
          <p:nvPr/>
        </p:nvSpPr>
        <p:spPr>
          <a:xfrm>
            <a:off x="4023300" y="1386538"/>
            <a:ext cx="1097400" cy="1097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528" name="Google Shape;1528;p35"/>
          <p:cNvSpPr txBox="1">
            <a:spLocks noGrp="1"/>
          </p:cNvSpPr>
          <p:nvPr>
            <p:ph type="title" idx="2"/>
          </p:nvPr>
        </p:nvSpPr>
        <p:spPr>
          <a:xfrm>
            <a:off x="2038200" y="2535288"/>
            <a:ext cx="5067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Histoire du TAL</a:t>
            </a:r>
            <a:endParaRPr dirty="0"/>
          </a:p>
        </p:txBody>
      </p:sp>
      <p:sp>
        <p:nvSpPr>
          <p:cNvPr id="1529" name="Google Shape;1529;p35"/>
          <p:cNvSpPr txBox="1">
            <a:spLocks noGrp="1"/>
          </p:cNvSpPr>
          <p:nvPr>
            <p:ph type="subTitle" idx="1"/>
          </p:nvPr>
        </p:nvSpPr>
        <p:spPr>
          <a:xfrm>
            <a:off x="2038200" y="3391263"/>
            <a:ext cx="50676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Du rapport ALPAC à ChatGPT</a:t>
            </a:r>
            <a:endParaRPr sz="1800" dirty="0"/>
          </a:p>
        </p:txBody>
      </p:sp>
      <p:sp>
        <p:nvSpPr>
          <p:cNvPr id="1530" name="Google Shape;1530;p35"/>
          <p:cNvSpPr txBox="1">
            <a:spLocks noGrp="1"/>
          </p:cNvSpPr>
          <p:nvPr>
            <p:ph type="title"/>
          </p:nvPr>
        </p:nvSpPr>
        <p:spPr>
          <a:xfrm>
            <a:off x="3909900" y="1578538"/>
            <a:ext cx="13242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2798411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5E7B80-B778-E7CC-0D20-C5A1F3C0931C}"/>
              </a:ext>
            </a:extLst>
          </p:cNvPr>
          <p:cNvSpPr>
            <a:spLocks noGrp="1"/>
          </p:cNvSpPr>
          <p:nvPr>
            <p:ph type="title"/>
          </p:nvPr>
        </p:nvSpPr>
        <p:spPr/>
        <p:txBody>
          <a:bodyPr/>
          <a:lstStyle/>
          <a:p>
            <a:r>
              <a:rPr lang="fr-FR" dirty="0"/>
              <a:t>Comment calculer l’accord</a:t>
            </a:r>
          </a:p>
        </p:txBody>
      </p:sp>
      <p:sp>
        <p:nvSpPr>
          <p:cNvPr id="3" name="Sous-titre 2">
            <a:extLst>
              <a:ext uri="{FF2B5EF4-FFF2-40B4-BE49-F238E27FC236}">
                <a16:creationId xmlns:a16="http://schemas.microsoft.com/office/drawing/2014/main" id="{86AF930D-3C92-FF2E-2701-BA2E16B9F4F3}"/>
              </a:ext>
            </a:extLst>
          </p:cNvPr>
          <p:cNvSpPr>
            <a:spLocks noGrp="1"/>
          </p:cNvSpPr>
          <p:nvPr>
            <p:ph type="subTitle" idx="1"/>
          </p:nvPr>
        </p:nvSpPr>
        <p:spPr>
          <a:xfrm>
            <a:off x="1619408" y="1440383"/>
            <a:ext cx="5905183" cy="2871300"/>
          </a:xfrm>
        </p:spPr>
        <p:txBody>
          <a:bodyPr/>
          <a:lstStyle/>
          <a:p>
            <a:r>
              <a:rPr lang="fr-FR" dirty="0"/>
              <a:t>Différents coefficients possibles</a:t>
            </a:r>
          </a:p>
          <a:p>
            <a:endParaRPr lang="fr-FR" dirty="0"/>
          </a:p>
          <a:p>
            <a:r>
              <a:rPr lang="fr-FR" sz="1800" dirty="0">
                <a:latin typeface="Figtree" panose="020B0604020202020204" charset="0"/>
              </a:rPr>
              <a:t>S (Bennet et al., 1954)</a:t>
            </a:r>
          </a:p>
          <a:p>
            <a:r>
              <a:rPr lang="fr-FR" sz="1800" dirty="0">
                <a:latin typeface="Figtree" panose="020B0604020202020204" charset="0"/>
                <a:cs typeface="Calibri" panose="020F0502020204030204" pitchFamily="34" charset="0"/>
              </a:rPr>
              <a:t>π (Scott)</a:t>
            </a:r>
          </a:p>
          <a:p>
            <a:r>
              <a:rPr lang="el-GR" sz="1800" dirty="0">
                <a:latin typeface="Calibri" panose="020F0502020204030204" pitchFamily="34" charset="0"/>
                <a:cs typeface="Calibri" panose="020F0502020204030204" pitchFamily="34" charset="0"/>
              </a:rPr>
              <a:t>κ</a:t>
            </a:r>
            <a:r>
              <a:rPr lang="fr-FR" sz="1800" dirty="0">
                <a:latin typeface="Calibri" panose="020F0502020204030204" pitchFamily="34" charset="0"/>
                <a:cs typeface="Calibri" panose="020F0502020204030204" pitchFamily="34" charset="0"/>
              </a:rPr>
              <a:t> (Cohen pour 2, </a:t>
            </a:r>
            <a:r>
              <a:rPr lang="fr-FR" sz="1800" dirty="0" err="1">
                <a:latin typeface="Calibri" panose="020F0502020204030204" pitchFamily="34" charset="0"/>
                <a:cs typeface="Calibri" panose="020F0502020204030204" pitchFamily="34" charset="0"/>
              </a:rPr>
              <a:t>Fleiss</a:t>
            </a:r>
            <a:r>
              <a:rPr lang="fr-FR" sz="1800" dirty="0">
                <a:latin typeface="Calibri" panose="020F0502020204030204" pitchFamily="34" charset="0"/>
                <a:cs typeface="Calibri" panose="020F0502020204030204" pitchFamily="34" charset="0"/>
              </a:rPr>
              <a:t> pour plus de 2 annotateurs)</a:t>
            </a:r>
          </a:p>
          <a:p>
            <a:r>
              <a:rPr lang="fr-FR" sz="1800" dirty="0">
                <a:latin typeface="Calibri" panose="020F0502020204030204" pitchFamily="34" charset="0"/>
                <a:cs typeface="Calibri" panose="020F0502020204030204" pitchFamily="34" charset="0"/>
              </a:rPr>
              <a:t>Alpha (</a:t>
            </a:r>
            <a:r>
              <a:rPr lang="fr-FR" sz="1800" dirty="0" err="1">
                <a:latin typeface="Calibri" panose="020F0502020204030204" pitchFamily="34" charset="0"/>
                <a:cs typeface="Calibri" panose="020F0502020204030204" pitchFamily="34" charset="0"/>
              </a:rPr>
              <a:t>Krippendorf</a:t>
            </a:r>
            <a:r>
              <a:rPr lang="fr-FR" sz="1800" dirty="0">
                <a:latin typeface="Calibri" panose="020F0502020204030204" pitchFamily="34" charset="0"/>
                <a:cs typeface="Calibri" panose="020F0502020204030204" pitchFamily="34" charset="0"/>
              </a:rPr>
              <a:t>)</a:t>
            </a:r>
            <a:endParaRPr lang="fr-FR" sz="1800" dirty="0">
              <a:latin typeface="Figtree" panose="020B0604020202020204" charset="0"/>
            </a:endParaRPr>
          </a:p>
        </p:txBody>
      </p:sp>
    </p:spTree>
    <p:extLst>
      <p:ext uri="{BB962C8B-B14F-4D97-AF65-F5344CB8AC3E}">
        <p14:creationId xmlns:p14="http://schemas.microsoft.com/office/powerpoint/2010/main" val="20939758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383763-F46F-B24E-9EF1-40928B326351}"/>
              </a:ext>
            </a:extLst>
          </p:cNvPr>
          <p:cNvSpPr>
            <a:spLocks noGrp="1"/>
          </p:cNvSpPr>
          <p:nvPr>
            <p:ph type="title"/>
          </p:nvPr>
        </p:nvSpPr>
        <p:spPr>
          <a:xfrm>
            <a:off x="717750" y="227923"/>
            <a:ext cx="7708500" cy="572700"/>
          </a:xfrm>
        </p:spPr>
        <p:txBody>
          <a:bodyPr/>
          <a:lstStyle/>
          <a:p>
            <a:r>
              <a:rPr lang="fr-FR" dirty="0">
                <a:hlinkClick r:id="rId3"/>
              </a:rPr>
              <a:t>K de Cohen</a:t>
            </a:r>
            <a:endParaRPr lang="fr-FR" dirty="0"/>
          </a:p>
        </p:txBody>
      </p:sp>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D291D9C3-3346-A2E5-6EBC-D88DA199B2F4}"/>
                  </a:ext>
                </a:extLst>
              </p:cNvPr>
              <p:cNvSpPr txBox="1"/>
              <p:nvPr/>
            </p:nvSpPr>
            <p:spPr>
              <a:xfrm>
                <a:off x="313268" y="2535603"/>
                <a:ext cx="4021666" cy="1169551"/>
              </a:xfrm>
              <a:prstGeom prst="rect">
                <a:avLst/>
              </a:prstGeom>
              <a:noFill/>
            </p:spPr>
            <p:txBody>
              <a:bodyPr wrap="square" rtlCol="0">
                <a:spAutoFit/>
              </a:bodyPr>
              <a:lstStyle/>
              <a:p>
                <a14:m>
                  <m:oMath xmlns:m="http://schemas.openxmlformats.org/officeDocument/2006/math">
                    <m:sSub>
                      <m:sSubPr>
                        <m:ctrlPr>
                          <a:rPr lang="it-IT" b="0" i="1" smtClean="0">
                            <a:solidFill>
                              <a:schemeClr val="bg1"/>
                            </a:solidFill>
                            <a:latin typeface="Cambria Math" panose="02040503050406030204" pitchFamily="18" charset="0"/>
                          </a:rPr>
                        </m:ctrlPr>
                      </m:sSubPr>
                      <m:e>
                        <m:r>
                          <a:rPr lang="it-IT" b="0" i="1" smtClean="0">
                            <a:solidFill>
                              <a:schemeClr val="bg1"/>
                            </a:solidFill>
                            <a:latin typeface="Cambria Math" panose="02040503050406030204" pitchFamily="18" charset="0"/>
                          </a:rPr>
                          <m:t>𝑝</m:t>
                        </m:r>
                      </m:e>
                      <m:sub>
                        <m:r>
                          <a:rPr lang="it-IT" b="0" i="1" smtClean="0">
                            <a:solidFill>
                              <a:schemeClr val="bg1"/>
                            </a:solidFill>
                            <a:latin typeface="Cambria Math" panose="02040503050406030204" pitchFamily="18" charset="0"/>
                          </a:rPr>
                          <m:t>𝑜</m:t>
                        </m:r>
                      </m:sub>
                    </m:sSub>
                  </m:oMath>
                </a14:m>
                <a:r>
                  <a:rPr lang="fr-FR" dirty="0">
                    <a:solidFill>
                      <a:schemeClr val="bg1"/>
                    </a:solidFill>
                  </a:rPr>
                  <a:t>– proportion de l’accord entre 2 annotateurs</a:t>
                </a:r>
              </a:p>
              <a:p>
                <a14:m>
                  <m:oMath xmlns:m="http://schemas.openxmlformats.org/officeDocument/2006/math">
                    <m:sSub>
                      <m:sSubPr>
                        <m:ctrlPr>
                          <a:rPr lang="it-IT" b="0" i="1" smtClean="0">
                            <a:solidFill>
                              <a:schemeClr val="bg1"/>
                            </a:solidFill>
                            <a:latin typeface="Cambria Math" panose="02040503050406030204" pitchFamily="18" charset="0"/>
                          </a:rPr>
                        </m:ctrlPr>
                      </m:sSubPr>
                      <m:e>
                        <m:r>
                          <a:rPr lang="it-IT" b="0" i="1" smtClean="0">
                            <a:solidFill>
                              <a:schemeClr val="bg1"/>
                            </a:solidFill>
                            <a:latin typeface="Cambria Math" panose="02040503050406030204" pitchFamily="18" charset="0"/>
                          </a:rPr>
                          <m:t>𝑝</m:t>
                        </m:r>
                      </m:e>
                      <m:sub>
                        <m:r>
                          <a:rPr lang="it-IT" b="0" i="1" smtClean="0">
                            <a:solidFill>
                              <a:schemeClr val="bg1"/>
                            </a:solidFill>
                            <a:latin typeface="Cambria Math" panose="02040503050406030204" pitchFamily="18" charset="0"/>
                          </a:rPr>
                          <m:t>𝑒</m:t>
                        </m:r>
                      </m:sub>
                    </m:sSub>
                  </m:oMath>
                </a14:m>
                <a:r>
                  <a:rPr lang="fr-FR" dirty="0">
                    <a:solidFill>
                      <a:schemeClr val="bg1"/>
                    </a:solidFill>
                  </a:rPr>
                  <a:t> – </a:t>
                </a:r>
                <a:r>
                  <a:rPr lang="fr-FR" i="1" dirty="0">
                    <a:solidFill>
                      <a:schemeClr val="bg1"/>
                    </a:solidFill>
                  </a:rPr>
                  <a:t>probabilité d’un accord aléatoire</a:t>
                </a:r>
              </a:p>
              <a:p>
                <a:endParaRPr lang="fr-FR" dirty="0">
                  <a:solidFill>
                    <a:schemeClr val="bg1"/>
                  </a:solidFill>
                </a:endParaRPr>
              </a:p>
              <a:p>
                <a:r>
                  <a:rPr lang="fr-FR" dirty="0">
                    <a:solidFill>
                      <a:schemeClr val="bg1"/>
                    </a:solidFill>
                  </a:rPr>
                  <a:t>Accord total </a:t>
                </a:r>
                <a:r>
                  <a:rPr lang="fr-FR" dirty="0">
                    <a:solidFill>
                      <a:schemeClr val="bg1"/>
                    </a:solidFill>
                    <a:sym typeface="Wingdings" panose="05000000000000000000" pitchFamily="2" charset="2"/>
                  </a:rPr>
                  <a:t> k = 1</a:t>
                </a:r>
              </a:p>
              <a:p>
                <a:r>
                  <a:rPr lang="fr-FR" dirty="0">
                    <a:solidFill>
                      <a:schemeClr val="bg1"/>
                    </a:solidFill>
                    <a:sym typeface="Wingdings" panose="05000000000000000000" pitchFamily="2" charset="2"/>
                  </a:rPr>
                  <a:t>Désaccord total  k = 0</a:t>
                </a:r>
                <a:r>
                  <a:rPr lang="fr-FR" dirty="0">
                    <a:solidFill>
                      <a:schemeClr val="bg1"/>
                    </a:solidFill>
                  </a:rPr>
                  <a:t> </a:t>
                </a:r>
              </a:p>
            </p:txBody>
          </p:sp>
        </mc:Choice>
        <mc:Fallback xmlns="">
          <p:sp>
            <p:nvSpPr>
              <p:cNvPr id="8" name="ZoneTexte 7">
                <a:extLst>
                  <a:ext uri="{FF2B5EF4-FFF2-40B4-BE49-F238E27FC236}">
                    <a16:creationId xmlns:a16="http://schemas.microsoft.com/office/drawing/2014/main" id="{D291D9C3-3346-A2E5-6EBC-D88DA199B2F4}"/>
                  </a:ext>
                </a:extLst>
              </p:cNvPr>
              <p:cNvSpPr txBox="1">
                <a:spLocks noRot="1" noChangeAspect="1" noMove="1" noResize="1" noEditPoints="1" noAdjustHandles="1" noChangeArrowheads="1" noChangeShapeType="1" noTextEdit="1"/>
              </p:cNvSpPr>
              <p:nvPr/>
            </p:nvSpPr>
            <p:spPr>
              <a:xfrm>
                <a:off x="313268" y="2535603"/>
                <a:ext cx="4021666" cy="1169551"/>
              </a:xfrm>
              <a:prstGeom prst="rect">
                <a:avLst/>
              </a:prstGeom>
              <a:blipFill>
                <a:blip r:embed="rId4"/>
                <a:stretch>
                  <a:fillRect l="-455" t="-1042" b="-4167"/>
                </a:stretch>
              </a:blipFill>
            </p:spPr>
            <p:txBody>
              <a:bodyPr/>
              <a:lstStyle/>
              <a:p>
                <a:r>
                  <a:rPr lang="fr-FR">
                    <a:noFill/>
                  </a:rPr>
                  <a:t> </a:t>
                </a:r>
              </a:p>
            </p:txBody>
          </p:sp>
        </mc:Fallback>
      </mc:AlternateContent>
      <p:pic>
        <p:nvPicPr>
          <p:cNvPr id="4" name="Image 3">
            <a:extLst>
              <a:ext uri="{FF2B5EF4-FFF2-40B4-BE49-F238E27FC236}">
                <a16:creationId xmlns:a16="http://schemas.microsoft.com/office/drawing/2014/main" id="{ED0185B2-A704-EC96-4496-18675231E155}"/>
              </a:ext>
            </a:extLst>
          </p:cNvPr>
          <p:cNvPicPr>
            <a:picLocks noChangeAspect="1"/>
          </p:cNvPicPr>
          <p:nvPr/>
        </p:nvPicPr>
        <p:blipFill>
          <a:blip r:embed="rId5"/>
          <a:stretch>
            <a:fillRect/>
          </a:stretch>
        </p:blipFill>
        <p:spPr>
          <a:xfrm>
            <a:off x="681174" y="1581553"/>
            <a:ext cx="2810267" cy="695422"/>
          </a:xfrm>
          <a:prstGeom prst="rect">
            <a:avLst/>
          </a:prstGeom>
        </p:spPr>
      </p:pic>
      <p:pic>
        <p:nvPicPr>
          <p:cNvPr id="6" name="Image 5">
            <a:extLst>
              <a:ext uri="{FF2B5EF4-FFF2-40B4-BE49-F238E27FC236}">
                <a16:creationId xmlns:a16="http://schemas.microsoft.com/office/drawing/2014/main" id="{49240A3C-6B12-2705-4695-5CA67EB700C7}"/>
              </a:ext>
            </a:extLst>
          </p:cNvPr>
          <p:cNvPicPr>
            <a:picLocks noChangeAspect="1"/>
          </p:cNvPicPr>
          <p:nvPr/>
        </p:nvPicPr>
        <p:blipFill>
          <a:blip r:embed="rId6"/>
          <a:stretch>
            <a:fillRect/>
          </a:stretch>
        </p:blipFill>
        <p:spPr>
          <a:xfrm>
            <a:off x="5545140" y="1605435"/>
            <a:ext cx="2367708" cy="719304"/>
          </a:xfrm>
          <a:prstGeom prst="rect">
            <a:avLst/>
          </a:prstGeom>
        </p:spPr>
      </p:pic>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A7B683D6-CE4B-CF74-A0AD-62F52FE67196}"/>
                  </a:ext>
                </a:extLst>
              </p:cNvPr>
              <p:cNvSpPr txBox="1"/>
              <p:nvPr/>
            </p:nvSpPr>
            <p:spPr>
              <a:xfrm>
                <a:off x="4495124" y="2535603"/>
                <a:ext cx="4581820" cy="738664"/>
              </a:xfrm>
              <a:prstGeom prst="rect">
                <a:avLst/>
              </a:prstGeom>
              <a:noFill/>
            </p:spPr>
            <p:txBody>
              <a:bodyPr wrap="square" rtlCol="0">
                <a:spAutoFit/>
              </a:bodyPr>
              <a:lstStyle/>
              <a:p>
                <a:r>
                  <a:rPr lang="fr-FR" dirty="0">
                    <a:solidFill>
                      <a:schemeClr val="bg1"/>
                    </a:solidFill>
                  </a:rPr>
                  <a:t>p(e) – </a:t>
                </a:r>
                <a:r>
                  <a:rPr lang="fr-FR" i="1" dirty="0">
                    <a:solidFill>
                      <a:schemeClr val="bg1"/>
                    </a:solidFill>
                  </a:rPr>
                  <a:t>probabilité d’un accord aléatoire</a:t>
                </a:r>
              </a:p>
              <a:p>
                <a:r>
                  <a:rPr lang="fr-FR" i="1" dirty="0">
                    <a:solidFill>
                      <a:schemeClr val="bg1"/>
                    </a:solidFill>
                  </a:rPr>
                  <a:t>N = observations à catégoriser</a:t>
                </a:r>
              </a:p>
              <a:p>
                <a14:m>
                  <m:oMath xmlns:m="http://schemas.openxmlformats.org/officeDocument/2006/math">
                    <m:r>
                      <a:rPr lang="fr-FR" i="1" dirty="0" smtClean="0">
                        <a:solidFill>
                          <a:schemeClr val="bg1"/>
                        </a:solidFill>
                        <a:latin typeface="Cambria Math" panose="02040503050406030204" pitchFamily="18" charset="0"/>
                      </a:rPr>
                      <m:t>𝑁</m:t>
                    </m:r>
                    <m:sSub>
                      <m:sSubPr>
                        <m:ctrlPr>
                          <a:rPr lang="fr-FR" i="1" dirty="0" smtClean="0">
                            <a:solidFill>
                              <a:schemeClr val="bg1"/>
                            </a:solidFill>
                            <a:latin typeface="Cambria Math" panose="02040503050406030204" pitchFamily="18" charset="0"/>
                          </a:rPr>
                        </m:ctrlPr>
                      </m:sSubPr>
                      <m:e>
                        <m:r>
                          <a:rPr lang="it-IT" b="0" i="1" dirty="0" smtClean="0">
                            <a:solidFill>
                              <a:schemeClr val="bg1"/>
                            </a:solidFill>
                            <a:latin typeface="Cambria Math" panose="02040503050406030204" pitchFamily="18" charset="0"/>
                          </a:rPr>
                          <m:t>𝑘</m:t>
                        </m:r>
                      </m:e>
                      <m:sub>
                        <m:r>
                          <a:rPr lang="it-IT" b="0" i="1" dirty="0" smtClean="0">
                            <a:solidFill>
                              <a:schemeClr val="bg1"/>
                            </a:solidFill>
                            <a:latin typeface="Cambria Math" panose="02040503050406030204" pitchFamily="18" charset="0"/>
                          </a:rPr>
                          <m:t>𝑖</m:t>
                        </m:r>
                      </m:sub>
                    </m:sSub>
                  </m:oMath>
                </a14:m>
                <a:r>
                  <a:rPr lang="fr-FR" i="1" dirty="0">
                    <a:solidFill>
                      <a:schemeClr val="bg1"/>
                    </a:solidFill>
                  </a:rPr>
                  <a:t> – nb de fois où l’annotateur i a choisi la catégorie k</a:t>
                </a:r>
              </a:p>
            </p:txBody>
          </p:sp>
        </mc:Choice>
        <mc:Fallback xmlns="">
          <p:sp>
            <p:nvSpPr>
              <p:cNvPr id="10" name="ZoneTexte 9">
                <a:extLst>
                  <a:ext uri="{FF2B5EF4-FFF2-40B4-BE49-F238E27FC236}">
                    <a16:creationId xmlns:a16="http://schemas.microsoft.com/office/drawing/2014/main" id="{A7B683D6-CE4B-CF74-A0AD-62F52FE67196}"/>
                  </a:ext>
                </a:extLst>
              </p:cNvPr>
              <p:cNvSpPr txBox="1">
                <a:spLocks noRot="1" noChangeAspect="1" noMove="1" noResize="1" noEditPoints="1" noAdjustHandles="1" noChangeArrowheads="1" noChangeShapeType="1" noTextEdit="1"/>
              </p:cNvSpPr>
              <p:nvPr/>
            </p:nvSpPr>
            <p:spPr>
              <a:xfrm>
                <a:off x="4495124" y="2535603"/>
                <a:ext cx="4581820" cy="738664"/>
              </a:xfrm>
              <a:prstGeom prst="rect">
                <a:avLst/>
              </a:prstGeom>
              <a:blipFill>
                <a:blip r:embed="rId7"/>
                <a:stretch>
                  <a:fillRect l="-399" t="-1653" b="-7438"/>
                </a:stretch>
              </a:blipFill>
            </p:spPr>
            <p:txBody>
              <a:bodyPr/>
              <a:lstStyle/>
              <a:p>
                <a:r>
                  <a:rPr lang="fr-FR">
                    <a:noFill/>
                  </a:rPr>
                  <a:t> </a:t>
                </a:r>
              </a:p>
            </p:txBody>
          </p:sp>
        </mc:Fallback>
      </mc:AlternateContent>
      <p:sp>
        <p:nvSpPr>
          <p:cNvPr id="11" name="ZoneTexte 10">
            <a:extLst>
              <a:ext uri="{FF2B5EF4-FFF2-40B4-BE49-F238E27FC236}">
                <a16:creationId xmlns:a16="http://schemas.microsoft.com/office/drawing/2014/main" id="{01E8CC30-E7F8-5051-50C1-209BAE730A9E}"/>
              </a:ext>
            </a:extLst>
          </p:cNvPr>
          <p:cNvSpPr txBox="1"/>
          <p:nvPr/>
        </p:nvSpPr>
        <p:spPr>
          <a:xfrm>
            <a:off x="2627376" y="884348"/>
            <a:ext cx="5023104" cy="338554"/>
          </a:xfrm>
          <a:prstGeom prst="rect">
            <a:avLst/>
          </a:prstGeom>
          <a:noFill/>
        </p:spPr>
        <p:txBody>
          <a:bodyPr wrap="square" rtlCol="0">
            <a:spAutoFit/>
          </a:bodyPr>
          <a:lstStyle/>
          <a:p>
            <a:r>
              <a:rPr lang="it-IT" sz="1600" dirty="0" err="1">
                <a:solidFill>
                  <a:schemeClr val="bg1"/>
                </a:solidFill>
                <a:latin typeface="Figtree" panose="020B0604020202020204" charset="0"/>
              </a:rPr>
              <a:t>Calculé</a:t>
            </a:r>
            <a:r>
              <a:rPr lang="it-IT" sz="1600" dirty="0">
                <a:solidFill>
                  <a:schemeClr val="bg1"/>
                </a:solidFill>
                <a:latin typeface="Figtree" panose="020B0604020202020204" charset="0"/>
              </a:rPr>
              <a:t> </a:t>
            </a:r>
            <a:r>
              <a:rPr lang="it-IT" sz="1600" dirty="0" err="1">
                <a:solidFill>
                  <a:schemeClr val="bg1"/>
                </a:solidFill>
                <a:latin typeface="Figtree" panose="020B0604020202020204" charset="0"/>
              </a:rPr>
              <a:t>entre</a:t>
            </a:r>
            <a:r>
              <a:rPr lang="it-IT" sz="1600" dirty="0">
                <a:solidFill>
                  <a:schemeClr val="bg1"/>
                </a:solidFill>
                <a:latin typeface="Figtree" panose="020B0604020202020204" charset="0"/>
              </a:rPr>
              <a:t> </a:t>
            </a:r>
            <a:r>
              <a:rPr lang="it-IT" sz="1600" dirty="0" err="1">
                <a:solidFill>
                  <a:schemeClr val="bg1"/>
                </a:solidFill>
                <a:latin typeface="Figtree" panose="020B0604020202020204" charset="0"/>
              </a:rPr>
              <a:t>deux</a:t>
            </a:r>
            <a:r>
              <a:rPr lang="it-IT" sz="1600" dirty="0">
                <a:solidFill>
                  <a:schemeClr val="bg1"/>
                </a:solidFill>
                <a:latin typeface="Figtree" panose="020B0604020202020204" charset="0"/>
              </a:rPr>
              <a:t> </a:t>
            </a:r>
            <a:r>
              <a:rPr lang="it-IT" sz="1600" dirty="0" err="1">
                <a:solidFill>
                  <a:schemeClr val="bg1"/>
                </a:solidFill>
                <a:latin typeface="Figtree" panose="020B0604020202020204" charset="0"/>
              </a:rPr>
              <a:t>annotateurs</a:t>
            </a:r>
            <a:r>
              <a:rPr lang="it-IT" sz="1600" dirty="0">
                <a:solidFill>
                  <a:schemeClr val="bg1"/>
                </a:solidFill>
                <a:latin typeface="Figtree" panose="020B0604020202020204" charset="0"/>
              </a:rPr>
              <a:t> (</a:t>
            </a:r>
            <a:r>
              <a:rPr lang="it-IT" sz="1600" dirty="0" err="1">
                <a:solidFill>
                  <a:schemeClr val="bg1"/>
                </a:solidFill>
                <a:latin typeface="Figtree" panose="020B0604020202020204" charset="0"/>
              </a:rPr>
              <a:t>pairwise</a:t>
            </a:r>
            <a:r>
              <a:rPr lang="it-IT" sz="1600" dirty="0">
                <a:solidFill>
                  <a:schemeClr val="bg1"/>
                </a:solidFill>
                <a:latin typeface="Figtree" panose="020B0604020202020204" charset="0"/>
              </a:rPr>
              <a:t>)</a:t>
            </a:r>
            <a:endParaRPr lang="fr-FR" sz="1600" dirty="0">
              <a:solidFill>
                <a:schemeClr val="bg1"/>
              </a:solidFill>
              <a:latin typeface="Figtree" panose="020B0604020202020204" charset="0"/>
            </a:endParaRPr>
          </a:p>
        </p:txBody>
      </p:sp>
    </p:spTree>
    <p:extLst>
      <p:ext uri="{BB962C8B-B14F-4D97-AF65-F5344CB8AC3E}">
        <p14:creationId xmlns:p14="http://schemas.microsoft.com/office/powerpoint/2010/main" val="14534532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D78DD6-C726-4897-DAC8-09653977E9B8}"/>
              </a:ext>
            </a:extLst>
          </p:cNvPr>
          <p:cNvSpPr>
            <a:spLocks noGrp="1"/>
          </p:cNvSpPr>
          <p:nvPr>
            <p:ph type="title"/>
          </p:nvPr>
        </p:nvSpPr>
        <p:spPr/>
        <p:txBody>
          <a:bodyPr/>
          <a:lstStyle/>
          <a:p>
            <a:r>
              <a:rPr lang="it-IT" dirty="0"/>
              <a:t>K de Cohen</a:t>
            </a:r>
            <a:endParaRPr lang="fr-FR" dirty="0"/>
          </a:p>
        </p:txBody>
      </p:sp>
    </p:spTree>
    <p:extLst>
      <p:ext uri="{BB962C8B-B14F-4D97-AF65-F5344CB8AC3E}">
        <p14:creationId xmlns:p14="http://schemas.microsoft.com/office/powerpoint/2010/main" val="17707013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D78DD6-C726-4897-DAC8-09653977E9B8}"/>
              </a:ext>
            </a:extLst>
          </p:cNvPr>
          <p:cNvSpPr>
            <a:spLocks noGrp="1"/>
          </p:cNvSpPr>
          <p:nvPr>
            <p:ph type="title"/>
          </p:nvPr>
        </p:nvSpPr>
        <p:spPr/>
        <p:txBody>
          <a:bodyPr/>
          <a:lstStyle/>
          <a:p>
            <a:r>
              <a:rPr lang="it-IT" dirty="0"/>
              <a:t>K de Cohen</a:t>
            </a:r>
            <a:endParaRPr lang="fr-FR" dirty="0"/>
          </a:p>
        </p:txBody>
      </p:sp>
      <p:pic>
        <p:nvPicPr>
          <p:cNvPr id="5" name="Image 4">
            <a:extLst>
              <a:ext uri="{FF2B5EF4-FFF2-40B4-BE49-F238E27FC236}">
                <a16:creationId xmlns:a16="http://schemas.microsoft.com/office/drawing/2014/main" id="{62B33462-9E75-BA07-8CF3-536E077220A8}"/>
              </a:ext>
            </a:extLst>
          </p:cNvPr>
          <p:cNvPicPr>
            <a:picLocks noChangeAspect="1"/>
          </p:cNvPicPr>
          <p:nvPr/>
        </p:nvPicPr>
        <p:blipFill>
          <a:blip r:embed="rId2"/>
          <a:stretch>
            <a:fillRect/>
          </a:stretch>
        </p:blipFill>
        <p:spPr>
          <a:xfrm>
            <a:off x="1570383" y="1143533"/>
            <a:ext cx="6003234" cy="3450135"/>
          </a:xfrm>
          <a:prstGeom prst="rect">
            <a:avLst/>
          </a:prstGeom>
        </p:spPr>
      </p:pic>
    </p:spTree>
    <p:extLst>
      <p:ext uri="{BB962C8B-B14F-4D97-AF65-F5344CB8AC3E}">
        <p14:creationId xmlns:p14="http://schemas.microsoft.com/office/powerpoint/2010/main" val="186447353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7F9D01-F415-D288-6C32-F51D650E8FD7}"/>
              </a:ext>
            </a:extLst>
          </p:cNvPr>
          <p:cNvSpPr>
            <a:spLocks noGrp="1"/>
          </p:cNvSpPr>
          <p:nvPr>
            <p:ph type="title"/>
          </p:nvPr>
        </p:nvSpPr>
        <p:spPr/>
        <p:txBody>
          <a:bodyPr/>
          <a:lstStyle/>
          <a:p>
            <a:r>
              <a:rPr lang="it-IT" dirty="0"/>
              <a:t>05</a:t>
            </a:r>
            <a:endParaRPr lang="fr-FR" dirty="0"/>
          </a:p>
        </p:txBody>
      </p:sp>
      <p:sp>
        <p:nvSpPr>
          <p:cNvPr id="3" name="Sous-titre 2">
            <a:extLst>
              <a:ext uri="{FF2B5EF4-FFF2-40B4-BE49-F238E27FC236}">
                <a16:creationId xmlns:a16="http://schemas.microsoft.com/office/drawing/2014/main" id="{135FE0E8-937F-7446-B832-223DC43E44EE}"/>
              </a:ext>
            </a:extLst>
          </p:cNvPr>
          <p:cNvSpPr>
            <a:spLocks noGrp="1"/>
          </p:cNvSpPr>
          <p:nvPr>
            <p:ph type="subTitle" idx="1"/>
          </p:nvPr>
        </p:nvSpPr>
        <p:spPr/>
        <p:txBody>
          <a:bodyPr/>
          <a:lstStyle/>
          <a:p>
            <a:endParaRPr lang="fr-FR" dirty="0"/>
          </a:p>
        </p:txBody>
      </p:sp>
      <p:sp>
        <p:nvSpPr>
          <p:cNvPr id="4" name="Titre 3">
            <a:extLst>
              <a:ext uri="{FF2B5EF4-FFF2-40B4-BE49-F238E27FC236}">
                <a16:creationId xmlns:a16="http://schemas.microsoft.com/office/drawing/2014/main" id="{FC062F82-7197-98B9-E85B-6804AFDA005D}"/>
              </a:ext>
            </a:extLst>
          </p:cNvPr>
          <p:cNvSpPr>
            <a:spLocks noGrp="1"/>
          </p:cNvSpPr>
          <p:nvPr>
            <p:ph type="title" idx="2"/>
          </p:nvPr>
        </p:nvSpPr>
        <p:spPr/>
        <p:txBody>
          <a:bodyPr/>
          <a:lstStyle/>
          <a:p>
            <a:r>
              <a:rPr lang="it-IT" dirty="0" err="1"/>
              <a:t>INCEpTION</a:t>
            </a:r>
            <a:r>
              <a:rPr lang="it-IT" dirty="0"/>
              <a:t> </a:t>
            </a:r>
            <a:endParaRPr lang="fr-FR" dirty="0"/>
          </a:p>
        </p:txBody>
      </p:sp>
    </p:spTree>
    <p:extLst>
      <p:ext uri="{BB962C8B-B14F-4D97-AF65-F5344CB8AC3E}">
        <p14:creationId xmlns:p14="http://schemas.microsoft.com/office/powerpoint/2010/main" val="20297010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B5C2B2-34E2-99CE-A3B7-7F4B4BB4C339}"/>
              </a:ext>
            </a:extLst>
          </p:cNvPr>
          <p:cNvSpPr>
            <a:spLocks noGrp="1"/>
          </p:cNvSpPr>
          <p:nvPr>
            <p:ph type="title"/>
          </p:nvPr>
        </p:nvSpPr>
        <p:spPr/>
        <p:txBody>
          <a:bodyPr/>
          <a:lstStyle/>
          <a:p>
            <a:r>
              <a:rPr lang="it-IT" dirty="0" err="1"/>
              <a:t>Exo</a:t>
            </a:r>
            <a:r>
              <a:rPr lang="it-IT" dirty="0"/>
              <a:t> en </a:t>
            </a:r>
            <a:r>
              <a:rPr lang="it-IT" dirty="0" err="1"/>
              <a:t>annotation</a:t>
            </a:r>
            <a:r>
              <a:rPr lang="it-IT" dirty="0"/>
              <a:t> de la </a:t>
            </a:r>
            <a:r>
              <a:rPr lang="it-IT" dirty="0" err="1"/>
              <a:t>coréférence</a:t>
            </a:r>
            <a:endParaRPr lang="fr-FR" dirty="0"/>
          </a:p>
        </p:txBody>
      </p:sp>
      <p:sp>
        <p:nvSpPr>
          <p:cNvPr id="3" name="Sous-titre 2">
            <a:extLst>
              <a:ext uri="{FF2B5EF4-FFF2-40B4-BE49-F238E27FC236}">
                <a16:creationId xmlns:a16="http://schemas.microsoft.com/office/drawing/2014/main" id="{07A3A979-B01D-DA06-D274-0CE69E009762}"/>
              </a:ext>
            </a:extLst>
          </p:cNvPr>
          <p:cNvSpPr>
            <a:spLocks noGrp="1"/>
          </p:cNvSpPr>
          <p:nvPr>
            <p:ph type="subTitle" idx="1"/>
          </p:nvPr>
        </p:nvSpPr>
        <p:spPr/>
        <p:txBody>
          <a:bodyPr/>
          <a:lstStyle/>
          <a:p>
            <a:r>
              <a:rPr lang="it-IT" dirty="0" err="1"/>
              <a:t>Connectez-vous</a:t>
            </a:r>
            <a:r>
              <a:rPr lang="it-IT" dirty="0"/>
              <a:t> à </a:t>
            </a:r>
            <a:r>
              <a:rPr lang="it-IT" dirty="0">
                <a:hlinkClick r:id="rId2"/>
              </a:rPr>
              <a:t>https://inception-demo.atilf.fr/</a:t>
            </a:r>
            <a:r>
              <a:rPr lang="it-IT" dirty="0"/>
              <a:t> </a:t>
            </a:r>
          </a:p>
          <a:p>
            <a:endParaRPr lang="it-IT" dirty="0"/>
          </a:p>
          <a:p>
            <a:r>
              <a:rPr lang="it-IT" dirty="0"/>
              <a:t>Username : </a:t>
            </a:r>
            <a:r>
              <a:rPr lang="it-IT" dirty="0" err="1"/>
              <a:t>prénom.nom</a:t>
            </a:r>
            <a:endParaRPr lang="it-IT" dirty="0"/>
          </a:p>
          <a:p>
            <a:r>
              <a:rPr lang="it-IT" dirty="0"/>
              <a:t>Mdp : masteridl2024</a:t>
            </a:r>
          </a:p>
          <a:p>
            <a:endParaRPr lang="it-IT" dirty="0"/>
          </a:p>
          <a:p>
            <a:r>
              <a:rPr lang="it-IT" dirty="0" err="1"/>
              <a:t>jamie.peake</a:t>
            </a:r>
            <a:r>
              <a:rPr lang="it-IT" dirty="0"/>
              <a:t> (Jamie Peake)</a:t>
            </a:r>
          </a:p>
          <a:p>
            <a:r>
              <a:rPr lang="fr-FR" dirty="0" err="1"/>
              <a:t>auregan.nedelec</a:t>
            </a:r>
            <a:r>
              <a:rPr lang="fr-FR" dirty="0"/>
              <a:t> (</a:t>
            </a:r>
            <a:r>
              <a:rPr lang="fr-FR" dirty="0" err="1"/>
              <a:t>Auregan</a:t>
            </a:r>
            <a:r>
              <a:rPr lang="fr-FR" dirty="0"/>
              <a:t> Nedelec)</a:t>
            </a:r>
          </a:p>
          <a:p>
            <a:r>
              <a:rPr lang="fr-FR" dirty="0" err="1"/>
              <a:t>camille.lepelletier</a:t>
            </a:r>
            <a:r>
              <a:rPr lang="fr-FR" dirty="0"/>
              <a:t> (Camille </a:t>
            </a:r>
            <a:r>
              <a:rPr lang="fr-FR" dirty="0" err="1"/>
              <a:t>Lepelletier</a:t>
            </a:r>
            <a:r>
              <a:rPr lang="fr-FR" dirty="0"/>
              <a:t>)</a:t>
            </a:r>
          </a:p>
          <a:p>
            <a:r>
              <a:rPr lang="fr-FR" dirty="0" err="1"/>
              <a:t>camille.p</a:t>
            </a:r>
            <a:r>
              <a:rPr lang="fr-FR" dirty="0"/>
              <a:t> (Camille Proust)</a:t>
            </a:r>
          </a:p>
        </p:txBody>
      </p:sp>
      <p:pic>
        <p:nvPicPr>
          <p:cNvPr id="5" name="Image 4">
            <a:extLst>
              <a:ext uri="{FF2B5EF4-FFF2-40B4-BE49-F238E27FC236}">
                <a16:creationId xmlns:a16="http://schemas.microsoft.com/office/drawing/2014/main" id="{84642A16-E8D2-CEC0-E55F-0AA213C4E6DC}"/>
              </a:ext>
            </a:extLst>
          </p:cNvPr>
          <p:cNvPicPr>
            <a:picLocks noChangeAspect="1"/>
          </p:cNvPicPr>
          <p:nvPr/>
        </p:nvPicPr>
        <p:blipFill rotWithShape="1">
          <a:blip r:embed="rId3"/>
          <a:srcRect r="61944" b="74343"/>
          <a:stretch/>
        </p:blipFill>
        <p:spPr>
          <a:xfrm>
            <a:off x="2531533" y="4294750"/>
            <a:ext cx="3479800" cy="572700"/>
          </a:xfrm>
          <a:prstGeom prst="rect">
            <a:avLst/>
          </a:prstGeom>
        </p:spPr>
      </p:pic>
    </p:spTree>
    <p:extLst>
      <p:ext uri="{BB962C8B-B14F-4D97-AF65-F5344CB8AC3E}">
        <p14:creationId xmlns:p14="http://schemas.microsoft.com/office/powerpoint/2010/main" val="26855936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5DBFB643-BB1D-2D3B-551C-0159816AD5D5}"/>
              </a:ext>
            </a:extLst>
          </p:cNvPr>
          <p:cNvSpPr>
            <a:spLocks noGrp="1"/>
          </p:cNvSpPr>
          <p:nvPr>
            <p:ph type="subTitle" idx="1"/>
          </p:nvPr>
        </p:nvSpPr>
        <p:spPr/>
        <p:txBody>
          <a:bodyPr/>
          <a:lstStyle/>
          <a:p>
            <a:endParaRPr lang="fr-FR"/>
          </a:p>
        </p:txBody>
      </p:sp>
      <p:sp>
        <p:nvSpPr>
          <p:cNvPr id="4" name="Titre 3">
            <a:extLst>
              <a:ext uri="{FF2B5EF4-FFF2-40B4-BE49-F238E27FC236}">
                <a16:creationId xmlns:a16="http://schemas.microsoft.com/office/drawing/2014/main" id="{FF5EA554-4DE6-BCC9-764E-46AD121367FF}"/>
              </a:ext>
            </a:extLst>
          </p:cNvPr>
          <p:cNvSpPr>
            <a:spLocks noGrp="1"/>
          </p:cNvSpPr>
          <p:nvPr>
            <p:ph type="title" idx="2"/>
          </p:nvPr>
        </p:nvSpPr>
        <p:spPr/>
        <p:txBody>
          <a:bodyPr/>
          <a:lstStyle/>
          <a:p>
            <a:r>
              <a:rPr lang="fr-FR" dirty="0"/>
              <a:t>Évaluation II</a:t>
            </a:r>
          </a:p>
        </p:txBody>
      </p:sp>
    </p:spTree>
    <p:extLst>
      <p:ext uri="{BB962C8B-B14F-4D97-AF65-F5344CB8AC3E}">
        <p14:creationId xmlns:p14="http://schemas.microsoft.com/office/powerpoint/2010/main" val="419002823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214B29D8-99EE-88E3-47A7-C3F797A8644F}"/>
              </a:ext>
            </a:extLst>
          </p:cNvPr>
          <p:cNvSpPr>
            <a:spLocks noGrp="1"/>
          </p:cNvSpPr>
          <p:nvPr>
            <p:ph type="title"/>
          </p:nvPr>
        </p:nvSpPr>
        <p:spPr>
          <a:xfrm>
            <a:off x="892556" y="389491"/>
            <a:ext cx="7282292" cy="798208"/>
          </a:xfrm>
        </p:spPr>
        <p:txBody>
          <a:bodyPr>
            <a:normAutofit/>
          </a:bodyPr>
          <a:lstStyle/>
          <a:p>
            <a:r>
              <a:rPr lang="fr-FR" dirty="0"/>
              <a:t>Définition d’évaluation</a:t>
            </a:r>
          </a:p>
        </p:txBody>
      </p:sp>
      <p:sp>
        <p:nvSpPr>
          <p:cNvPr id="4" name="Espace réservé du contenu 2">
            <a:extLst>
              <a:ext uri="{FF2B5EF4-FFF2-40B4-BE49-F238E27FC236}">
                <a16:creationId xmlns:a16="http://schemas.microsoft.com/office/drawing/2014/main" id="{D6F91470-7C79-4597-D917-D818A723FFB9}"/>
              </a:ext>
            </a:extLst>
          </p:cNvPr>
          <p:cNvSpPr txBox="1">
            <a:spLocks/>
          </p:cNvSpPr>
          <p:nvPr/>
        </p:nvSpPr>
        <p:spPr>
          <a:xfrm>
            <a:off x="892556" y="1399364"/>
            <a:ext cx="7358888" cy="315570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tx1">
                  <a:lumMod val="60000"/>
                  <a:lumOff val="40000"/>
                </a:schemeClr>
              </a:buClr>
            </a:pPr>
            <a:r>
              <a:rPr lang="it-IT" dirty="0">
                <a:solidFill>
                  <a:schemeClr val="bg1"/>
                </a:solidFill>
                <a:latin typeface="Figtree" panose="020B0604020202020204" charset="0"/>
              </a:rPr>
              <a:t>(en </a:t>
            </a:r>
            <a:r>
              <a:rPr lang="fr-FR" dirty="0">
                <a:solidFill>
                  <a:schemeClr val="bg1"/>
                </a:solidFill>
                <a:latin typeface="Figtree" panose="020B0604020202020204" charset="0"/>
              </a:rPr>
              <a:t>Traitement</a:t>
            </a:r>
            <a:r>
              <a:rPr lang="it-IT" dirty="0">
                <a:solidFill>
                  <a:schemeClr val="bg1"/>
                </a:solidFill>
                <a:latin typeface="Figtree" panose="020B0604020202020204" charset="0"/>
              </a:rPr>
              <a:t> </a:t>
            </a:r>
            <a:r>
              <a:rPr lang="fr-FR" dirty="0">
                <a:solidFill>
                  <a:schemeClr val="bg1"/>
                </a:solidFill>
                <a:latin typeface="Figtree" panose="020B0604020202020204" charset="0"/>
              </a:rPr>
              <a:t>Automatique</a:t>
            </a:r>
            <a:r>
              <a:rPr lang="it-IT" dirty="0">
                <a:solidFill>
                  <a:schemeClr val="bg1"/>
                </a:solidFill>
                <a:latin typeface="Figtree" panose="020B0604020202020204" charset="0"/>
              </a:rPr>
              <a:t> </a:t>
            </a:r>
            <a:r>
              <a:rPr lang="it-IT" dirty="0" err="1">
                <a:solidFill>
                  <a:schemeClr val="bg1"/>
                </a:solidFill>
                <a:latin typeface="Figtree" panose="020B0604020202020204" charset="0"/>
              </a:rPr>
              <a:t>des</a:t>
            </a:r>
            <a:r>
              <a:rPr lang="it-IT" dirty="0">
                <a:solidFill>
                  <a:schemeClr val="bg1"/>
                </a:solidFill>
                <a:latin typeface="Figtree" panose="020B0604020202020204" charset="0"/>
              </a:rPr>
              <a:t> Langues)</a:t>
            </a:r>
          </a:p>
          <a:p>
            <a:pPr>
              <a:buClr>
                <a:schemeClr val="tx1">
                  <a:lumMod val="60000"/>
                  <a:lumOff val="40000"/>
                </a:schemeClr>
              </a:buClr>
            </a:pPr>
            <a:endParaRPr lang="it-IT" dirty="0">
              <a:solidFill>
                <a:schemeClr val="bg1"/>
              </a:solidFill>
              <a:latin typeface="Figtree" panose="020B0604020202020204" charset="0"/>
            </a:endParaRPr>
          </a:p>
          <a:p>
            <a:pPr marL="342900" indent="-342900" algn="just">
              <a:buClr>
                <a:schemeClr val="tx1">
                  <a:lumMod val="60000"/>
                  <a:lumOff val="40000"/>
                </a:schemeClr>
              </a:buClr>
              <a:buFont typeface="Arial" panose="020B0604020202020204" pitchFamily="34" charset="0"/>
              <a:buChar char="•"/>
            </a:pPr>
            <a:r>
              <a:rPr lang="fr-FR" sz="2100" dirty="0">
                <a:solidFill>
                  <a:schemeClr val="bg1"/>
                </a:solidFill>
                <a:latin typeface="Figtree" panose="020B0604020202020204" charset="0"/>
              </a:rPr>
              <a:t>Établir</a:t>
            </a:r>
            <a:r>
              <a:rPr lang="it-IT" sz="2100" dirty="0">
                <a:solidFill>
                  <a:schemeClr val="bg1"/>
                </a:solidFill>
                <a:latin typeface="Figtree" panose="020B0604020202020204" charset="0"/>
              </a:rPr>
              <a:t> la </a:t>
            </a:r>
            <a:r>
              <a:rPr lang="fr-FR" sz="2100" dirty="0">
                <a:solidFill>
                  <a:schemeClr val="bg1"/>
                </a:solidFill>
                <a:latin typeface="Figtree" panose="020B0604020202020204" charset="0"/>
              </a:rPr>
              <a:t>qualité</a:t>
            </a:r>
            <a:r>
              <a:rPr lang="it-IT" sz="2100" dirty="0">
                <a:solidFill>
                  <a:schemeClr val="bg1"/>
                </a:solidFill>
                <a:latin typeface="Figtree" panose="020B0604020202020204" charset="0"/>
              </a:rPr>
              <a:t> et la performance </a:t>
            </a:r>
            <a:r>
              <a:rPr lang="fr-FR" sz="2100" dirty="0">
                <a:solidFill>
                  <a:schemeClr val="bg1"/>
                </a:solidFill>
                <a:latin typeface="Figtree" panose="020B0604020202020204" charset="0"/>
              </a:rPr>
              <a:t>des modèles et des applications </a:t>
            </a:r>
            <a:r>
              <a:rPr lang="it-IT" sz="2100" dirty="0">
                <a:solidFill>
                  <a:schemeClr val="bg1"/>
                </a:solidFill>
                <a:latin typeface="Figtree" panose="020B0604020202020204" charset="0"/>
              </a:rPr>
              <a:t>de TAL</a:t>
            </a:r>
          </a:p>
          <a:p>
            <a:pPr marL="342900" indent="-342900" algn="just">
              <a:buClr>
                <a:schemeClr val="tx1">
                  <a:lumMod val="60000"/>
                  <a:lumOff val="40000"/>
                </a:schemeClr>
              </a:buClr>
              <a:buFont typeface="Arial" panose="020B0604020202020204" pitchFamily="34" charset="0"/>
              <a:buChar char="•"/>
            </a:pPr>
            <a:endParaRPr lang="it-IT" sz="2100" dirty="0">
              <a:solidFill>
                <a:schemeClr val="bg1"/>
              </a:solidFill>
              <a:latin typeface="Figtree" panose="020B0604020202020204" charset="0"/>
            </a:endParaRPr>
          </a:p>
          <a:p>
            <a:pPr marL="342900" indent="-342900" algn="just">
              <a:buClr>
                <a:schemeClr val="tx1">
                  <a:lumMod val="60000"/>
                  <a:lumOff val="40000"/>
                </a:schemeClr>
              </a:buClr>
              <a:buFont typeface="Arial" panose="020B0604020202020204" pitchFamily="34" charset="0"/>
              <a:buChar char="•"/>
            </a:pPr>
            <a:r>
              <a:rPr lang="fr-FR" sz="2100" dirty="0">
                <a:solidFill>
                  <a:schemeClr val="bg1"/>
                </a:solidFill>
                <a:latin typeface="Figtree" panose="020B0604020202020204" charset="0"/>
              </a:rPr>
              <a:t>Mesurer à quel point l’application est capable de réaliser une tâche spécifique</a:t>
            </a:r>
          </a:p>
          <a:p>
            <a:pPr marL="342900" indent="-342900" algn="just">
              <a:buClr>
                <a:schemeClr val="tx1">
                  <a:lumMod val="60000"/>
                  <a:lumOff val="40000"/>
                </a:schemeClr>
              </a:buClr>
              <a:buFont typeface="Arial" panose="020B0604020202020204" pitchFamily="34" charset="0"/>
              <a:buChar char="•"/>
            </a:pPr>
            <a:endParaRPr lang="fr-FR" sz="2100" dirty="0">
              <a:solidFill>
                <a:schemeClr val="bg1"/>
              </a:solidFill>
              <a:latin typeface="Figtree" panose="020B0604020202020204" charset="0"/>
            </a:endParaRPr>
          </a:p>
          <a:p>
            <a:pPr marL="342900" indent="-342900" algn="just">
              <a:buClr>
                <a:schemeClr val="tx1">
                  <a:lumMod val="60000"/>
                  <a:lumOff val="40000"/>
                </a:schemeClr>
              </a:buClr>
              <a:buFont typeface="Arial" panose="020B0604020202020204" pitchFamily="34" charset="0"/>
              <a:buChar char="•"/>
            </a:pPr>
            <a:r>
              <a:rPr lang="fr-FR" sz="2100" dirty="0">
                <a:solidFill>
                  <a:schemeClr val="bg1"/>
                </a:solidFill>
                <a:latin typeface="Figtree" panose="020B0604020202020204" charset="0"/>
              </a:rPr>
              <a:t>Pour mesurer la performance, on applique des métriques différentes selon la tâche et les objectifs de la tâche</a:t>
            </a:r>
            <a:r>
              <a:rPr lang="it-IT" sz="2100" dirty="0">
                <a:solidFill>
                  <a:schemeClr val="bg1"/>
                </a:solidFill>
                <a:latin typeface="Figtree" panose="020B0604020202020204" charset="0"/>
              </a:rPr>
              <a:t>.</a:t>
            </a:r>
            <a:endParaRPr lang="fr-FR" sz="2100" dirty="0">
              <a:solidFill>
                <a:schemeClr val="bg1"/>
              </a:solidFill>
              <a:latin typeface="Figtree" panose="020B0604020202020204" charset="0"/>
            </a:endParaRPr>
          </a:p>
        </p:txBody>
      </p:sp>
    </p:spTree>
    <p:extLst>
      <p:ext uri="{BB962C8B-B14F-4D97-AF65-F5344CB8AC3E}">
        <p14:creationId xmlns:p14="http://schemas.microsoft.com/office/powerpoint/2010/main" val="107051106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5D98D2FD-E04D-22A2-E077-96AD722EF522}"/>
              </a:ext>
            </a:extLst>
          </p:cNvPr>
          <p:cNvSpPr>
            <a:spLocks noGrp="1"/>
          </p:cNvSpPr>
          <p:nvPr>
            <p:ph type="title"/>
          </p:nvPr>
        </p:nvSpPr>
        <p:spPr>
          <a:xfrm>
            <a:off x="725059" y="719691"/>
            <a:ext cx="7282292" cy="798208"/>
          </a:xfrm>
        </p:spPr>
        <p:txBody>
          <a:bodyPr>
            <a:normAutofit/>
          </a:bodyPr>
          <a:lstStyle/>
          <a:p>
            <a:r>
              <a:rPr lang="fr-FR" dirty="0"/>
              <a:t>Pourquoi évaluer des systèmes TAL ?</a:t>
            </a:r>
          </a:p>
        </p:txBody>
      </p:sp>
      <p:sp>
        <p:nvSpPr>
          <p:cNvPr id="4" name="ZoneTexte 3">
            <a:extLst>
              <a:ext uri="{FF2B5EF4-FFF2-40B4-BE49-F238E27FC236}">
                <a16:creationId xmlns:a16="http://schemas.microsoft.com/office/drawing/2014/main" id="{3607D12A-E872-BA41-DB9F-DB30697F1B8F}"/>
              </a:ext>
            </a:extLst>
          </p:cNvPr>
          <p:cNvSpPr txBox="1"/>
          <p:nvPr/>
        </p:nvSpPr>
        <p:spPr>
          <a:xfrm>
            <a:off x="1002089" y="1651000"/>
            <a:ext cx="6919687" cy="1692771"/>
          </a:xfrm>
          <a:prstGeom prst="rect">
            <a:avLst/>
          </a:prstGeom>
          <a:noFill/>
        </p:spPr>
        <p:txBody>
          <a:bodyPr wrap="square" rtlCol="0">
            <a:spAutoFit/>
          </a:bodyPr>
          <a:lstStyle/>
          <a:p>
            <a:pPr algn="just"/>
            <a:r>
              <a:rPr lang="fr-FR" sz="1800" kern="150" dirty="0">
                <a:solidFill>
                  <a:schemeClr val="bg1"/>
                </a:solidFill>
                <a:latin typeface="Figtree" panose="020B0604020202020204" charset="0"/>
                <a:ea typeface="Noto Serif CJK SC"/>
                <a:cs typeface="Lohit Devanagari"/>
              </a:rPr>
              <a:t>L’évaluation des traitements du TAL est un enjeu très important : il existe de nombreuses méthodes pour résoudre un problème et de nombreuses manières de paramétrer un système, et la possibilité d’évaluer finement ses résultats est essentielle pour l’améliorer et en optimiser les performances.</a:t>
            </a:r>
          </a:p>
          <a:p>
            <a:endParaRPr lang="fr-FR" dirty="0">
              <a:latin typeface="Figtree" panose="020B0604020202020204" charset="0"/>
            </a:endParaRPr>
          </a:p>
        </p:txBody>
      </p:sp>
    </p:spTree>
    <p:extLst>
      <p:ext uri="{BB962C8B-B14F-4D97-AF65-F5344CB8AC3E}">
        <p14:creationId xmlns:p14="http://schemas.microsoft.com/office/powerpoint/2010/main" val="12378791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85CE54-1B9B-4CFE-0639-2C6C5E1E388F}"/>
              </a:ext>
            </a:extLst>
          </p:cNvPr>
          <p:cNvSpPr>
            <a:spLocks noGrp="1"/>
          </p:cNvSpPr>
          <p:nvPr>
            <p:ph type="ctrTitle"/>
          </p:nvPr>
        </p:nvSpPr>
        <p:spPr>
          <a:xfrm>
            <a:off x="872058" y="618067"/>
            <a:ext cx="7349083" cy="787692"/>
          </a:xfrm>
        </p:spPr>
        <p:txBody>
          <a:bodyPr/>
          <a:lstStyle/>
          <a:p>
            <a:r>
              <a:rPr lang="fr-FR" sz="4400" dirty="0"/>
              <a:t>Évaluation qualitative</a:t>
            </a:r>
          </a:p>
        </p:txBody>
      </p:sp>
      <p:sp>
        <p:nvSpPr>
          <p:cNvPr id="3" name="Sous-titre 2">
            <a:extLst>
              <a:ext uri="{FF2B5EF4-FFF2-40B4-BE49-F238E27FC236}">
                <a16:creationId xmlns:a16="http://schemas.microsoft.com/office/drawing/2014/main" id="{94624956-F8B3-E52A-C973-ED4EB0264F81}"/>
              </a:ext>
            </a:extLst>
          </p:cNvPr>
          <p:cNvSpPr>
            <a:spLocks noGrp="1"/>
          </p:cNvSpPr>
          <p:nvPr>
            <p:ph type="subTitle" idx="1"/>
          </p:nvPr>
        </p:nvSpPr>
        <p:spPr>
          <a:xfrm>
            <a:off x="872058" y="1593117"/>
            <a:ext cx="7169096" cy="1505051"/>
          </a:xfrm>
        </p:spPr>
        <p:txBody>
          <a:bodyPr/>
          <a:lstStyle/>
          <a:p>
            <a:pPr marL="257175" indent="-257175">
              <a:buFont typeface="Arial" panose="020B0604020202020204" pitchFamily="34" charset="0"/>
              <a:buChar char="•"/>
            </a:pPr>
            <a:r>
              <a:rPr lang="fr-FR" sz="2000" dirty="0"/>
              <a:t>Examiner manuellement les sorties</a:t>
            </a:r>
          </a:p>
          <a:p>
            <a:pPr marL="257175" indent="-257175">
              <a:buFont typeface="Arial" panose="020B0604020202020204" pitchFamily="34" charset="0"/>
              <a:buChar char="•"/>
            </a:pPr>
            <a:r>
              <a:rPr lang="fr-FR" sz="2000" dirty="0"/>
              <a:t>Analyser </a:t>
            </a:r>
            <a:r>
              <a:rPr lang="fr-FR" sz="2000" i="1" dirty="0"/>
              <a:t>qualitativement</a:t>
            </a:r>
            <a:r>
              <a:rPr lang="fr-FR" sz="2000" dirty="0"/>
              <a:t> le type d’erreur</a:t>
            </a:r>
          </a:p>
          <a:p>
            <a:pPr marL="257175" indent="-257175">
              <a:buFont typeface="Arial" panose="020B0604020202020204" pitchFamily="34" charset="0"/>
              <a:buChar char="•"/>
            </a:pPr>
            <a:r>
              <a:rPr lang="fr-FR" sz="2000" dirty="0"/>
              <a:t>Classer les erreurs</a:t>
            </a:r>
          </a:p>
          <a:p>
            <a:pPr marL="257175" indent="-257175">
              <a:buFont typeface="Arial" panose="020B0604020202020204" pitchFamily="34" charset="0"/>
              <a:buChar char="•"/>
            </a:pPr>
            <a:r>
              <a:rPr lang="fr-FR" sz="2000" dirty="0"/>
              <a:t>En expliquer la cause</a:t>
            </a:r>
          </a:p>
          <a:p>
            <a:pPr marL="257175" indent="-257175">
              <a:buFont typeface="Arial" panose="020B0604020202020204" pitchFamily="34" charset="0"/>
              <a:buChar char="•"/>
            </a:pPr>
            <a:endParaRPr lang="fr-FR" sz="2000" dirty="0"/>
          </a:p>
          <a:p>
            <a:pPr marL="257175" indent="-257175">
              <a:buFont typeface="Arial" panose="020B0604020202020204" pitchFamily="34" charset="0"/>
              <a:buChar char="•"/>
            </a:pPr>
            <a:endParaRPr lang="fr-FR" sz="2000" dirty="0"/>
          </a:p>
          <a:p>
            <a:pPr marL="0" indent="0"/>
            <a:r>
              <a:rPr lang="fr-FR" sz="2000" dirty="0"/>
              <a:t>Par ex. trouver des faux négatifs et des faux positifs</a:t>
            </a:r>
          </a:p>
        </p:txBody>
      </p:sp>
    </p:spTree>
    <p:extLst>
      <p:ext uri="{BB962C8B-B14F-4D97-AF65-F5344CB8AC3E}">
        <p14:creationId xmlns:p14="http://schemas.microsoft.com/office/powerpoint/2010/main" val="1544405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70" name="Google Shape;1570;p40"/>
          <p:cNvSpPr txBox="1">
            <a:spLocks noGrp="1"/>
          </p:cNvSpPr>
          <p:nvPr>
            <p:ph type="title"/>
          </p:nvPr>
        </p:nvSpPr>
        <p:spPr>
          <a:xfrm>
            <a:off x="0" y="185162"/>
            <a:ext cx="5656521" cy="1533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err="1"/>
              <a:t>Traduction</a:t>
            </a:r>
            <a:r>
              <a:rPr lang="it-IT" dirty="0"/>
              <a:t> </a:t>
            </a:r>
            <a:r>
              <a:rPr lang="it-IT" dirty="0" err="1"/>
              <a:t>Automatique</a:t>
            </a:r>
            <a:r>
              <a:rPr lang="it-IT" dirty="0"/>
              <a:t> </a:t>
            </a:r>
            <a:br>
              <a:rPr lang="it-IT" dirty="0"/>
            </a:br>
            <a:r>
              <a:rPr lang="it-IT" dirty="0"/>
              <a:t>et Guerre </a:t>
            </a:r>
            <a:r>
              <a:rPr lang="it-IT" dirty="0" err="1"/>
              <a:t>Froide</a:t>
            </a:r>
            <a:endParaRPr dirty="0"/>
          </a:p>
        </p:txBody>
      </p:sp>
      <p:sp>
        <p:nvSpPr>
          <p:cNvPr id="1571" name="Google Shape;1571;p40"/>
          <p:cNvSpPr txBox="1">
            <a:spLocks noGrp="1"/>
          </p:cNvSpPr>
          <p:nvPr>
            <p:ph type="subTitle" idx="1"/>
          </p:nvPr>
        </p:nvSpPr>
        <p:spPr>
          <a:xfrm>
            <a:off x="292670" y="1878089"/>
            <a:ext cx="5525204" cy="25110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1950 – USA – développement d’applications pour la traduction automatique</a:t>
            </a:r>
          </a:p>
          <a:p>
            <a:pPr marL="0" lvl="0" indent="0" algn="l" rtl="0">
              <a:spcBef>
                <a:spcPts val="0"/>
              </a:spcBef>
              <a:spcAft>
                <a:spcPts val="0"/>
              </a:spcAft>
              <a:buNone/>
            </a:pPr>
            <a:endParaRPr lang="en" sz="1600" dirty="0"/>
          </a:p>
          <a:p>
            <a:pPr marL="0" lvl="0" indent="0" algn="l" rtl="0">
              <a:spcBef>
                <a:spcPts val="0"/>
              </a:spcBef>
              <a:spcAft>
                <a:spcPts val="0"/>
              </a:spcAft>
              <a:buNone/>
            </a:pPr>
            <a:r>
              <a:rPr lang="en" sz="1600" dirty="0"/>
              <a:t>1954 – </a:t>
            </a:r>
            <a:r>
              <a:rPr lang="en" sz="1600" b="1" dirty="0"/>
              <a:t>Georgetown-IBM experiment</a:t>
            </a:r>
          </a:p>
          <a:p>
            <a:pPr marL="0" lvl="0" indent="0" algn="l" rtl="0">
              <a:spcBef>
                <a:spcPts val="0"/>
              </a:spcBef>
              <a:spcAft>
                <a:spcPts val="0"/>
              </a:spcAft>
              <a:buNone/>
            </a:pPr>
            <a:r>
              <a:rPr lang="fr-FR" sz="1600" dirty="0"/>
              <a:t>T</a:t>
            </a:r>
            <a:r>
              <a:rPr lang="en" sz="1600" dirty="0"/>
              <a:t>raduction automatique de 60 phrases russe </a:t>
            </a:r>
            <a:r>
              <a:rPr lang="en" sz="1600" dirty="0">
                <a:sym typeface="Wingdings" panose="05000000000000000000" pitchFamily="2" charset="2"/>
              </a:rPr>
              <a:t></a:t>
            </a:r>
            <a:r>
              <a:rPr lang="en" sz="1600" dirty="0"/>
              <a:t> anglais</a:t>
            </a:r>
          </a:p>
          <a:p>
            <a:pPr marL="0" lvl="0" indent="0" algn="l" rtl="0">
              <a:spcBef>
                <a:spcPts val="0"/>
              </a:spcBef>
              <a:spcAft>
                <a:spcPts val="0"/>
              </a:spcAft>
              <a:buNone/>
            </a:pPr>
            <a:endParaRPr lang="en" sz="1600" dirty="0"/>
          </a:p>
          <a:p>
            <a:pPr marL="0" lvl="0" indent="0" algn="l" rtl="0">
              <a:spcBef>
                <a:spcPts val="0"/>
              </a:spcBef>
              <a:spcAft>
                <a:spcPts val="0"/>
              </a:spcAft>
              <a:buNone/>
            </a:pPr>
            <a:r>
              <a:rPr lang="en" sz="1600" dirty="0"/>
              <a:t>On préconisait la traduction automatique comme </a:t>
            </a:r>
            <a:r>
              <a:rPr lang="en" sz="1600" i="1" dirty="0"/>
              <a:t>probléme</a:t>
            </a:r>
            <a:r>
              <a:rPr lang="en" sz="1600" dirty="0"/>
              <a:t> </a:t>
            </a:r>
            <a:r>
              <a:rPr lang="en" sz="1600" i="1" dirty="0"/>
              <a:t>déjà résolu </a:t>
            </a:r>
            <a:r>
              <a:rPr lang="en" sz="1600" dirty="0"/>
              <a:t>dans l’espace de 3/5 ans…</a:t>
            </a:r>
          </a:p>
        </p:txBody>
      </p:sp>
      <p:sp>
        <p:nvSpPr>
          <p:cNvPr id="3" name="Espace réservé pour une image  2">
            <a:extLst>
              <a:ext uri="{FF2B5EF4-FFF2-40B4-BE49-F238E27FC236}">
                <a16:creationId xmlns:a16="http://schemas.microsoft.com/office/drawing/2014/main" id="{4045F43A-91F2-2EA8-C338-567CDC9C7FD7}"/>
              </a:ext>
            </a:extLst>
          </p:cNvPr>
          <p:cNvSpPr>
            <a:spLocks noGrp="1"/>
          </p:cNvSpPr>
          <p:nvPr>
            <p:ph type="pic" idx="2"/>
          </p:nvPr>
        </p:nvSpPr>
        <p:spPr>
          <a:xfrm>
            <a:off x="5979227" y="1117800"/>
            <a:ext cx="2910000" cy="2907900"/>
          </a:xfrm>
        </p:spPr>
        <p:txBody>
          <a:bodyPr/>
          <a:lstStyle/>
          <a:p>
            <a:endParaRPr lang="fr-FR"/>
          </a:p>
        </p:txBody>
      </p:sp>
      <p:pic>
        <p:nvPicPr>
          <p:cNvPr id="4" name="Google Shape;1569;p40">
            <a:extLst>
              <a:ext uri="{FF2B5EF4-FFF2-40B4-BE49-F238E27FC236}">
                <a16:creationId xmlns:a16="http://schemas.microsoft.com/office/drawing/2014/main" id="{0F8CBC25-A06D-47FC-D2B4-3D7F6F641D17}"/>
              </a:ext>
            </a:extLst>
          </p:cNvPr>
          <p:cNvPicPr preferRelativeResize="0">
            <a:picLocks/>
          </p:cNvPicPr>
          <p:nvPr/>
        </p:nvPicPr>
        <p:blipFill>
          <a:blip r:embed="rId3"/>
          <a:srcRect l="16643" r="16643"/>
          <a:stretch/>
        </p:blipFill>
        <p:spPr>
          <a:xfrm>
            <a:off x="5979227" y="1117800"/>
            <a:ext cx="2910000" cy="2907900"/>
          </a:xfrm>
          <a:prstGeom prst="ellipse">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0F110D-76F2-9872-AA50-E204E950DCEB}"/>
              </a:ext>
            </a:extLst>
          </p:cNvPr>
          <p:cNvSpPr>
            <a:spLocks noGrp="1"/>
          </p:cNvSpPr>
          <p:nvPr>
            <p:ph type="title"/>
          </p:nvPr>
        </p:nvSpPr>
        <p:spPr>
          <a:xfrm>
            <a:off x="670194" y="472972"/>
            <a:ext cx="6807247" cy="798208"/>
          </a:xfrm>
        </p:spPr>
        <p:txBody>
          <a:bodyPr/>
          <a:lstStyle/>
          <a:p>
            <a:r>
              <a:rPr lang="it-IT" dirty="0" err="1"/>
              <a:t>Faux</a:t>
            </a:r>
            <a:r>
              <a:rPr lang="it-IT" dirty="0"/>
              <a:t> </a:t>
            </a:r>
            <a:r>
              <a:rPr lang="it-IT" dirty="0" err="1"/>
              <a:t>négatifs</a:t>
            </a:r>
            <a:endParaRPr lang="fr-FR" dirty="0"/>
          </a:p>
        </p:txBody>
      </p:sp>
      <p:sp>
        <p:nvSpPr>
          <p:cNvPr id="3" name="Espace réservé du contenu 2">
            <a:extLst>
              <a:ext uri="{FF2B5EF4-FFF2-40B4-BE49-F238E27FC236}">
                <a16:creationId xmlns:a16="http://schemas.microsoft.com/office/drawing/2014/main" id="{1404F13E-70A7-E095-8183-611CF0C86B6A}"/>
              </a:ext>
            </a:extLst>
          </p:cNvPr>
          <p:cNvSpPr>
            <a:spLocks noGrp="1"/>
          </p:cNvSpPr>
          <p:nvPr>
            <p:ph idx="1"/>
          </p:nvPr>
        </p:nvSpPr>
        <p:spPr>
          <a:xfrm>
            <a:off x="314440" y="1525096"/>
            <a:ext cx="8515120" cy="3340721"/>
          </a:xfrm>
        </p:spPr>
        <p:txBody>
          <a:bodyPr>
            <a:normAutofit/>
          </a:bodyPr>
          <a:lstStyle/>
          <a:p>
            <a:r>
              <a:rPr lang="it-IT" dirty="0"/>
              <a:t>Par </a:t>
            </a:r>
            <a:r>
              <a:rPr lang="it-IT" dirty="0" err="1"/>
              <a:t>opposition</a:t>
            </a:r>
            <a:r>
              <a:rPr lang="it-IT" dirty="0"/>
              <a:t> à TN – </a:t>
            </a:r>
            <a:r>
              <a:rPr lang="it-IT" i="1" dirty="0"/>
              <a:t>True Negative </a:t>
            </a:r>
            <a:r>
              <a:rPr lang="it-IT" dirty="0"/>
              <a:t>= </a:t>
            </a:r>
            <a:r>
              <a:rPr lang="it-IT" dirty="0" err="1"/>
              <a:t>Vrai</a:t>
            </a:r>
            <a:r>
              <a:rPr lang="it-IT" dirty="0"/>
              <a:t> </a:t>
            </a:r>
            <a:r>
              <a:rPr lang="it-IT" dirty="0" err="1"/>
              <a:t>négatifs</a:t>
            </a:r>
            <a:r>
              <a:rPr lang="it-IT" dirty="0"/>
              <a:t> </a:t>
            </a:r>
            <a:r>
              <a:rPr lang="it-IT" dirty="0">
                <a:sym typeface="Wingdings" panose="05000000000000000000" pitchFamily="2" charset="2"/>
              </a:rPr>
              <a:t> «</a:t>
            </a:r>
            <a:r>
              <a:rPr lang="it-IT" dirty="0" err="1">
                <a:sym typeface="Wingdings" panose="05000000000000000000" pitchFamily="2" charset="2"/>
              </a:rPr>
              <a:t>correct</a:t>
            </a:r>
            <a:r>
              <a:rPr lang="it-IT" dirty="0">
                <a:sym typeface="Wingdings" panose="05000000000000000000" pitchFamily="2" charset="2"/>
              </a:rPr>
              <a:t> </a:t>
            </a:r>
            <a:r>
              <a:rPr lang="it-IT" dirty="0" err="1">
                <a:sym typeface="Wingdings" panose="05000000000000000000" pitchFamily="2" charset="2"/>
              </a:rPr>
              <a:t>rejection</a:t>
            </a:r>
            <a:r>
              <a:rPr lang="it-IT" dirty="0">
                <a:sym typeface="Wingdings" panose="05000000000000000000" pitchFamily="2" charset="2"/>
              </a:rPr>
              <a:t>»</a:t>
            </a:r>
            <a:endParaRPr lang="it-IT" dirty="0"/>
          </a:p>
          <a:p>
            <a:r>
              <a:rPr lang="it-IT" dirty="0" err="1"/>
              <a:t>Des</a:t>
            </a:r>
            <a:r>
              <a:rPr lang="it-IT" dirty="0"/>
              <a:t> </a:t>
            </a:r>
            <a:r>
              <a:rPr lang="it-IT" dirty="0" err="1"/>
              <a:t>réalisations</a:t>
            </a:r>
            <a:r>
              <a:rPr lang="it-IT" dirty="0"/>
              <a:t> </a:t>
            </a:r>
            <a:r>
              <a:rPr lang="it-IT" dirty="0" err="1"/>
              <a:t>erronées</a:t>
            </a:r>
            <a:r>
              <a:rPr lang="it-IT" dirty="0"/>
              <a:t> qui ne </a:t>
            </a:r>
            <a:r>
              <a:rPr lang="it-IT" dirty="0" err="1"/>
              <a:t>sont</a:t>
            </a:r>
            <a:r>
              <a:rPr lang="it-IT" dirty="0"/>
              <a:t> </a:t>
            </a:r>
            <a:r>
              <a:rPr lang="it-IT" dirty="0" err="1"/>
              <a:t>pas</a:t>
            </a:r>
            <a:r>
              <a:rPr lang="it-IT" dirty="0"/>
              <a:t> </a:t>
            </a:r>
            <a:r>
              <a:rPr lang="it-IT" dirty="0" err="1"/>
              <a:t>détectées</a:t>
            </a:r>
            <a:r>
              <a:rPr lang="it-IT" dirty="0"/>
              <a:t> par le </a:t>
            </a:r>
            <a:r>
              <a:rPr lang="it-IT" dirty="0" err="1"/>
              <a:t>correcteur</a:t>
            </a:r>
            <a:endParaRPr lang="it-IT" dirty="0"/>
          </a:p>
          <a:p>
            <a:endParaRPr lang="it-IT" dirty="0"/>
          </a:p>
          <a:p>
            <a:pPr algn="just"/>
            <a:r>
              <a:rPr lang="fr-FR" sz="1500" kern="150" dirty="0">
                <a:latin typeface="Liberation Serif" panose="02020603050405020304" pitchFamily="18" charset="0"/>
                <a:ea typeface="Noto Serif CJK SC"/>
                <a:cs typeface="Lohit Devanagari"/>
              </a:rPr>
              <a:t>Il peut s’agir de problème d’accords non identifiés :</a:t>
            </a:r>
          </a:p>
          <a:p>
            <a:pPr marL="0" indent="0" algn="just">
              <a:buNone/>
            </a:pPr>
            <a:r>
              <a:rPr lang="fr-FR" sz="1500" i="1" kern="150" dirty="0">
                <a:latin typeface="Liberation Serif" panose="02020603050405020304" pitchFamily="18" charset="0"/>
                <a:ea typeface="Noto Serif CJK SC"/>
                <a:cs typeface="Lohit Devanagari"/>
              </a:rPr>
              <a:t>P.ex. : </a:t>
            </a:r>
            <a:r>
              <a:rPr lang="fr-FR" sz="1500" b="1" i="1" kern="150" dirty="0">
                <a:latin typeface="Liberation Serif" panose="02020603050405020304" pitchFamily="18" charset="0"/>
                <a:ea typeface="Noto Serif CJK SC"/>
                <a:cs typeface="Lohit Devanagari"/>
              </a:rPr>
              <a:t>Ces derniers</a:t>
            </a:r>
            <a:r>
              <a:rPr lang="fr-FR" sz="1500" i="1" kern="150" dirty="0">
                <a:latin typeface="Liberation Serif" panose="02020603050405020304" pitchFamily="18" charset="0"/>
                <a:ea typeface="Noto Serif CJK SC"/>
                <a:cs typeface="Lohit Devanagari"/>
              </a:rPr>
              <a:t>, sans hésitation, nous </a:t>
            </a:r>
            <a:r>
              <a:rPr lang="fr-FR" sz="1500" b="1" i="1" kern="150" dirty="0">
                <a:latin typeface="Liberation Serif" panose="02020603050405020304" pitchFamily="18" charset="0"/>
                <a:ea typeface="Noto Serif CJK SC"/>
                <a:cs typeface="Lohit Devanagari"/>
              </a:rPr>
              <a:t>le</a:t>
            </a:r>
            <a:r>
              <a:rPr lang="fr-FR" sz="1500" i="1" kern="150" dirty="0">
                <a:latin typeface="Liberation Serif" panose="02020603050405020304" pitchFamily="18" charset="0"/>
                <a:ea typeface="Noto Serif CJK SC"/>
                <a:cs typeface="Lohit Devanagari"/>
              </a:rPr>
              <a:t> rappellerons.</a:t>
            </a:r>
            <a:endParaRPr lang="fr-FR" sz="1500" kern="150" dirty="0">
              <a:latin typeface="Liberation Serif" panose="02020603050405020304" pitchFamily="18" charset="0"/>
              <a:ea typeface="Noto Serif CJK SC"/>
              <a:cs typeface="Lohit Devanagari"/>
            </a:endParaRPr>
          </a:p>
          <a:p>
            <a:pPr algn="just"/>
            <a:r>
              <a:rPr lang="fr-FR" sz="1500" kern="150" dirty="0">
                <a:latin typeface="Liberation Serif" panose="02020603050405020304" pitchFamily="18" charset="0"/>
                <a:ea typeface="Noto Serif CJK SC"/>
                <a:cs typeface="Lohit Devanagari"/>
              </a:rPr>
              <a:t>Ou de confusion entre infinitif et participe passé.</a:t>
            </a:r>
          </a:p>
          <a:p>
            <a:pPr marL="0" indent="0" algn="just">
              <a:buNone/>
            </a:pPr>
            <a:r>
              <a:rPr lang="fr-FR" sz="1500" i="1" kern="150" dirty="0">
                <a:latin typeface="Liberation Serif" panose="02020603050405020304" pitchFamily="18" charset="0"/>
                <a:ea typeface="Noto Serif CJK SC"/>
                <a:cs typeface="Lohit Devanagari"/>
              </a:rPr>
              <a:t>P.ex. : Il m’a, entre nous soit dit, </a:t>
            </a:r>
            <a:r>
              <a:rPr lang="fr-FR" sz="1500" b="1" i="1" kern="150" dirty="0">
                <a:latin typeface="Liberation Serif" panose="02020603050405020304" pitchFamily="18" charset="0"/>
                <a:ea typeface="Noto Serif CJK SC"/>
                <a:cs typeface="Lohit Devanagari"/>
              </a:rPr>
              <a:t>expliquer</a:t>
            </a:r>
            <a:r>
              <a:rPr lang="fr-FR" sz="1500" i="1" kern="150" dirty="0">
                <a:latin typeface="Liberation Serif" panose="02020603050405020304" pitchFamily="18" charset="0"/>
                <a:ea typeface="Noto Serif CJK SC"/>
                <a:cs typeface="Lohit Devanagari"/>
              </a:rPr>
              <a:t> tout cela.</a:t>
            </a:r>
          </a:p>
          <a:p>
            <a:pPr algn="just"/>
            <a:r>
              <a:rPr lang="fr-FR" sz="1500" kern="150" dirty="0">
                <a:latin typeface="Liberation Serif" panose="02020603050405020304" pitchFamily="18" charset="0"/>
                <a:ea typeface="Noto Serif CJK SC"/>
                <a:cs typeface="Lohit Devanagari"/>
              </a:rPr>
              <a:t>Ou de confusion lexicale :</a:t>
            </a:r>
          </a:p>
          <a:p>
            <a:pPr marL="0" indent="0" algn="just">
              <a:buNone/>
            </a:pPr>
            <a:r>
              <a:rPr lang="fr-FR" sz="1500" i="1" kern="150" dirty="0">
                <a:latin typeface="Liberation Serif" panose="02020603050405020304" pitchFamily="18" charset="0"/>
                <a:ea typeface="Noto Serif CJK SC"/>
                <a:cs typeface="Lohit Devanagari"/>
              </a:rPr>
              <a:t>P.ex. : Il a enduré le </a:t>
            </a:r>
            <a:r>
              <a:rPr lang="fr-FR" sz="1500" b="1" i="1" kern="150" dirty="0">
                <a:latin typeface="Liberation Serif" panose="02020603050405020304" pitchFamily="18" charset="0"/>
                <a:ea typeface="Noto Serif CJK SC"/>
                <a:cs typeface="Lohit Devanagari"/>
              </a:rPr>
              <a:t>martyr</a:t>
            </a:r>
            <a:r>
              <a:rPr lang="fr-FR" sz="1500" i="1" kern="150" dirty="0">
                <a:latin typeface="Liberation Serif" panose="02020603050405020304" pitchFamily="18" charset="0"/>
                <a:ea typeface="Noto Serif CJK SC"/>
                <a:cs typeface="Lohit Devanagari"/>
              </a:rPr>
              <a:t> </a:t>
            </a:r>
            <a:r>
              <a:rPr lang="fr-FR" sz="1500" kern="150" dirty="0">
                <a:latin typeface="Liberation Serif" panose="02020603050405020304" pitchFamily="18" charset="0"/>
                <a:ea typeface="Noto Serif CJK SC"/>
                <a:cs typeface="Lohit Devanagari"/>
              </a:rPr>
              <a:t>(au lieu de martyre).</a:t>
            </a:r>
          </a:p>
          <a:p>
            <a:pPr marL="0" indent="0" algn="just">
              <a:buNone/>
            </a:pPr>
            <a:endParaRPr lang="fr-FR" i="1" kern="150" dirty="0">
              <a:latin typeface="Liberation Serif" panose="02020603050405020304" pitchFamily="18" charset="0"/>
              <a:ea typeface="Noto Serif CJK SC"/>
              <a:cs typeface="Lohit Devanagari"/>
            </a:endParaRPr>
          </a:p>
          <a:p>
            <a:pPr marL="0" indent="0" algn="just">
              <a:buNone/>
            </a:pPr>
            <a:endParaRPr lang="fr-FR" sz="1500" kern="150" dirty="0">
              <a:latin typeface="Liberation Serif" panose="02020603050405020304" pitchFamily="18" charset="0"/>
              <a:ea typeface="Noto Serif CJK SC"/>
              <a:cs typeface="Lohit Devanagari"/>
            </a:endParaRPr>
          </a:p>
          <a:p>
            <a:pPr marL="0" indent="0" algn="just">
              <a:buNone/>
            </a:pPr>
            <a:endParaRPr lang="fr-FR" sz="1500" kern="150" dirty="0">
              <a:latin typeface="Liberation Serif" panose="02020603050405020304" pitchFamily="18" charset="0"/>
              <a:ea typeface="Noto Serif CJK SC"/>
              <a:cs typeface="Lohit Devanagari"/>
            </a:endParaRPr>
          </a:p>
        </p:txBody>
      </p:sp>
      <p:sp>
        <p:nvSpPr>
          <p:cNvPr id="5" name="ZoneTexte 4">
            <a:extLst>
              <a:ext uri="{FF2B5EF4-FFF2-40B4-BE49-F238E27FC236}">
                <a16:creationId xmlns:a16="http://schemas.microsoft.com/office/drawing/2014/main" id="{4514CFCF-81CA-D6E1-1446-188B1747A5DB}"/>
              </a:ext>
            </a:extLst>
          </p:cNvPr>
          <p:cNvSpPr txBox="1"/>
          <p:nvPr/>
        </p:nvSpPr>
        <p:spPr>
          <a:xfrm>
            <a:off x="6734556" y="219056"/>
            <a:ext cx="2708910" cy="253916"/>
          </a:xfrm>
          <a:prstGeom prst="rect">
            <a:avLst/>
          </a:prstGeom>
          <a:noFill/>
        </p:spPr>
        <p:txBody>
          <a:bodyPr wrap="square" rtlCol="0">
            <a:spAutoFit/>
          </a:bodyPr>
          <a:lstStyle/>
          <a:p>
            <a:r>
              <a:rPr lang="it-IT" sz="1050" dirty="0"/>
              <a:t>EVALUATION QUALITATIVE</a:t>
            </a:r>
            <a:endParaRPr lang="fr-FR" sz="1050" dirty="0"/>
          </a:p>
        </p:txBody>
      </p:sp>
    </p:spTree>
    <p:extLst>
      <p:ext uri="{BB962C8B-B14F-4D97-AF65-F5344CB8AC3E}">
        <p14:creationId xmlns:p14="http://schemas.microsoft.com/office/powerpoint/2010/main" val="340913431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A4D361A-2677-01A3-7D94-F0101DD098F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C92D09B-CB23-E5E2-30E8-4C67820F4EF1}"/>
              </a:ext>
            </a:extLst>
          </p:cNvPr>
          <p:cNvSpPr>
            <a:spLocks noGrp="1"/>
          </p:cNvSpPr>
          <p:nvPr>
            <p:ph type="title"/>
          </p:nvPr>
        </p:nvSpPr>
        <p:spPr>
          <a:xfrm>
            <a:off x="670194" y="219057"/>
            <a:ext cx="6807247" cy="798208"/>
          </a:xfrm>
        </p:spPr>
        <p:txBody>
          <a:bodyPr/>
          <a:lstStyle/>
          <a:p>
            <a:r>
              <a:rPr lang="it-IT" dirty="0" err="1"/>
              <a:t>Faux</a:t>
            </a:r>
            <a:r>
              <a:rPr lang="it-IT" dirty="0"/>
              <a:t> </a:t>
            </a:r>
            <a:r>
              <a:rPr lang="it-IT" dirty="0" err="1"/>
              <a:t>positifs</a:t>
            </a:r>
            <a:endParaRPr lang="fr-FR" dirty="0"/>
          </a:p>
        </p:txBody>
      </p:sp>
      <p:sp>
        <p:nvSpPr>
          <p:cNvPr id="3" name="Espace réservé du contenu 2">
            <a:extLst>
              <a:ext uri="{FF2B5EF4-FFF2-40B4-BE49-F238E27FC236}">
                <a16:creationId xmlns:a16="http://schemas.microsoft.com/office/drawing/2014/main" id="{D408E9FA-85B4-200C-02EA-783D17780ADD}"/>
              </a:ext>
            </a:extLst>
          </p:cNvPr>
          <p:cNvSpPr>
            <a:spLocks noGrp="1"/>
          </p:cNvSpPr>
          <p:nvPr>
            <p:ph idx="1"/>
          </p:nvPr>
        </p:nvSpPr>
        <p:spPr>
          <a:xfrm>
            <a:off x="427713" y="1188714"/>
            <a:ext cx="8515120" cy="3474726"/>
          </a:xfrm>
        </p:spPr>
        <p:txBody>
          <a:bodyPr>
            <a:normAutofit/>
          </a:bodyPr>
          <a:lstStyle/>
          <a:p>
            <a:r>
              <a:rPr lang="it-IT" dirty="0"/>
              <a:t>Par </a:t>
            </a:r>
            <a:r>
              <a:rPr lang="it-IT" dirty="0" err="1"/>
              <a:t>opposition</a:t>
            </a:r>
            <a:r>
              <a:rPr lang="it-IT" dirty="0"/>
              <a:t> à TP – </a:t>
            </a:r>
            <a:r>
              <a:rPr lang="it-IT" i="1" dirty="0"/>
              <a:t>True Positive </a:t>
            </a:r>
            <a:r>
              <a:rPr lang="it-IT" dirty="0"/>
              <a:t>= </a:t>
            </a:r>
            <a:r>
              <a:rPr lang="it-IT" dirty="0" err="1"/>
              <a:t>Vrai</a:t>
            </a:r>
            <a:r>
              <a:rPr lang="it-IT" dirty="0"/>
              <a:t> </a:t>
            </a:r>
            <a:r>
              <a:rPr lang="it-IT" dirty="0" err="1"/>
              <a:t>positifs</a:t>
            </a:r>
            <a:r>
              <a:rPr lang="it-IT" dirty="0"/>
              <a:t> </a:t>
            </a:r>
            <a:r>
              <a:rPr lang="it-IT" dirty="0">
                <a:sym typeface="Wingdings" panose="05000000000000000000" pitchFamily="2" charset="2"/>
              </a:rPr>
              <a:t> «hit»</a:t>
            </a:r>
            <a:endParaRPr lang="it-IT" dirty="0"/>
          </a:p>
          <a:p>
            <a:r>
              <a:rPr lang="it-IT" dirty="0" err="1"/>
              <a:t>Des</a:t>
            </a:r>
            <a:r>
              <a:rPr lang="it-IT" dirty="0"/>
              <a:t> </a:t>
            </a:r>
            <a:r>
              <a:rPr lang="it-IT" dirty="0" err="1"/>
              <a:t>réalisations</a:t>
            </a:r>
            <a:r>
              <a:rPr lang="it-IT" dirty="0"/>
              <a:t> </a:t>
            </a:r>
            <a:r>
              <a:rPr lang="it-IT" dirty="0" err="1"/>
              <a:t>correctes</a:t>
            </a:r>
            <a:r>
              <a:rPr lang="it-IT" dirty="0"/>
              <a:t> </a:t>
            </a:r>
            <a:r>
              <a:rPr lang="it-IT" dirty="0" err="1"/>
              <a:t>injustement</a:t>
            </a:r>
            <a:r>
              <a:rPr lang="it-IT" dirty="0"/>
              <a:t> </a:t>
            </a:r>
            <a:r>
              <a:rPr lang="it-IT" dirty="0" err="1"/>
              <a:t>identifiées</a:t>
            </a:r>
            <a:r>
              <a:rPr lang="it-IT" dirty="0"/>
              <a:t> </a:t>
            </a:r>
            <a:r>
              <a:rPr lang="it-IT" dirty="0" err="1"/>
              <a:t>comme</a:t>
            </a:r>
            <a:r>
              <a:rPr lang="it-IT" dirty="0"/>
              <a:t> </a:t>
            </a:r>
            <a:r>
              <a:rPr lang="it-IT" dirty="0" err="1"/>
              <a:t>des</a:t>
            </a:r>
            <a:r>
              <a:rPr lang="it-IT" dirty="0"/>
              <a:t> </a:t>
            </a:r>
            <a:r>
              <a:rPr lang="it-IT" dirty="0" err="1"/>
              <a:t>erreurs</a:t>
            </a:r>
            <a:r>
              <a:rPr lang="it-IT" dirty="0"/>
              <a:t>.</a:t>
            </a:r>
          </a:p>
          <a:p>
            <a:endParaRPr lang="it-IT" dirty="0"/>
          </a:p>
          <a:p>
            <a:pPr algn="just" eaLnBrk="0" fontAlgn="base" hangingPunct="0">
              <a:lnSpc>
                <a:spcPct val="100000"/>
              </a:lnSpc>
              <a:spcBef>
                <a:spcPct val="0"/>
              </a:spcBef>
              <a:spcAft>
                <a:spcPct val="0"/>
              </a:spcAft>
              <a:buSzTx/>
            </a:pPr>
            <a:r>
              <a:rPr lang="fr-FR" altLang="zh-CN" sz="1500" dirty="0">
                <a:solidFill>
                  <a:schemeClr val="tx1"/>
                </a:solidFill>
                <a:latin typeface="Liberation Serif" panose="02020603050405020304" pitchFamily="18" charset="0"/>
                <a:ea typeface="Noto Serif CJK SC"/>
                <a:cs typeface="Liberation Serif" panose="02020603050405020304" pitchFamily="18" charset="0"/>
              </a:rPr>
              <a:t>Il peut s’agir de mots existants mais inconnus du dictionnaire :</a:t>
            </a:r>
            <a:endParaRPr lang="fr-FR" altLang="zh-CN" sz="825" dirty="0">
              <a:solidFill>
                <a:schemeClr val="tx1"/>
              </a:solidFill>
            </a:endParaRPr>
          </a:p>
          <a:p>
            <a:pPr marL="0" indent="0" algn="just" defTabSz="685800" eaLnBrk="0" fontAlgn="base" hangingPunct="0">
              <a:lnSpc>
                <a:spcPct val="100000"/>
              </a:lnSpc>
              <a:spcBef>
                <a:spcPct val="0"/>
              </a:spcBef>
              <a:spcAft>
                <a:spcPct val="0"/>
              </a:spcAft>
              <a:buClrTx/>
              <a:buSzTx/>
              <a:buNone/>
            </a:pPr>
            <a:r>
              <a:rPr lang="fr-FR" altLang="zh-CN" sz="1500" i="1" dirty="0">
                <a:solidFill>
                  <a:schemeClr val="tx1"/>
                </a:solidFill>
                <a:latin typeface="Liberation Serif" panose="02020603050405020304" pitchFamily="18" charset="0"/>
                <a:ea typeface="Noto Serif CJK SC"/>
                <a:cs typeface="Liberation Serif" panose="02020603050405020304" pitchFamily="18" charset="0"/>
              </a:rPr>
              <a:t>P.ex. : </a:t>
            </a:r>
          </a:p>
          <a:p>
            <a:pPr marL="0" indent="0" algn="just" defTabSz="685800" eaLnBrk="0" fontAlgn="base" hangingPunct="0">
              <a:lnSpc>
                <a:spcPct val="100000"/>
              </a:lnSpc>
              <a:spcBef>
                <a:spcPct val="0"/>
              </a:spcBef>
              <a:spcAft>
                <a:spcPct val="0"/>
              </a:spcAft>
              <a:buClrTx/>
              <a:buSzTx/>
              <a:buNone/>
            </a:pPr>
            <a:endParaRPr lang="fr-FR" altLang="zh-CN" i="1" dirty="0">
              <a:solidFill>
                <a:schemeClr val="tx1"/>
              </a:solidFill>
              <a:latin typeface="Liberation Serif" panose="02020603050405020304" pitchFamily="18" charset="0"/>
              <a:cs typeface="Liberation Serif" panose="02020603050405020304" pitchFamily="18" charset="0"/>
            </a:endParaRPr>
          </a:p>
          <a:p>
            <a:pPr marL="0" indent="0" algn="just" defTabSz="685800" eaLnBrk="0" fontAlgn="base" hangingPunct="0">
              <a:lnSpc>
                <a:spcPct val="100000"/>
              </a:lnSpc>
              <a:spcBef>
                <a:spcPct val="0"/>
              </a:spcBef>
              <a:spcAft>
                <a:spcPct val="0"/>
              </a:spcAft>
              <a:buClrTx/>
              <a:buSzTx/>
              <a:buNone/>
            </a:pPr>
            <a:endParaRPr lang="fr-FR" altLang="zh-CN" sz="2400" i="1" dirty="0">
              <a:solidFill>
                <a:schemeClr val="tx1"/>
              </a:solidFill>
              <a:latin typeface="Liberation Serif" panose="02020603050405020304" pitchFamily="18" charset="0"/>
              <a:cs typeface="Liberation Serif" panose="02020603050405020304" pitchFamily="18" charset="0"/>
            </a:endParaRPr>
          </a:p>
          <a:p>
            <a:pPr marL="0" indent="0" algn="just" eaLnBrk="0" fontAlgn="base" hangingPunct="0">
              <a:lnSpc>
                <a:spcPct val="100000"/>
              </a:lnSpc>
              <a:spcBef>
                <a:spcPct val="0"/>
              </a:spcBef>
              <a:spcAft>
                <a:spcPct val="0"/>
              </a:spcAft>
              <a:buSzTx/>
              <a:buNone/>
            </a:pPr>
            <a:endParaRPr lang="fr-FR" altLang="zh-CN" dirty="0">
              <a:solidFill>
                <a:schemeClr val="tx1"/>
              </a:solidFill>
              <a:latin typeface="Liberation Serif" panose="02020603050405020304" pitchFamily="18" charset="0"/>
              <a:cs typeface="Liberation Serif" panose="02020603050405020304" pitchFamily="18" charset="0"/>
            </a:endParaRPr>
          </a:p>
          <a:p>
            <a:pPr algn="just" eaLnBrk="0" fontAlgn="base" hangingPunct="0">
              <a:lnSpc>
                <a:spcPct val="100000"/>
              </a:lnSpc>
              <a:spcBef>
                <a:spcPct val="0"/>
              </a:spcBef>
              <a:spcAft>
                <a:spcPct val="0"/>
              </a:spcAft>
              <a:buSzTx/>
            </a:pPr>
            <a:r>
              <a:rPr lang="fr-FR" altLang="zh-CN" dirty="0">
                <a:solidFill>
                  <a:schemeClr val="tx1"/>
                </a:solidFill>
                <a:latin typeface="Liberation Serif" panose="02020603050405020304" pitchFamily="18" charset="0"/>
                <a:cs typeface="Liberation Serif" panose="02020603050405020304" pitchFamily="18" charset="0"/>
              </a:rPr>
              <a:t>Ou bien d’erreurs liées à une analyse syntaxique erronée, comme ici :</a:t>
            </a:r>
          </a:p>
          <a:p>
            <a:pPr marL="0" indent="0" algn="just" defTabSz="685800" eaLnBrk="0" fontAlgn="base" hangingPunct="0">
              <a:lnSpc>
                <a:spcPct val="100000"/>
              </a:lnSpc>
              <a:spcBef>
                <a:spcPct val="0"/>
              </a:spcBef>
              <a:spcAft>
                <a:spcPct val="0"/>
              </a:spcAft>
              <a:buClrTx/>
              <a:buSzTx/>
              <a:buNone/>
            </a:pPr>
            <a:endParaRPr lang="fr-FR" altLang="zh-CN" sz="2400" dirty="0">
              <a:solidFill>
                <a:schemeClr val="tx1"/>
              </a:solidFill>
              <a:latin typeface="Arial" panose="020B0604020202020204" pitchFamily="34" charset="0"/>
            </a:endParaRPr>
          </a:p>
          <a:p>
            <a:endParaRPr lang="it-IT" dirty="0"/>
          </a:p>
          <a:p>
            <a:pPr marL="0" indent="0" algn="just">
              <a:buNone/>
            </a:pPr>
            <a:endParaRPr lang="fr-FR" i="1" kern="150" dirty="0">
              <a:latin typeface="Liberation Serif" panose="02020603050405020304" pitchFamily="18" charset="0"/>
              <a:ea typeface="Noto Serif CJK SC"/>
              <a:cs typeface="Lohit Devanagari"/>
            </a:endParaRPr>
          </a:p>
          <a:p>
            <a:pPr marL="0" indent="0" algn="just">
              <a:buNone/>
            </a:pPr>
            <a:endParaRPr lang="fr-FR" sz="1500" kern="150" dirty="0">
              <a:latin typeface="Liberation Serif" panose="02020603050405020304" pitchFamily="18" charset="0"/>
              <a:ea typeface="Noto Serif CJK SC"/>
              <a:cs typeface="Lohit Devanagari"/>
            </a:endParaRPr>
          </a:p>
          <a:p>
            <a:pPr marL="0" indent="0" algn="just">
              <a:buNone/>
            </a:pPr>
            <a:endParaRPr lang="fr-FR" sz="1500" kern="150" dirty="0">
              <a:latin typeface="Liberation Serif" panose="02020603050405020304" pitchFamily="18" charset="0"/>
              <a:ea typeface="Noto Serif CJK SC"/>
              <a:cs typeface="Lohit Devanagari"/>
            </a:endParaRPr>
          </a:p>
        </p:txBody>
      </p:sp>
      <p:pic>
        <p:nvPicPr>
          <p:cNvPr id="2055" name="Image1">
            <a:extLst>
              <a:ext uri="{FF2B5EF4-FFF2-40B4-BE49-F238E27FC236}">
                <a16:creationId xmlns:a16="http://schemas.microsoft.com/office/drawing/2014/main" id="{7E0873EE-9C28-F85A-8C94-AD9960E069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356" y="2607099"/>
            <a:ext cx="3627882" cy="636470"/>
          </a:xfrm>
          <a:prstGeom prst="rect">
            <a:avLst/>
          </a:prstGeom>
          <a:noFill/>
          <a:extLst>
            <a:ext uri="{909E8E84-426E-40DD-AFC4-6F175D3DCCD1}">
              <a14:hiddenFill xmlns:a14="http://schemas.microsoft.com/office/drawing/2010/main">
                <a:solidFill>
                  <a:srgbClr val="FFFFFF"/>
                </a:solidFill>
              </a14:hiddenFill>
            </a:ext>
          </a:extLst>
        </p:spPr>
      </p:pic>
      <p:pic>
        <p:nvPicPr>
          <p:cNvPr id="2054" name="Image2">
            <a:extLst>
              <a:ext uri="{FF2B5EF4-FFF2-40B4-BE49-F238E27FC236}">
                <a16:creationId xmlns:a16="http://schemas.microsoft.com/office/drawing/2014/main" id="{9505AE4F-10A4-59F2-82B4-164470113E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406" y="3957597"/>
            <a:ext cx="6785188" cy="57379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0">
            <a:extLst>
              <a:ext uri="{FF2B5EF4-FFF2-40B4-BE49-F238E27FC236}">
                <a16:creationId xmlns:a16="http://schemas.microsoft.com/office/drawing/2014/main" id="{2BB94796-3132-4C29-74DE-CBD1599A1549}"/>
              </a:ext>
            </a:extLst>
          </p:cNvPr>
          <p:cNvSpPr>
            <a:spLocks noChangeArrowheads="1"/>
          </p:cNvSpPr>
          <p:nvPr/>
        </p:nvSpPr>
        <p:spPr bwMode="auto">
          <a:xfrm>
            <a:off x="939547" y="3423313"/>
            <a:ext cx="13856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fr-FR" sz="1050"/>
          </a:p>
        </p:txBody>
      </p:sp>
      <p:sp>
        <p:nvSpPr>
          <p:cNvPr id="10" name="ZoneTexte 9">
            <a:extLst>
              <a:ext uri="{FF2B5EF4-FFF2-40B4-BE49-F238E27FC236}">
                <a16:creationId xmlns:a16="http://schemas.microsoft.com/office/drawing/2014/main" id="{3065CF42-608E-D746-CB79-C0765F005B12}"/>
              </a:ext>
            </a:extLst>
          </p:cNvPr>
          <p:cNvSpPr txBox="1"/>
          <p:nvPr/>
        </p:nvSpPr>
        <p:spPr>
          <a:xfrm>
            <a:off x="6734556" y="219056"/>
            <a:ext cx="2708910" cy="253916"/>
          </a:xfrm>
          <a:prstGeom prst="rect">
            <a:avLst/>
          </a:prstGeom>
          <a:noFill/>
        </p:spPr>
        <p:txBody>
          <a:bodyPr wrap="square" rtlCol="0">
            <a:spAutoFit/>
          </a:bodyPr>
          <a:lstStyle/>
          <a:p>
            <a:r>
              <a:rPr lang="it-IT" sz="1050" dirty="0"/>
              <a:t>EVALUATION QUALITATIVE</a:t>
            </a:r>
            <a:endParaRPr lang="fr-FR" sz="1050" dirty="0"/>
          </a:p>
        </p:txBody>
      </p:sp>
    </p:spTree>
    <p:extLst>
      <p:ext uri="{BB962C8B-B14F-4D97-AF65-F5344CB8AC3E}">
        <p14:creationId xmlns:p14="http://schemas.microsoft.com/office/powerpoint/2010/main" val="6459003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D1B44AE-3B8D-7F3A-0B88-FDC5DF04FC8D}"/>
              </a:ext>
            </a:extLst>
          </p:cNvPr>
          <p:cNvSpPr>
            <a:spLocks noGrp="1"/>
          </p:cNvSpPr>
          <p:nvPr>
            <p:ph idx="1"/>
          </p:nvPr>
        </p:nvSpPr>
        <p:spPr>
          <a:xfrm>
            <a:off x="792876" y="634323"/>
            <a:ext cx="6807247" cy="3744867"/>
          </a:xfrm>
        </p:spPr>
        <p:txBody>
          <a:bodyPr/>
          <a:lstStyle/>
          <a:p>
            <a:pPr algn="just"/>
            <a:r>
              <a:rPr lang="fr-FR" sz="1800" kern="150" dirty="0">
                <a:latin typeface="Liberation Serif" panose="02020603050405020304" pitchFamily="18" charset="0"/>
                <a:ea typeface="Noto Serif CJK SC"/>
                <a:cs typeface="Lohit Devanagari"/>
              </a:rPr>
              <a:t>Quand on détecte ces erreurs, on peut non seulement les classer en fonction de leur type, mais on peut également essayer d’</a:t>
            </a:r>
            <a:r>
              <a:rPr lang="fr-FR" sz="1800" b="1" kern="150" dirty="0">
                <a:latin typeface="Liberation Serif" panose="02020603050405020304" pitchFamily="18" charset="0"/>
                <a:ea typeface="Noto Serif CJK SC"/>
                <a:cs typeface="Lohit Devanagari"/>
              </a:rPr>
              <a:t>en expliquer la cause</a:t>
            </a:r>
            <a:r>
              <a:rPr lang="fr-FR" sz="1800" kern="150" dirty="0">
                <a:latin typeface="Liberation Serif" panose="02020603050405020304" pitchFamily="18" charset="0"/>
                <a:ea typeface="Noto Serif CJK SC"/>
                <a:cs typeface="Lohit Devanagari"/>
              </a:rPr>
              <a:t> (p.ex. à partir des règles locales mises en œuvre).                  </a:t>
            </a:r>
          </a:p>
          <a:p>
            <a:pPr algn="just"/>
            <a:r>
              <a:rPr lang="fr-FR" sz="1800" kern="150" dirty="0">
                <a:latin typeface="Liberation Serif" panose="02020603050405020304" pitchFamily="18" charset="0"/>
                <a:ea typeface="Noto Serif CJK SC"/>
                <a:cs typeface="Lohit Devanagari"/>
              </a:rPr>
              <a:t>Le </a:t>
            </a:r>
            <a:r>
              <a:rPr lang="fr-FR" sz="1800" b="1" kern="150" dirty="0">
                <a:latin typeface="Liberation Serif" panose="02020603050405020304" pitchFamily="18" charset="0"/>
                <a:ea typeface="Noto Serif CJK SC"/>
                <a:cs typeface="Lohit Devanagari"/>
              </a:rPr>
              <a:t>diagnostic</a:t>
            </a:r>
            <a:r>
              <a:rPr lang="fr-FR" sz="1800" kern="150" dirty="0">
                <a:latin typeface="Liberation Serif" panose="02020603050405020304" pitchFamily="18" charset="0"/>
                <a:ea typeface="Noto Serif CJK SC"/>
                <a:cs typeface="Lohit Devanagari"/>
              </a:rPr>
              <a:t> précis d’une erreur permet d’améliorer le système en le corrigeant (ajout/modification d’une règle, complétion d’une ressource, </a:t>
            </a:r>
            <a:r>
              <a:rPr lang="fr-FR" sz="1800" kern="150" dirty="0" err="1">
                <a:latin typeface="Liberation Serif" panose="02020603050405020304" pitchFamily="18" charset="0"/>
                <a:ea typeface="Noto Serif CJK SC"/>
                <a:cs typeface="Lohit Devanagari"/>
              </a:rPr>
              <a:t>etc</a:t>
            </a:r>
            <a:r>
              <a:rPr lang="fr-FR" sz="1800" kern="150" dirty="0">
                <a:latin typeface="Liberation Serif" panose="02020603050405020304" pitchFamily="18" charset="0"/>
                <a:ea typeface="Noto Serif CJK SC"/>
                <a:cs typeface="Lohit Devanagari"/>
              </a:rPr>
              <a:t>)/</a:t>
            </a:r>
          </a:p>
          <a:p>
            <a:pPr algn="just"/>
            <a:endParaRPr lang="fr-FR" sz="1800" kern="150" dirty="0">
              <a:latin typeface="Liberation Serif" panose="02020603050405020304" pitchFamily="18" charset="0"/>
              <a:ea typeface="Noto Serif CJK SC"/>
              <a:cs typeface="Lohit Devanagari"/>
            </a:endParaRPr>
          </a:p>
          <a:p>
            <a:pPr algn="just"/>
            <a:r>
              <a:rPr lang="fr-FR" sz="1800" kern="150" dirty="0">
                <a:latin typeface="Liberation Serif" panose="02020603050405020304" pitchFamily="18" charset="0"/>
                <a:ea typeface="Noto Serif CJK SC"/>
                <a:cs typeface="Lohit Devanagari"/>
              </a:rPr>
              <a:t>Ce type d’évaluation peut donc aider au diagnostic, mais elle est limitée car elle est coûteuse lorsqu’il faut évaluer de grandes quantités de sorties, et elle est difficilement </a:t>
            </a:r>
            <a:r>
              <a:rPr lang="fr-FR" sz="1800" kern="150" dirty="0" err="1">
                <a:latin typeface="Liberation Serif" panose="02020603050405020304" pitchFamily="18" charset="0"/>
                <a:ea typeface="Noto Serif CJK SC"/>
                <a:cs typeface="Lohit Devanagari"/>
              </a:rPr>
              <a:t>systématisable</a:t>
            </a:r>
            <a:r>
              <a:rPr lang="fr-FR" sz="1800" kern="150" dirty="0">
                <a:latin typeface="Liberation Serif" panose="02020603050405020304" pitchFamily="18" charset="0"/>
                <a:ea typeface="Noto Serif CJK SC"/>
                <a:cs typeface="Lohit Devanagari"/>
              </a:rPr>
              <a:t> lorsqu’il faut comparer des systèmes entre eux.</a:t>
            </a:r>
          </a:p>
          <a:p>
            <a:endParaRPr lang="fr-FR" dirty="0"/>
          </a:p>
        </p:txBody>
      </p:sp>
      <p:sp>
        <p:nvSpPr>
          <p:cNvPr id="4" name="ZoneTexte 3">
            <a:extLst>
              <a:ext uri="{FF2B5EF4-FFF2-40B4-BE49-F238E27FC236}">
                <a16:creationId xmlns:a16="http://schemas.microsoft.com/office/drawing/2014/main" id="{D82F6154-3E3F-B312-9699-C75A666D17C0}"/>
              </a:ext>
            </a:extLst>
          </p:cNvPr>
          <p:cNvSpPr txBox="1"/>
          <p:nvPr/>
        </p:nvSpPr>
        <p:spPr>
          <a:xfrm>
            <a:off x="6734556" y="219056"/>
            <a:ext cx="2708910" cy="253916"/>
          </a:xfrm>
          <a:prstGeom prst="rect">
            <a:avLst/>
          </a:prstGeom>
          <a:noFill/>
        </p:spPr>
        <p:txBody>
          <a:bodyPr wrap="square" rtlCol="0">
            <a:spAutoFit/>
          </a:bodyPr>
          <a:lstStyle/>
          <a:p>
            <a:r>
              <a:rPr lang="it-IT" sz="1050" dirty="0"/>
              <a:t>EVALUATION QUALITATIVE</a:t>
            </a:r>
            <a:endParaRPr lang="fr-FR" sz="1050" dirty="0"/>
          </a:p>
        </p:txBody>
      </p:sp>
    </p:spTree>
    <p:extLst>
      <p:ext uri="{BB962C8B-B14F-4D97-AF65-F5344CB8AC3E}">
        <p14:creationId xmlns:p14="http://schemas.microsoft.com/office/powerpoint/2010/main" val="273532198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Espace réservé du contenu 4" descr="Une image contenant texte, capture d’écran, diagramme, cercle&#10;&#10;Description générée automatiquement">
            <a:extLst>
              <a:ext uri="{FF2B5EF4-FFF2-40B4-BE49-F238E27FC236}">
                <a16:creationId xmlns:a16="http://schemas.microsoft.com/office/drawing/2014/main" id="{63EB1988-A758-2E5A-4F04-924EEE6C736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507" b="33794"/>
          <a:stretch/>
        </p:blipFill>
        <p:spPr>
          <a:xfrm>
            <a:off x="563096" y="307665"/>
            <a:ext cx="3846887" cy="4528171"/>
          </a:xfrm>
        </p:spPr>
      </p:pic>
      <p:pic>
        <p:nvPicPr>
          <p:cNvPr id="7" name="Image 6" descr="Une image contenant texte, capture d’écran, diagramme, cercle&#10;&#10;Description générée automatiquement">
            <a:extLst>
              <a:ext uri="{FF2B5EF4-FFF2-40B4-BE49-F238E27FC236}">
                <a16:creationId xmlns:a16="http://schemas.microsoft.com/office/drawing/2014/main" id="{FD74FABA-4283-D053-A4FD-7EBBB07234E7}"/>
              </a:ext>
            </a:extLst>
          </p:cNvPr>
          <p:cNvPicPr>
            <a:picLocks noChangeAspect="1"/>
          </p:cNvPicPr>
          <p:nvPr/>
        </p:nvPicPr>
        <p:blipFill rotWithShape="1">
          <a:blip r:embed="rId2">
            <a:extLst>
              <a:ext uri="{28A0092B-C50C-407E-A947-70E740481C1C}">
                <a14:useLocalDpi xmlns:a14="http://schemas.microsoft.com/office/drawing/2010/main" val="0"/>
              </a:ext>
            </a:extLst>
          </a:blip>
          <a:srcRect l="7496" t="68546" r="8467" b="2590"/>
          <a:stretch/>
        </p:blipFill>
        <p:spPr>
          <a:xfrm>
            <a:off x="4871179" y="1436750"/>
            <a:ext cx="3632741" cy="2269999"/>
          </a:xfrm>
          <a:prstGeom prst="rect">
            <a:avLst/>
          </a:prstGeom>
        </p:spPr>
      </p:pic>
      <p:sp>
        <p:nvSpPr>
          <p:cNvPr id="2" name="ZoneTexte 1">
            <a:extLst>
              <a:ext uri="{FF2B5EF4-FFF2-40B4-BE49-F238E27FC236}">
                <a16:creationId xmlns:a16="http://schemas.microsoft.com/office/drawing/2014/main" id="{CF60A8A7-63E2-8947-34B6-82EC150A7934}"/>
              </a:ext>
            </a:extLst>
          </p:cNvPr>
          <p:cNvSpPr txBox="1"/>
          <p:nvPr/>
        </p:nvSpPr>
        <p:spPr>
          <a:xfrm>
            <a:off x="6734556" y="219056"/>
            <a:ext cx="2708910" cy="253916"/>
          </a:xfrm>
          <a:prstGeom prst="rect">
            <a:avLst/>
          </a:prstGeom>
          <a:noFill/>
        </p:spPr>
        <p:txBody>
          <a:bodyPr wrap="square" rtlCol="0">
            <a:spAutoFit/>
          </a:bodyPr>
          <a:lstStyle/>
          <a:p>
            <a:r>
              <a:rPr lang="it-IT" sz="1050" dirty="0"/>
              <a:t>EVALUATION QUALITATIVE</a:t>
            </a:r>
            <a:endParaRPr lang="fr-FR" sz="1050" dirty="0"/>
          </a:p>
        </p:txBody>
      </p:sp>
    </p:spTree>
    <p:extLst>
      <p:ext uri="{BB962C8B-B14F-4D97-AF65-F5344CB8AC3E}">
        <p14:creationId xmlns:p14="http://schemas.microsoft.com/office/powerpoint/2010/main" val="38882513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F65C47-EF59-A58A-96E9-EA015D89DA6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74B59F7-3C7B-F8EF-135A-F4208EB57F6D}"/>
              </a:ext>
            </a:extLst>
          </p:cNvPr>
          <p:cNvSpPr>
            <a:spLocks noGrp="1"/>
          </p:cNvSpPr>
          <p:nvPr>
            <p:ph type="ctrTitle"/>
          </p:nvPr>
        </p:nvSpPr>
        <p:spPr>
          <a:xfrm>
            <a:off x="1735650" y="298640"/>
            <a:ext cx="5672700" cy="1505051"/>
          </a:xfrm>
        </p:spPr>
        <p:txBody>
          <a:bodyPr/>
          <a:lstStyle/>
          <a:p>
            <a:r>
              <a:rPr lang="it-IT" sz="4000" dirty="0" err="1"/>
              <a:t>Évaluation</a:t>
            </a:r>
            <a:r>
              <a:rPr lang="it-IT" sz="4000" dirty="0"/>
              <a:t> quantitative</a:t>
            </a:r>
            <a:endParaRPr lang="fr-FR" sz="4000" dirty="0"/>
          </a:p>
        </p:txBody>
      </p:sp>
      <p:sp>
        <p:nvSpPr>
          <p:cNvPr id="3" name="Sous-titre 2">
            <a:extLst>
              <a:ext uri="{FF2B5EF4-FFF2-40B4-BE49-F238E27FC236}">
                <a16:creationId xmlns:a16="http://schemas.microsoft.com/office/drawing/2014/main" id="{91B7EFC0-0693-1C04-8FA1-6944B46A16AF}"/>
              </a:ext>
            </a:extLst>
          </p:cNvPr>
          <p:cNvSpPr>
            <a:spLocks noGrp="1"/>
          </p:cNvSpPr>
          <p:nvPr>
            <p:ph type="subTitle" idx="1"/>
          </p:nvPr>
        </p:nvSpPr>
        <p:spPr>
          <a:xfrm>
            <a:off x="725059" y="1903666"/>
            <a:ext cx="7169096" cy="1505051"/>
          </a:xfrm>
        </p:spPr>
        <p:txBody>
          <a:bodyPr/>
          <a:lstStyle/>
          <a:p>
            <a:r>
              <a:rPr lang="it-IT" sz="2000" dirty="0" err="1"/>
              <a:t>Les</a:t>
            </a:r>
            <a:r>
              <a:rPr lang="it-IT" sz="2000" dirty="0"/>
              <a:t> </a:t>
            </a:r>
            <a:r>
              <a:rPr lang="it-IT" sz="2000" dirty="0" err="1"/>
              <a:t>métriques</a:t>
            </a:r>
            <a:endParaRPr lang="it-IT" sz="2000" dirty="0"/>
          </a:p>
          <a:p>
            <a:endParaRPr lang="it-IT" sz="2000" dirty="0"/>
          </a:p>
          <a:p>
            <a:pPr>
              <a:buFontTx/>
              <a:buChar char="-"/>
            </a:pPr>
            <a:r>
              <a:rPr lang="it-IT" sz="2000" dirty="0" err="1"/>
              <a:t>Précision</a:t>
            </a:r>
            <a:r>
              <a:rPr lang="it-IT" sz="2000" dirty="0"/>
              <a:t>, </a:t>
            </a:r>
            <a:r>
              <a:rPr lang="it-IT" sz="2000" dirty="0" err="1"/>
              <a:t>rappel</a:t>
            </a:r>
            <a:r>
              <a:rPr lang="it-IT" sz="2000" dirty="0"/>
              <a:t>, f-</a:t>
            </a:r>
            <a:r>
              <a:rPr lang="it-IT" sz="2000" dirty="0" err="1"/>
              <a:t>measure</a:t>
            </a:r>
            <a:endParaRPr lang="it-IT" sz="2000" dirty="0"/>
          </a:p>
          <a:p>
            <a:pPr>
              <a:buFontTx/>
              <a:buChar char="-"/>
            </a:pPr>
            <a:r>
              <a:rPr lang="it-IT" sz="2000" dirty="0" err="1"/>
              <a:t>Familles</a:t>
            </a:r>
            <a:r>
              <a:rPr lang="it-IT" sz="2000" dirty="0"/>
              <a:t> de </a:t>
            </a:r>
            <a:r>
              <a:rPr lang="it-IT" sz="2000" dirty="0" err="1"/>
              <a:t>métriques</a:t>
            </a:r>
            <a:r>
              <a:rPr lang="it-IT" sz="2000" dirty="0"/>
              <a:t> pour la </a:t>
            </a:r>
            <a:r>
              <a:rPr lang="it-IT" sz="2000" dirty="0" err="1"/>
              <a:t>traduction</a:t>
            </a:r>
            <a:r>
              <a:rPr lang="it-IT" sz="2000" dirty="0"/>
              <a:t> </a:t>
            </a:r>
            <a:r>
              <a:rPr lang="it-IT" sz="2000" dirty="0" err="1"/>
              <a:t>automatique</a:t>
            </a:r>
            <a:endParaRPr lang="it-IT" sz="2000" dirty="0"/>
          </a:p>
          <a:p>
            <a:pPr>
              <a:buFontTx/>
              <a:buChar char="-"/>
            </a:pPr>
            <a:r>
              <a:rPr lang="it-IT" sz="2000" dirty="0"/>
              <a:t>À </a:t>
            </a:r>
            <a:r>
              <a:rPr lang="it-IT" sz="2000" dirty="0" err="1"/>
              <a:t>chaque</a:t>
            </a:r>
            <a:r>
              <a:rPr lang="it-IT" sz="2000" dirty="0"/>
              <a:t> task, sa </a:t>
            </a:r>
            <a:r>
              <a:rPr lang="it-IT" sz="2000" dirty="0" err="1"/>
              <a:t>métrique</a:t>
            </a:r>
            <a:endParaRPr lang="fr-FR" sz="2000" dirty="0"/>
          </a:p>
        </p:txBody>
      </p:sp>
    </p:spTree>
    <p:extLst>
      <p:ext uri="{BB962C8B-B14F-4D97-AF65-F5344CB8AC3E}">
        <p14:creationId xmlns:p14="http://schemas.microsoft.com/office/powerpoint/2010/main" val="244242297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340B608F-AD96-99CA-4218-B7461EF7F630}"/>
              </a:ext>
            </a:extLst>
          </p:cNvPr>
          <p:cNvSpPr>
            <a:spLocks noGrp="1"/>
          </p:cNvSpPr>
          <p:nvPr>
            <p:ph type="title"/>
          </p:nvPr>
        </p:nvSpPr>
        <p:spPr>
          <a:xfrm>
            <a:off x="713225" y="445025"/>
            <a:ext cx="7717500" cy="572700"/>
          </a:xfrm>
        </p:spPr>
        <p:txBody>
          <a:bodyPr/>
          <a:lstStyle/>
          <a:p>
            <a:r>
              <a:rPr lang="it-IT" dirty="0" err="1"/>
              <a:t>Métriques</a:t>
            </a:r>
            <a:endParaRPr lang="fr-FR" dirty="0"/>
          </a:p>
        </p:txBody>
      </p:sp>
      <p:sp>
        <p:nvSpPr>
          <p:cNvPr id="6" name="Espace réservé du contenu 2">
            <a:extLst>
              <a:ext uri="{FF2B5EF4-FFF2-40B4-BE49-F238E27FC236}">
                <a16:creationId xmlns:a16="http://schemas.microsoft.com/office/drawing/2014/main" id="{E1671CE2-2586-1210-C483-82A7139E5C14}"/>
              </a:ext>
            </a:extLst>
          </p:cNvPr>
          <p:cNvSpPr txBox="1">
            <a:spLocks/>
          </p:cNvSpPr>
          <p:nvPr/>
        </p:nvSpPr>
        <p:spPr>
          <a:xfrm>
            <a:off x="713225" y="1282075"/>
            <a:ext cx="7717500" cy="3416400"/>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Figtree"/>
              <a:buNone/>
              <a:defRPr sz="14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dk1"/>
              </a:buClr>
              <a:buSzPts val="1400"/>
              <a:buFont typeface="Figtree"/>
              <a:buNone/>
              <a:defRPr sz="1400" b="0" i="0" u="none" strike="noStrike" cap="none">
                <a:solidFill>
                  <a:schemeClr val="dk1"/>
                </a:solidFill>
                <a:latin typeface="Figtree"/>
                <a:ea typeface="Figtree"/>
                <a:cs typeface="Figtree"/>
                <a:sym typeface="Figtree"/>
              </a:defRPr>
            </a:lvl9pPr>
          </a:lstStyle>
          <a:p>
            <a:r>
              <a:rPr lang="it-IT" sz="2100" b="1" dirty="0" err="1"/>
              <a:t>Bruit</a:t>
            </a:r>
            <a:r>
              <a:rPr lang="it-IT" sz="2100" dirty="0"/>
              <a:t> – la </a:t>
            </a:r>
            <a:r>
              <a:rPr lang="it-IT" sz="2100" dirty="0" err="1"/>
              <a:t>proportion</a:t>
            </a:r>
            <a:r>
              <a:rPr lang="it-IT" sz="2100" dirty="0"/>
              <a:t> de </a:t>
            </a:r>
            <a:r>
              <a:rPr lang="it-IT" sz="2100" dirty="0" err="1"/>
              <a:t>faux</a:t>
            </a:r>
            <a:r>
              <a:rPr lang="it-IT" sz="2100" dirty="0"/>
              <a:t> </a:t>
            </a:r>
            <a:r>
              <a:rPr lang="it-IT" sz="2100" dirty="0" err="1"/>
              <a:t>positifs</a:t>
            </a:r>
            <a:r>
              <a:rPr lang="it-IT" sz="2100" dirty="0"/>
              <a:t> </a:t>
            </a:r>
            <a:r>
              <a:rPr lang="it-IT" sz="2100" dirty="0" err="1"/>
              <a:t>dans</a:t>
            </a:r>
            <a:r>
              <a:rPr lang="it-IT" sz="2100" dirty="0"/>
              <a:t> la </a:t>
            </a:r>
            <a:r>
              <a:rPr lang="it-IT" sz="2100" dirty="0" err="1"/>
              <a:t>sortie</a:t>
            </a:r>
            <a:r>
              <a:rPr lang="it-IT" sz="2100" dirty="0"/>
              <a:t> d’un </a:t>
            </a:r>
            <a:r>
              <a:rPr lang="it-IT" sz="2100" dirty="0" err="1"/>
              <a:t>système</a:t>
            </a:r>
            <a:endParaRPr lang="it-IT" sz="2100" dirty="0"/>
          </a:p>
          <a:p>
            <a:endParaRPr lang="it-IT" sz="2100" dirty="0"/>
          </a:p>
          <a:p>
            <a:pPr marL="0" indent="0"/>
            <a:r>
              <a:rPr lang="it-IT" sz="2100" dirty="0"/>
              <a:t>Ex. La </a:t>
            </a:r>
            <a:r>
              <a:rPr lang="it-IT" sz="2100" dirty="0" err="1"/>
              <a:t>proportion</a:t>
            </a:r>
            <a:r>
              <a:rPr lang="it-IT" sz="2100" dirty="0"/>
              <a:t> de </a:t>
            </a:r>
            <a:r>
              <a:rPr lang="it-IT" sz="2100" dirty="0" err="1"/>
              <a:t>faux</a:t>
            </a:r>
            <a:r>
              <a:rPr lang="it-IT" sz="2100" dirty="0"/>
              <a:t> </a:t>
            </a:r>
            <a:r>
              <a:rPr lang="it-IT" sz="2100" dirty="0" err="1"/>
              <a:t>positifs</a:t>
            </a:r>
            <a:r>
              <a:rPr lang="it-IT" sz="2100" dirty="0"/>
              <a:t> </a:t>
            </a:r>
            <a:r>
              <a:rPr lang="it-IT" sz="2100" dirty="0" err="1"/>
              <a:t>dans</a:t>
            </a:r>
            <a:r>
              <a:rPr lang="it-IT" sz="2100" dirty="0"/>
              <a:t> un </a:t>
            </a:r>
            <a:r>
              <a:rPr lang="it-IT" sz="2100" dirty="0" err="1"/>
              <a:t>système</a:t>
            </a:r>
            <a:r>
              <a:rPr lang="it-IT" sz="2100" dirty="0"/>
              <a:t> de </a:t>
            </a:r>
            <a:r>
              <a:rPr lang="it-IT" sz="2100" dirty="0" err="1"/>
              <a:t>correction</a:t>
            </a:r>
            <a:r>
              <a:rPr lang="it-IT" sz="2100" dirty="0"/>
              <a:t> </a:t>
            </a:r>
            <a:r>
              <a:rPr lang="it-IT" sz="2100" dirty="0" err="1"/>
              <a:t>orthographique</a:t>
            </a:r>
            <a:r>
              <a:rPr lang="it-IT" sz="2100" dirty="0"/>
              <a:t> par </a:t>
            </a:r>
            <a:r>
              <a:rPr lang="it-IT" sz="2100" dirty="0" err="1"/>
              <a:t>rapport</a:t>
            </a:r>
            <a:r>
              <a:rPr lang="it-IT" sz="2100" dirty="0"/>
              <a:t> </a:t>
            </a:r>
            <a:r>
              <a:rPr lang="it-IT" sz="2100" dirty="0" err="1"/>
              <a:t>au</a:t>
            </a:r>
            <a:r>
              <a:rPr lang="it-IT" sz="2100" dirty="0"/>
              <a:t> </a:t>
            </a:r>
            <a:r>
              <a:rPr lang="it-IT" sz="2100" dirty="0" err="1"/>
              <a:t>nombre</a:t>
            </a:r>
            <a:r>
              <a:rPr lang="it-IT" sz="2100" dirty="0"/>
              <a:t> de </a:t>
            </a:r>
            <a:r>
              <a:rPr lang="it-IT" sz="2100" dirty="0" err="1"/>
              <a:t>mots</a:t>
            </a:r>
            <a:r>
              <a:rPr lang="it-IT" sz="2100" dirty="0"/>
              <a:t> </a:t>
            </a:r>
            <a:r>
              <a:rPr lang="it-IT" sz="2100" dirty="0" err="1"/>
              <a:t>identifiés</a:t>
            </a:r>
            <a:r>
              <a:rPr lang="it-IT" sz="2100" dirty="0"/>
              <a:t>.</a:t>
            </a:r>
          </a:p>
          <a:p>
            <a:pPr marL="0" indent="0"/>
            <a:endParaRPr lang="it-IT" sz="2100" dirty="0"/>
          </a:p>
          <a:p>
            <a:r>
              <a:rPr lang="it-IT" sz="2100" b="1" dirty="0" err="1"/>
              <a:t>Silence</a:t>
            </a:r>
            <a:r>
              <a:rPr lang="it-IT" sz="2100" dirty="0"/>
              <a:t> – la </a:t>
            </a:r>
            <a:r>
              <a:rPr lang="it-IT" sz="2100" dirty="0" err="1"/>
              <a:t>proportion</a:t>
            </a:r>
            <a:r>
              <a:rPr lang="it-IT" sz="2100" dirty="0"/>
              <a:t> de </a:t>
            </a:r>
            <a:r>
              <a:rPr lang="it-IT" sz="2100" dirty="0" err="1"/>
              <a:t>faux</a:t>
            </a:r>
            <a:r>
              <a:rPr lang="it-IT" sz="2100" dirty="0"/>
              <a:t> </a:t>
            </a:r>
            <a:r>
              <a:rPr lang="it-IT" sz="2100" dirty="0" err="1"/>
              <a:t>négatifs</a:t>
            </a:r>
            <a:r>
              <a:rPr lang="it-IT" sz="2100" dirty="0"/>
              <a:t> </a:t>
            </a:r>
            <a:r>
              <a:rPr lang="it-IT" sz="2100" dirty="0" err="1"/>
              <a:t>dans</a:t>
            </a:r>
            <a:r>
              <a:rPr lang="it-IT" sz="2100" dirty="0"/>
              <a:t> la </a:t>
            </a:r>
            <a:r>
              <a:rPr lang="it-IT" sz="2100" dirty="0" err="1"/>
              <a:t>sortie</a:t>
            </a:r>
            <a:r>
              <a:rPr lang="it-IT" sz="2100" dirty="0"/>
              <a:t> d’un </a:t>
            </a:r>
            <a:r>
              <a:rPr lang="it-IT" sz="2100" dirty="0" err="1"/>
              <a:t>système</a:t>
            </a:r>
            <a:endParaRPr lang="it-IT" sz="2100" dirty="0"/>
          </a:p>
          <a:p>
            <a:endParaRPr lang="it-IT" sz="2100" dirty="0"/>
          </a:p>
          <a:p>
            <a:pPr marL="0" indent="0"/>
            <a:r>
              <a:rPr lang="it-IT" sz="2100" dirty="0"/>
              <a:t>Ex. La </a:t>
            </a:r>
            <a:r>
              <a:rPr lang="it-IT" sz="2100" dirty="0" err="1"/>
              <a:t>proportion</a:t>
            </a:r>
            <a:r>
              <a:rPr lang="it-IT" sz="2100" dirty="0"/>
              <a:t> de </a:t>
            </a:r>
            <a:r>
              <a:rPr lang="it-IT" sz="2100" dirty="0" err="1"/>
              <a:t>faux</a:t>
            </a:r>
            <a:r>
              <a:rPr lang="it-IT" sz="2100" dirty="0"/>
              <a:t> </a:t>
            </a:r>
            <a:r>
              <a:rPr lang="it-IT" sz="2100" dirty="0" err="1"/>
              <a:t>négatifs</a:t>
            </a:r>
            <a:r>
              <a:rPr lang="it-IT" sz="2100" dirty="0"/>
              <a:t> par </a:t>
            </a:r>
            <a:r>
              <a:rPr lang="it-IT" sz="2100" dirty="0" err="1"/>
              <a:t>rapport</a:t>
            </a:r>
            <a:r>
              <a:rPr lang="it-IT" sz="2100" dirty="0"/>
              <a:t> </a:t>
            </a:r>
            <a:r>
              <a:rPr lang="it-IT" sz="2100" dirty="0" err="1"/>
              <a:t>au</a:t>
            </a:r>
            <a:r>
              <a:rPr lang="it-IT" sz="2100" dirty="0"/>
              <a:t> </a:t>
            </a:r>
            <a:r>
              <a:rPr lang="it-IT" sz="2100" dirty="0" err="1"/>
              <a:t>nombre</a:t>
            </a:r>
            <a:r>
              <a:rPr lang="it-IT" sz="2100" dirty="0"/>
              <a:t> de </a:t>
            </a:r>
            <a:r>
              <a:rPr lang="it-IT" sz="2100" dirty="0" err="1"/>
              <a:t>mots</a:t>
            </a:r>
            <a:r>
              <a:rPr lang="it-IT" sz="2100" dirty="0"/>
              <a:t> à </a:t>
            </a:r>
            <a:r>
              <a:rPr lang="it-IT" sz="2100" dirty="0" err="1"/>
              <a:t>idéntifier</a:t>
            </a:r>
            <a:r>
              <a:rPr lang="it-IT" sz="2100" dirty="0"/>
              <a:t> </a:t>
            </a:r>
            <a:r>
              <a:rPr lang="it-IT" sz="2100" dirty="0" err="1"/>
              <a:t>comme</a:t>
            </a:r>
            <a:r>
              <a:rPr lang="it-IT" sz="2100" dirty="0"/>
              <a:t> </a:t>
            </a:r>
            <a:r>
              <a:rPr lang="it-IT" sz="2100" dirty="0" err="1"/>
              <a:t>erronées</a:t>
            </a:r>
            <a:r>
              <a:rPr lang="it-IT" sz="2100" dirty="0"/>
              <a:t>.</a:t>
            </a:r>
          </a:p>
          <a:p>
            <a:pPr marL="0" indent="0"/>
            <a:endParaRPr lang="it-IT" dirty="0"/>
          </a:p>
          <a:p>
            <a:endParaRPr lang="it-IT" dirty="0"/>
          </a:p>
          <a:p>
            <a:endParaRPr lang="fr-FR" dirty="0"/>
          </a:p>
        </p:txBody>
      </p:sp>
    </p:spTree>
    <p:extLst>
      <p:ext uri="{BB962C8B-B14F-4D97-AF65-F5344CB8AC3E}">
        <p14:creationId xmlns:p14="http://schemas.microsoft.com/office/powerpoint/2010/main" val="33926219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1">
            <a:extLst>
              <a:ext uri="{FF2B5EF4-FFF2-40B4-BE49-F238E27FC236}">
                <a16:creationId xmlns:a16="http://schemas.microsoft.com/office/drawing/2014/main" id="{66754716-0B68-59C0-E5F3-102FBEB2A8AD}"/>
              </a:ext>
            </a:extLst>
          </p:cNvPr>
          <p:cNvSpPr txBox="1">
            <a:spLocks/>
          </p:cNvSpPr>
          <p:nvPr/>
        </p:nvSpPr>
        <p:spPr>
          <a:xfrm>
            <a:off x="709472" y="608367"/>
            <a:ext cx="6807247" cy="7982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1pPr>
            <a:lvl2pPr marR="0" lvl="1"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2pPr>
            <a:lvl3pPr marR="0" lvl="2"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3pPr>
            <a:lvl4pPr marR="0" lvl="3"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4pPr>
            <a:lvl5pPr marR="0" lvl="4"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5pPr>
            <a:lvl6pPr marR="0" lvl="5"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6pPr>
            <a:lvl7pPr marR="0" lvl="6"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7pPr>
            <a:lvl8pPr marR="0" lvl="7"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8pPr>
            <a:lvl9pPr marR="0" lvl="8"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9pPr>
          </a:lstStyle>
          <a:p>
            <a:r>
              <a:rPr lang="it-IT"/>
              <a:t>Métriques</a:t>
            </a:r>
            <a:endParaRPr lang="fr-FR" dirty="0"/>
          </a:p>
        </p:txBody>
      </p:sp>
      <p:sp>
        <p:nvSpPr>
          <p:cNvPr id="4" name="Espace réservé du contenu 2">
            <a:extLst>
              <a:ext uri="{FF2B5EF4-FFF2-40B4-BE49-F238E27FC236}">
                <a16:creationId xmlns:a16="http://schemas.microsoft.com/office/drawing/2014/main" id="{97E254F9-7312-BFB4-3DC3-E59E621152C6}"/>
              </a:ext>
            </a:extLst>
          </p:cNvPr>
          <p:cNvSpPr txBox="1">
            <a:spLocks/>
          </p:cNvSpPr>
          <p:nvPr/>
        </p:nvSpPr>
        <p:spPr>
          <a:xfrm>
            <a:off x="924937" y="1319477"/>
            <a:ext cx="7294126" cy="3237263"/>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it-IT" sz="2100" dirty="0">
              <a:solidFill>
                <a:schemeClr val="bg1"/>
              </a:solidFill>
              <a:latin typeface="Figtree" panose="020B0604020202020204" charset="0"/>
            </a:endParaRPr>
          </a:p>
          <a:p>
            <a:r>
              <a:rPr lang="it-IT" sz="2100" dirty="0" err="1">
                <a:solidFill>
                  <a:schemeClr val="bg1"/>
                </a:solidFill>
                <a:latin typeface="Figtree" panose="020B0604020202020204" charset="0"/>
              </a:rPr>
              <a:t>Précision</a:t>
            </a:r>
            <a:r>
              <a:rPr lang="it-IT" sz="2100" dirty="0">
                <a:solidFill>
                  <a:schemeClr val="bg1"/>
                </a:solidFill>
                <a:latin typeface="Figtree" panose="020B0604020202020204" charset="0"/>
              </a:rPr>
              <a:t> – le </a:t>
            </a:r>
            <a:r>
              <a:rPr lang="it-IT" sz="2100" dirty="0" err="1">
                <a:solidFill>
                  <a:schemeClr val="bg1"/>
                </a:solidFill>
                <a:latin typeface="Figtree" panose="020B0604020202020204" charset="0"/>
              </a:rPr>
              <a:t>nombre</a:t>
            </a:r>
            <a:r>
              <a:rPr lang="it-IT" sz="2100" dirty="0">
                <a:solidFill>
                  <a:schemeClr val="bg1"/>
                </a:solidFill>
                <a:latin typeface="Figtree" panose="020B0604020202020204" charset="0"/>
              </a:rPr>
              <a:t> d’</a:t>
            </a:r>
            <a:r>
              <a:rPr lang="it-IT" sz="2100" dirty="0" err="1">
                <a:solidFill>
                  <a:schemeClr val="bg1"/>
                </a:solidFill>
                <a:latin typeface="Figtree" panose="020B0604020202020204" charset="0"/>
              </a:rPr>
              <a:t>étiquettes</a:t>
            </a:r>
            <a:r>
              <a:rPr lang="it-IT" sz="2100" dirty="0">
                <a:solidFill>
                  <a:schemeClr val="bg1"/>
                </a:solidFill>
                <a:latin typeface="Figtree" panose="020B0604020202020204" charset="0"/>
              </a:rPr>
              <a:t> </a:t>
            </a:r>
            <a:r>
              <a:rPr lang="it-IT" sz="2100" dirty="0" err="1">
                <a:solidFill>
                  <a:schemeClr val="bg1"/>
                </a:solidFill>
                <a:latin typeface="Figtree" panose="020B0604020202020204" charset="0"/>
              </a:rPr>
              <a:t>correctes</a:t>
            </a:r>
            <a:r>
              <a:rPr lang="it-IT" sz="2100" dirty="0">
                <a:solidFill>
                  <a:schemeClr val="bg1"/>
                </a:solidFill>
                <a:latin typeface="Figtree" panose="020B0604020202020204" charset="0"/>
              </a:rPr>
              <a:t> sur le </a:t>
            </a:r>
            <a:r>
              <a:rPr lang="it-IT" sz="2100" dirty="0" err="1">
                <a:solidFill>
                  <a:schemeClr val="bg1"/>
                </a:solidFill>
                <a:latin typeface="Figtree" panose="020B0604020202020204" charset="0"/>
              </a:rPr>
              <a:t>nombre</a:t>
            </a:r>
            <a:r>
              <a:rPr lang="it-IT" sz="2100" dirty="0">
                <a:solidFill>
                  <a:schemeClr val="bg1"/>
                </a:solidFill>
                <a:latin typeface="Figtree" panose="020B0604020202020204" charset="0"/>
              </a:rPr>
              <a:t> d’</a:t>
            </a:r>
            <a:r>
              <a:rPr lang="it-IT" sz="2100" dirty="0" err="1">
                <a:solidFill>
                  <a:schemeClr val="bg1"/>
                </a:solidFill>
                <a:latin typeface="Figtree" panose="020B0604020202020204" charset="0"/>
              </a:rPr>
              <a:t>étiquettes</a:t>
            </a:r>
            <a:r>
              <a:rPr lang="it-IT" sz="2100" dirty="0">
                <a:solidFill>
                  <a:schemeClr val="bg1"/>
                </a:solidFill>
                <a:latin typeface="Figtree" panose="020B0604020202020204" charset="0"/>
              </a:rPr>
              <a:t> </a:t>
            </a:r>
            <a:r>
              <a:rPr lang="it-IT" sz="2100" dirty="0" err="1">
                <a:solidFill>
                  <a:schemeClr val="bg1"/>
                </a:solidFill>
                <a:latin typeface="Figtree" panose="020B0604020202020204" charset="0"/>
              </a:rPr>
              <a:t>données</a:t>
            </a:r>
            <a:r>
              <a:rPr lang="it-IT" sz="2100" dirty="0">
                <a:solidFill>
                  <a:schemeClr val="bg1"/>
                </a:solidFill>
                <a:latin typeface="Figtree" panose="020B0604020202020204" charset="0"/>
              </a:rPr>
              <a:t>  </a:t>
            </a:r>
          </a:p>
          <a:p>
            <a:pPr lvl="1"/>
            <a:r>
              <a:rPr lang="it-IT" sz="1800" dirty="0">
                <a:solidFill>
                  <a:schemeClr val="bg1"/>
                </a:solidFill>
                <a:latin typeface="Figtree" panose="020B0604020202020204" charset="0"/>
              </a:rPr>
              <a:t>				P = VP / (VP+FP)</a:t>
            </a:r>
          </a:p>
          <a:p>
            <a:r>
              <a:rPr lang="it-IT" sz="2100" dirty="0" err="1">
                <a:solidFill>
                  <a:schemeClr val="bg1"/>
                </a:solidFill>
                <a:latin typeface="Figtree" panose="020B0604020202020204" charset="0"/>
              </a:rPr>
              <a:t>Rappel</a:t>
            </a:r>
            <a:r>
              <a:rPr lang="it-IT" sz="2100" dirty="0">
                <a:solidFill>
                  <a:schemeClr val="bg1"/>
                </a:solidFill>
                <a:latin typeface="Figtree" panose="020B0604020202020204" charset="0"/>
              </a:rPr>
              <a:t> – le </a:t>
            </a:r>
            <a:r>
              <a:rPr lang="it-IT" sz="2100" dirty="0" err="1">
                <a:solidFill>
                  <a:schemeClr val="bg1"/>
                </a:solidFill>
                <a:latin typeface="Figtree" panose="020B0604020202020204" charset="0"/>
              </a:rPr>
              <a:t>nombre</a:t>
            </a:r>
            <a:r>
              <a:rPr lang="it-IT" sz="2100" dirty="0">
                <a:solidFill>
                  <a:schemeClr val="bg1"/>
                </a:solidFill>
                <a:latin typeface="Figtree" panose="020B0604020202020204" charset="0"/>
              </a:rPr>
              <a:t> d’</a:t>
            </a:r>
            <a:r>
              <a:rPr lang="it-IT" sz="2100" dirty="0" err="1">
                <a:solidFill>
                  <a:schemeClr val="bg1"/>
                </a:solidFill>
                <a:latin typeface="Figtree" panose="020B0604020202020204" charset="0"/>
              </a:rPr>
              <a:t>étiquettes</a:t>
            </a:r>
            <a:r>
              <a:rPr lang="it-IT" sz="2100" dirty="0">
                <a:solidFill>
                  <a:schemeClr val="bg1"/>
                </a:solidFill>
                <a:latin typeface="Figtree" panose="020B0604020202020204" charset="0"/>
              </a:rPr>
              <a:t> </a:t>
            </a:r>
            <a:r>
              <a:rPr lang="it-IT" sz="2100" dirty="0" err="1">
                <a:solidFill>
                  <a:schemeClr val="bg1"/>
                </a:solidFill>
                <a:latin typeface="Figtree" panose="020B0604020202020204" charset="0"/>
              </a:rPr>
              <a:t>correctes</a:t>
            </a:r>
            <a:r>
              <a:rPr lang="it-IT" sz="2100" dirty="0">
                <a:solidFill>
                  <a:schemeClr val="bg1"/>
                </a:solidFill>
                <a:latin typeface="Figtree" panose="020B0604020202020204" charset="0"/>
              </a:rPr>
              <a:t> sur le </a:t>
            </a:r>
            <a:r>
              <a:rPr lang="it-IT" sz="2100" dirty="0" err="1">
                <a:solidFill>
                  <a:schemeClr val="bg1"/>
                </a:solidFill>
                <a:latin typeface="Figtree" panose="020B0604020202020204" charset="0"/>
              </a:rPr>
              <a:t>nombre</a:t>
            </a:r>
            <a:r>
              <a:rPr lang="it-IT" sz="2100" dirty="0">
                <a:solidFill>
                  <a:schemeClr val="bg1"/>
                </a:solidFill>
                <a:latin typeface="Figtree" panose="020B0604020202020204" charset="0"/>
              </a:rPr>
              <a:t> d’</a:t>
            </a:r>
            <a:r>
              <a:rPr lang="it-IT" sz="2100" dirty="0" err="1">
                <a:solidFill>
                  <a:schemeClr val="bg1"/>
                </a:solidFill>
                <a:latin typeface="Figtree" panose="020B0604020202020204" charset="0"/>
              </a:rPr>
              <a:t>étiquettes</a:t>
            </a:r>
            <a:r>
              <a:rPr lang="it-IT" sz="2100" dirty="0">
                <a:solidFill>
                  <a:schemeClr val="bg1"/>
                </a:solidFill>
                <a:latin typeface="Figtree" panose="020B0604020202020204" charset="0"/>
              </a:rPr>
              <a:t> </a:t>
            </a:r>
            <a:r>
              <a:rPr lang="it-IT" sz="2100" dirty="0" err="1">
                <a:solidFill>
                  <a:schemeClr val="bg1"/>
                </a:solidFill>
                <a:latin typeface="Figtree" panose="020B0604020202020204" charset="0"/>
              </a:rPr>
              <a:t>attendues</a:t>
            </a:r>
            <a:endParaRPr lang="it-IT" sz="2100" dirty="0">
              <a:solidFill>
                <a:schemeClr val="bg1"/>
              </a:solidFill>
              <a:latin typeface="Figtree" panose="020B0604020202020204" charset="0"/>
            </a:endParaRPr>
          </a:p>
          <a:p>
            <a:pPr lvl="1"/>
            <a:r>
              <a:rPr lang="it-IT" sz="1800" dirty="0">
                <a:solidFill>
                  <a:schemeClr val="bg1"/>
                </a:solidFill>
                <a:latin typeface="Figtree" panose="020B0604020202020204" charset="0"/>
              </a:rPr>
              <a:t>				R = VP / (VP+FN)</a:t>
            </a:r>
          </a:p>
          <a:p>
            <a:r>
              <a:rPr lang="it-IT" sz="2100" dirty="0">
                <a:solidFill>
                  <a:schemeClr val="bg1"/>
                </a:solidFill>
                <a:latin typeface="Figtree" panose="020B0604020202020204" charset="0"/>
              </a:rPr>
              <a:t>F-</a:t>
            </a:r>
            <a:r>
              <a:rPr lang="it-IT" sz="2100" dirty="0" err="1">
                <a:solidFill>
                  <a:schemeClr val="bg1"/>
                </a:solidFill>
                <a:latin typeface="Figtree" panose="020B0604020202020204" charset="0"/>
              </a:rPr>
              <a:t>mesure</a:t>
            </a:r>
            <a:r>
              <a:rPr lang="it-IT" sz="2100" dirty="0">
                <a:solidFill>
                  <a:schemeClr val="bg1"/>
                </a:solidFill>
                <a:latin typeface="Figtree" panose="020B0604020202020204" charset="0"/>
              </a:rPr>
              <a:t> – la </a:t>
            </a:r>
            <a:r>
              <a:rPr lang="it-IT" sz="2100" dirty="0" err="1">
                <a:solidFill>
                  <a:schemeClr val="bg1"/>
                </a:solidFill>
                <a:latin typeface="Figtree" panose="020B0604020202020204" charset="0"/>
              </a:rPr>
              <a:t>moyenne</a:t>
            </a:r>
            <a:r>
              <a:rPr lang="it-IT" sz="2100" dirty="0">
                <a:solidFill>
                  <a:schemeClr val="bg1"/>
                </a:solidFill>
                <a:latin typeface="Figtree" panose="020B0604020202020204" charset="0"/>
              </a:rPr>
              <a:t> </a:t>
            </a:r>
            <a:r>
              <a:rPr lang="it-IT" sz="2100" dirty="0" err="1">
                <a:solidFill>
                  <a:schemeClr val="bg1"/>
                </a:solidFill>
                <a:latin typeface="Figtree" panose="020B0604020202020204" charset="0"/>
              </a:rPr>
              <a:t>harmonique</a:t>
            </a:r>
            <a:r>
              <a:rPr lang="it-IT" sz="2100" dirty="0">
                <a:solidFill>
                  <a:schemeClr val="bg1"/>
                </a:solidFill>
                <a:latin typeface="Figtree" panose="020B0604020202020204" charset="0"/>
              </a:rPr>
              <a:t> de la </a:t>
            </a:r>
            <a:r>
              <a:rPr lang="it-IT" sz="2100" dirty="0" err="1">
                <a:solidFill>
                  <a:schemeClr val="bg1"/>
                </a:solidFill>
                <a:latin typeface="Figtree" panose="020B0604020202020204" charset="0"/>
              </a:rPr>
              <a:t>précision</a:t>
            </a:r>
            <a:r>
              <a:rPr lang="it-IT" sz="2100" dirty="0">
                <a:solidFill>
                  <a:schemeClr val="bg1"/>
                </a:solidFill>
                <a:latin typeface="Figtree" panose="020B0604020202020204" charset="0"/>
              </a:rPr>
              <a:t> et </a:t>
            </a:r>
            <a:r>
              <a:rPr lang="it-IT" sz="2100" dirty="0" err="1">
                <a:solidFill>
                  <a:schemeClr val="bg1"/>
                </a:solidFill>
                <a:latin typeface="Figtree" panose="020B0604020202020204" charset="0"/>
              </a:rPr>
              <a:t>du</a:t>
            </a:r>
            <a:r>
              <a:rPr lang="it-IT" sz="2100" dirty="0">
                <a:solidFill>
                  <a:schemeClr val="bg1"/>
                </a:solidFill>
                <a:latin typeface="Figtree" panose="020B0604020202020204" charset="0"/>
              </a:rPr>
              <a:t> </a:t>
            </a:r>
            <a:r>
              <a:rPr lang="it-IT" sz="2100" dirty="0" err="1">
                <a:solidFill>
                  <a:schemeClr val="bg1"/>
                </a:solidFill>
                <a:latin typeface="Figtree" panose="020B0604020202020204" charset="0"/>
              </a:rPr>
              <a:t>rappel</a:t>
            </a:r>
            <a:r>
              <a:rPr lang="it-IT" sz="2100" dirty="0">
                <a:solidFill>
                  <a:schemeClr val="bg1"/>
                </a:solidFill>
                <a:latin typeface="Figtree" panose="020B0604020202020204" charset="0"/>
              </a:rPr>
              <a:t> d’un </a:t>
            </a:r>
            <a:r>
              <a:rPr lang="it-IT" sz="2100" dirty="0" err="1">
                <a:solidFill>
                  <a:schemeClr val="bg1"/>
                </a:solidFill>
                <a:latin typeface="Figtree" panose="020B0604020202020204" charset="0"/>
              </a:rPr>
              <a:t>système</a:t>
            </a:r>
            <a:endParaRPr lang="it-IT" sz="2100" dirty="0">
              <a:solidFill>
                <a:schemeClr val="bg1"/>
              </a:solidFill>
              <a:latin typeface="Figtree" panose="020B0604020202020204" charset="0"/>
            </a:endParaRPr>
          </a:p>
          <a:p>
            <a:r>
              <a:rPr lang="it-IT" sz="2100" dirty="0">
                <a:solidFill>
                  <a:schemeClr val="bg1"/>
                </a:solidFill>
                <a:latin typeface="Figtree" panose="020B0604020202020204" charset="0"/>
              </a:rPr>
              <a:t>				F = 2PR / (P+R)</a:t>
            </a:r>
          </a:p>
          <a:p>
            <a:endParaRPr lang="it-IT" dirty="0">
              <a:solidFill>
                <a:schemeClr val="bg1"/>
              </a:solidFill>
              <a:latin typeface="Figtree" panose="020B0604020202020204" charset="0"/>
            </a:endParaRPr>
          </a:p>
          <a:p>
            <a:endParaRPr lang="fr-FR" dirty="0"/>
          </a:p>
        </p:txBody>
      </p:sp>
    </p:spTree>
    <p:extLst>
      <p:ext uri="{BB962C8B-B14F-4D97-AF65-F5344CB8AC3E}">
        <p14:creationId xmlns:p14="http://schemas.microsoft.com/office/powerpoint/2010/main" val="404266983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EF8C9B3-222F-2D3F-81EE-EAF940D7CD53}"/>
            </a:ext>
          </a:extLst>
        </p:cNvPr>
        <p:cNvGrpSpPr/>
        <p:nvPr/>
      </p:nvGrpSpPr>
      <p:grpSpPr>
        <a:xfrm>
          <a:off x="0" y="0"/>
          <a:ext cx="0" cy="0"/>
          <a:chOff x="0" y="0"/>
          <a:chExt cx="0" cy="0"/>
        </a:xfrm>
      </p:grpSpPr>
      <p:pic>
        <p:nvPicPr>
          <p:cNvPr id="5" name="Espace réservé du contenu 4" descr="Une image contenant texte, capture d’écran, diagramme, cercle&#10;&#10;Description générée automatiquement">
            <a:extLst>
              <a:ext uri="{FF2B5EF4-FFF2-40B4-BE49-F238E27FC236}">
                <a16:creationId xmlns:a16="http://schemas.microsoft.com/office/drawing/2014/main" id="{A73C90D9-9B0C-AABD-BEB3-8E5EDDF1186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07" b="33794"/>
          <a:stretch/>
        </p:blipFill>
        <p:spPr>
          <a:xfrm>
            <a:off x="173024" y="307665"/>
            <a:ext cx="3846887" cy="4528171"/>
          </a:xfrm>
        </p:spPr>
      </p:pic>
      <p:pic>
        <p:nvPicPr>
          <p:cNvPr id="7" name="Image 6" descr="Une image contenant texte, capture d’écran, diagramme, cercle&#10;&#10;Description générée automatiquement">
            <a:extLst>
              <a:ext uri="{FF2B5EF4-FFF2-40B4-BE49-F238E27FC236}">
                <a16:creationId xmlns:a16="http://schemas.microsoft.com/office/drawing/2014/main" id="{79FCD689-7B58-8106-0A0A-8245E301ABE5}"/>
              </a:ext>
            </a:extLst>
          </p:cNvPr>
          <p:cNvPicPr>
            <a:picLocks noChangeAspect="1"/>
          </p:cNvPicPr>
          <p:nvPr/>
        </p:nvPicPr>
        <p:blipFill rotWithShape="1">
          <a:blip r:embed="rId3">
            <a:extLst>
              <a:ext uri="{28A0092B-C50C-407E-A947-70E740481C1C}">
                <a14:useLocalDpi xmlns:a14="http://schemas.microsoft.com/office/drawing/2010/main" val="0"/>
              </a:ext>
            </a:extLst>
          </a:blip>
          <a:srcRect t="65073"/>
          <a:stretch/>
        </p:blipFill>
        <p:spPr>
          <a:xfrm>
            <a:off x="4409983" y="1311027"/>
            <a:ext cx="4322767" cy="2746927"/>
          </a:xfrm>
          <a:prstGeom prst="rect">
            <a:avLst/>
          </a:prstGeom>
        </p:spPr>
      </p:pic>
    </p:spTree>
    <p:extLst>
      <p:ext uri="{BB962C8B-B14F-4D97-AF65-F5344CB8AC3E}">
        <p14:creationId xmlns:p14="http://schemas.microsoft.com/office/powerpoint/2010/main" val="11196674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F1CD04-D274-0F46-12BC-95FDA63F1388}"/>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04CB4C9A-EA60-0540-0434-B70FCC6220E0}"/>
              </a:ext>
            </a:extLst>
          </p:cNvPr>
          <p:cNvSpPr>
            <a:spLocks noGrp="1"/>
          </p:cNvSpPr>
          <p:nvPr>
            <p:ph idx="1"/>
          </p:nvPr>
        </p:nvSpPr>
        <p:spPr/>
        <p:txBody>
          <a:bodyPr/>
          <a:lstStyle/>
          <a:p>
            <a:endParaRPr lang="fr-FR"/>
          </a:p>
        </p:txBody>
      </p:sp>
      <p:pic>
        <p:nvPicPr>
          <p:cNvPr id="5" name="Image 4">
            <a:extLst>
              <a:ext uri="{FF2B5EF4-FFF2-40B4-BE49-F238E27FC236}">
                <a16:creationId xmlns:a16="http://schemas.microsoft.com/office/drawing/2014/main" id="{404CD9D0-1C7B-5929-0B54-E01A24D2DC9E}"/>
              </a:ext>
            </a:extLst>
          </p:cNvPr>
          <p:cNvPicPr>
            <a:picLocks noChangeAspect="1"/>
          </p:cNvPicPr>
          <p:nvPr/>
        </p:nvPicPr>
        <p:blipFill>
          <a:blip r:embed="rId2"/>
          <a:stretch>
            <a:fillRect/>
          </a:stretch>
        </p:blipFill>
        <p:spPr>
          <a:xfrm>
            <a:off x="1116824" y="291384"/>
            <a:ext cx="6561154" cy="4412665"/>
          </a:xfrm>
          <a:prstGeom prst="rect">
            <a:avLst/>
          </a:prstGeom>
        </p:spPr>
      </p:pic>
    </p:spTree>
    <p:extLst>
      <p:ext uri="{BB962C8B-B14F-4D97-AF65-F5344CB8AC3E}">
        <p14:creationId xmlns:p14="http://schemas.microsoft.com/office/powerpoint/2010/main" val="42650046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A3E341-858C-4455-A638-5FAE4F6C4785}"/>
              </a:ext>
            </a:extLst>
          </p:cNvPr>
          <p:cNvSpPr>
            <a:spLocks noGrp="1"/>
          </p:cNvSpPr>
          <p:nvPr>
            <p:ph type="title"/>
          </p:nvPr>
        </p:nvSpPr>
        <p:spPr/>
        <p:txBody>
          <a:bodyPr/>
          <a:lstStyle/>
          <a:p>
            <a:r>
              <a:rPr lang="it-IT" dirty="0" err="1"/>
              <a:t>Calcul</a:t>
            </a:r>
            <a:r>
              <a:rPr lang="it-IT" dirty="0"/>
              <a:t> de la </a:t>
            </a:r>
            <a:r>
              <a:rPr lang="it-IT" dirty="0" err="1"/>
              <a:t>précision</a:t>
            </a:r>
            <a:endParaRPr lang="fr-FR" dirty="0"/>
          </a:p>
        </p:txBody>
      </p:sp>
      <p:sp>
        <p:nvSpPr>
          <p:cNvPr id="3" name="Espace réservé du contenu 2">
            <a:extLst>
              <a:ext uri="{FF2B5EF4-FFF2-40B4-BE49-F238E27FC236}">
                <a16:creationId xmlns:a16="http://schemas.microsoft.com/office/drawing/2014/main" id="{D7A8B37E-4C7D-A746-1484-EC752D1FFFDE}"/>
              </a:ext>
            </a:extLst>
          </p:cNvPr>
          <p:cNvSpPr>
            <a:spLocks noGrp="1"/>
          </p:cNvSpPr>
          <p:nvPr>
            <p:ph idx="1"/>
          </p:nvPr>
        </p:nvSpPr>
        <p:spPr/>
        <p:txBody>
          <a:bodyPr/>
          <a:lstStyle/>
          <a:p>
            <a:r>
              <a:rPr lang="it-IT" b="1" dirty="0"/>
              <a:t>=NB.SI(D1:D100; "f") </a:t>
            </a:r>
            <a:r>
              <a:rPr lang="it-IT" dirty="0"/>
              <a:t>pour </a:t>
            </a:r>
            <a:r>
              <a:rPr lang="it-IT" dirty="0" err="1"/>
              <a:t>compter</a:t>
            </a:r>
            <a:r>
              <a:rPr lang="it-IT" dirty="0"/>
              <a:t> </a:t>
            </a:r>
            <a:r>
              <a:rPr lang="it-IT" dirty="0" err="1"/>
              <a:t>les</a:t>
            </a:r>
            <a:r>
              <a:rPr lang="it-IT" dirty="0"/>
              <a:t> </a:t>
            </a:r>
            <a:r>
              <a:rPr lang="it-IT" dirty="0" err="1"/>
              <a:t>nb</a:t>
            </a:r>
            <a:r>
              <a:rPr lang="it-IT" dirty="0"/>
              <a:t> de </a:t>
            </a:r>
            <a:r>
              <a:rPr lang="it-IT" dirty="0" err="1"/>
              <a:t>faux</a:t>
            </a:r>
            <a:r>
              <a:rPr lang="it-IT" dirty="0"/>
              <a:t>,</a:t>
            </a:r>
          </a:p>
          <a:p>
            <a:r>
              <a:rPr lang="it-IT" b="1" dirty="0"/>
              <a:t>=NB.SI(D1:D100; "v") </a:t>
            </a:r>
            <a:r>
              <a:rPr lang="it-IT" dirty="0"/>
              <a:t>pour </a:t>
            </a:r>
            <a:r>
              <a:rPr lang="it-IT" dirty="0" err="1"/>
              <a:t>compter</a:t>
            </a:r>
            <a:r>
              <a:rPr lang="it-IT" dirty="0"/>
              <a:t> le </a:t>
            </a:r>
            <a:r>
              <a:rPr lang="it-IT" dirty="0" err="1"/>
              <a:t>nb</a:t>
            </a:r>
            <a:r>
              <a:rPr lang="it-IT" dirty="0"/>
              <a:t> de </a:t>
            </a:r>
            <a:r>
              <a:rPr lang="it-IT" dirty="0" err="1"/>
              <a:t>vrai</a:t>
            </a:r>
            <a:endParaRPr lang="it-IT" dirty="0"/>
          </a:p>
          <a:p>
            <a:pPr marL="0" indent="0">
              <a:buNone/>
            </a:pPr>
            <a:endParaRPr lang="fr-FR" sz="1350" dirty="0">
              <a:latin typeface="Courier 10 Pitch"/>
            </a:endParaRPr>
          </a:p>
          <a:p>
            <a:pPr marL="0" indent="0">
              <a:buNone/>
            </a:pPr>
            <a:r>
              <a:rPr lang="fr-FR" sz="1350" dirty="0">
                <a:latin typeface="Courier 10 Pitch"/>
              </a:rPr>
              <a:t>P = nombre de résultats corrects / nombre de résultats fournis</a:t>
            </a:r>
          </a:p>
          <a:p>
            <a:pPr marL="0" indent="0">
              <a:buNone/>
            </a:pPr>
            <a:endParaRPr lang="fr-FR" dirty="0">
              <a:effectLst/>
            </a:endParaRPr>
          </a:p>
          <a:p>
            <a:pPr marL="0" indent="0" algn="just">
              <a:lnSpc>
                <a:spcPct val="120000"/>
              </a:lnSpc>
              <a:buNone/>
            </a:pPr>
            <a:r>
              <a:rPr lang="fr-FR" sz="1350" dirty="0">
                <a:latin typeface="Courier 10 Pitch"/>
              </a:rPr>
              <a:t>P = nombre de résultats corrects / (nombre de résultats corrects + nombre de résultats erronés)</a:t>
            </a:r>
            <a:endParaRPr lang="fr-FR" dirty="0">
              <a:effectLst/>
            </a:endParaRPr>
          </a:p>
          <a:p>
            <a:pPr algn="just" rtl="0">
              <a:lnSpc>
                <a:spcPct val="120000"/>
              </a:lnSpc>
            </a:pPr>
            <a:r>
              <a:rPr lang="fr-FR" sz="1350" dirty="0">
                <a:latin typeface="Courier 10 Pitch"/>
              </a:rPr>
              <a:t>P = nombre de ‘v’ / (nombre de ‘v’ + nombre de ‘f’)</a:t>
            </a:r>
            <a:endParaRPr lang="fr-FR" dirty="0">
              <a:effectLst/>
            </a:endParaRPr>
          </a:p>
          <a:p>
            <a:endParaRPr lang="it-IT" dirty="0"/>
          </a:p>
          <a:p>
            <a:endParaRPr lang="fr-FR" dirty="0"/>
          </a:p>
        </p:txBody>
      </p:sp>
    </p:spTree>
    <p:extLst>
      <p:ext uri="{BB962C8B-B14F-4D97-AF65-F5344CB8AC3E}">
        <p14:creationId xmlns:p14="http://schemas.microsoft.com/office/powerpoint/2010/main" val="2056777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9" name="Google Shape;1546;p37">
            <a:extLst>
              <a:ext uri="{FF2B5EF4-FFF2-40B4-BE49-F238E27FC236}">
                <a16:creationId xmlns:a16="http://schemas.microsoft.com/office/drawing/2014/main" id="{AE3C361A-01CE-D33F-2EE1-25E5B7301018}"/>
              </a:ext>
            </a:extLst>
          </p:cNvPr>
          <p:cNvSpPr txBox="1">
            <a:spLocks/>
          </p:cNvSpPr>
          <p:nvPr/>
        </p:nvSpPr>
        <p:spPr>
          <a:xfrm>
            <a:off x="582251" y="1355735"/>
            <a:ext cx="7957226"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a:t>
            </a:r>
            <a:r>
              <a:rPr kumimoji="0" lang="ru-RU"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дух бодр, плоть же немощна</a:t>
            </a:r>
            <a:r>
              <a:rPr kumimoji="0" lang="en-US"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a:t>
            </a:r>
          </a:p>
          <a:p>
            <a:pPr marL="0" indent="0">
              <a:buClr>
                <a:srgbClr val="FFFFFF"/>
              </a:buClr>
              <a:defRPr/>
            </a:pPr>
            <a:r>
              <a:rPr kumimoji="0" lang="en-US"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“The spirit is willing, but the flesh is weak”</a:t>
            </a:r>
          </a:p>
        </p:txBody>
      </p:sp>
      <p:sp>
        <p:nvSpPr>
          <p:cNvPr id="10" name="Google Shape;1546;p37">
            <a:extLst>
              <a:ext uri="{FF2B5EF4-FFF2-40B4-BE49-F238E27FC236}">
                <a16:creationId xmlns:a16="http://schemas.microsoft.com/office/drawing/2014/main" id="{147F1714-EE8A-B817-88EE-16018F3F5B55}"/>
              </a:ext>
            </a:extLst>
          </p:cNvPr>
          <p:cNvSpPr txBox="1">
            <a:spLocks/>
          </p:cNvSpPr>
          <p:nvPr/>
        </p:nvSpPr>
        <p:spPr>
          <a:xfrm>
            <a:off x="661499" y="2188244"/>
            <a:ext cx="7957226"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4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RU </a:t>
            </a:r>
            <a:r>
              <a:rPr kumimoji="0" lang="en-US" sz="24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Wingdings" panose="05000000000000000000" pitchFamily="2" charset="2"/>
              </a:rPr>
              <a:t> EN  </a:t>
            </a:r>
            <a:r>
              <a:rPr lang="en-US" sz="2400" dirty="0">
                <a:solidFill>
                  <a:schemeClr val="tx1">
                    <a:lumMod val="20000"/>
                    <a:lumOff val="80000"/>
                  </a:schemeClr>
                </a:solidFill>
                <a:latin typeface="Golos Text" panose="020B0604020202020204" charset="0"/>
                <a:cs typeface="Golos Text" panose="020B0604020202020204" charset="0"/>
                <a:sym typeface="Wingdings" panose="05000000000000000000" pitchFamily="2" charset="2"/>
              </a:rPr>
              <a:t>RU</a:t>
            </a:r>
            <a:endParaRPr kumimoji="0" lang="en-US" sz="24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endParaRPr>
          </a:p>
        </p:txBody>
      </p:sp>
      <p:sp>
        <p:nvSpPr>
          <p:cNvPr id="11" name="Google Shape;1546;p37">
            <a:extLst>
              <a:ext uri="{FF2B5EF4-FFF2-40B4-BE49-F238E27FC236}">
                <a16:creationId xmlns:a16="http://schemas.microsoft.com/office/drawing/2014/main" id="{8B98E0E5-1152-B7F1-4C0D-6A4D5C34DA82}"/>
              </a:ext>
            </a:extLst>
          </p:cNvPr>
          <p:cNvSpPr txBox="1">
            <a:spLocks/>
          </p:cNvSpPr>
          <p:nvPr/>
        </p:nvSpPr>
        <p:spPr>
          <a:xfrm>
            <a:off x="813814" y="3424477"/>
            <a:ext cx="7313094"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800" b="0" i="1"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“The vodka is strong, but the meat is rotten”</a:t>
            </a:r>
          </a:p>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a:t>
            </a:r>
            <a:r>
              <a:rPr kumimoji="0" lang="ru-RU"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водка хорошая, но мясо протухло</a:t>
            </a:r>
            <a:r>
              <a:rPr kumimoji="0" lang="en-US"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a:t>
            </a:r>
          </a:p>
        </p:txBody>
      </p:sp>
      <p:sp>
        <p:nvSpPr>
          <p:cNvPr id="2" name="Google Shape;1546;p37">
            <a:extLst>
              <a:ext uri="{FF2B5EF4-FFF2-40B4-BE49-F238E27FC236}">
                <a16:creationId xmlns:a16="http://schemas.microsoft.com/office/drawing/2014/main" id="{42BED7B7-E2B8-EE08-69CB-EDCA71568CEF}"/>
              </a:ext>
            </a:extLst>
          </p:cNvPr>
          <p:cNvSpPr txBox="1">
            <a:spLocks/>
          </p:cNvSpPr>
          <p:nvPr/>
        </p:nvSpPr>
        <p:spPr>
          <a:xfrm>
            <a:off x="915453" y="4148289"/>
            <a:ext cx="7313094"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lang="en-US" sz="2000" i="1" dirty="0">
                <a:solidFill>
                  <a:schemeClr val="tx1">
                    <a:lumMod val="20000"/>
                    <a:lumOff val="80000"/>
                  </a:schemeClr>
                </a:solidFill>
                <a:latin typeface="Golos Text" panose="020B0604020202020204" charset="0"/>
                <a:cs typeface="Golos Text" panose="020B0604020202020204" charset="0"/>
              </a:rPr>
              <a:t>(</a:t>
            </a:r>
            <a:r>
              <a:rPr lang="en-US" sz="2000" i="1" dirty="0" err="1">
                <a:solidFill>
                  <a:schemeClr val="tx1">
                    <a:lumMod val="20000"/>
                    <a:lumOff val="80000"/>
                  </a:schemeClr>
                </a:solidFill>
                <a:latin typeface="Golos Text" panose="020B0604020202020204" charset="0"/>
                <a:cs typeface="Golos Text" panose="020B0604020202020204" charset="0"/>
              </a:rPr>
              <a:t>Exemple</a:t>
            </a:r>
            <a:r>
              <a:rPr lang="en-US" sz="2000" i="1" dirty="0">
                <a:solidFill>
                  <a:schemeClr val="tx1">
                    <a:lumMod val="20000"/>
                    <a:lumOff val="80000"/>
                  </a:schemeClr>
                </a:solidFill>
                <a:latin typeface="Golos Text" panose="020B0604020202020204" charset="0"/>
                <a:cs typeface="Golos Text" panose="020B0604020202020204" charset="0"/>
              </a:rPr>
              <a:t> </a:t>
            </a:r>
            <a:r>
              <a:rPr lang="en-US" sz="2000" i="1" dirty="0" err="1">
                <a:solidFill>
                  <a:schemeClr val="tx1">
                    <a:lumMod val="20000"/>
                    <a:lumOff val="80000"/>
                  </a:schemeClr>
                </a:solidFill>
                <a:latin typeface="Golos Text" panose="020B0604020202020204" charset="0"/>
                <a:cs typeface="Golos Text" panose="020B0604020202020204" charset="0"/>
              </a:rPr>
              <a:t>apocryphe</a:t>
            </a:r>
            <a:r>
              <a:rPr lang="en-US" sz="2000" i="1" dirty="0">
                <a:solidFill>
                  <a:schemeClr val="tx1">
                    <a:lumMod val="20000"/>
                    <a:lumOff val="80000"/>
                  </a:schemeClr>
                </a:solidFill>
                <a:latin typeface="Golos Text" panose="020B0604020202020204" charset="0"/>
                <a:cs typeface="Golos Text" panose="020B0604020202020204" charset="0"/>
              </a:rPr>
              <a:t> non </a:t>
            </a:r>
            <a:r>
              <a:rPr lang="en-US" sz="2000" i="1" dirty="0" err="1">
                <a:solidFill>
                  <a:schemeClr val="tx1">
                    <a:lumMod val="20000"/>
                    <a:lumOff val="80000"/>
                  </a:schemeClr>
                </a:solidFill>
                <a:latin typeface="Golos Text" panose="020B0604020202020204" charset="0"/>
                <a:cs typeface="Golos Text" panose="020B0604020202020204" charset="0"/>
              </a:rPr>
              <a:t>attesté</a:t>
            </a:r>
            <a:r>
              <a:rPr lang="en-US" sz="2000" i="1" dirty="0">
                <a:solidFill>
                  <a:schemeClr val="tx1">
                    <a:lumMod val="20000"/>
                    <a:lumOff val="80000"/>
                  </a:schemeClr>
                </a:solidFill>
                <a:latin typeface="Golos Text" panose="020B0604020202020204" charset="0"/>
                <a:cs typeface="Golos Text" panose="020B0604020202020204" charset="0"/>
              </a:rPr>
              <a:t>)</a:t>
            </a:r>
            <a:endParaRPr kumimoji="0" lang="en-US" sz="20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B56117-3079-DE26-9B39-50EA06D69AF3}"/>
              </a:ext>
            </a:extLst>
          </p:cNvPr>
          <p:cNvSpPr>
            <a:spLocks noGrp="1"/>
          </p:cNvSpPr>
          <p:nvPr>
            <p:ph type="title"/>
          </p:nvPr>
        </p:nvSpPr>
        <p:spPr/>
        <p:txBody>
          <a:bodyPr/>
          <a:lstStyle/>
          <a:p>
            <a:r>
              <a:rPr lang="it-IT" dirty="0" err="1"/>
              <a:t>Calcul</a:t>
            </a:r>
            <a:r>
              <a:rPr lang="it-IT" dirty="0"/>
              <a:t> </a:t>
            </a:r>
            <a:r>
              <a:rPr lang="it-IT" dirty="0" err="1"/>
              <a:t>du</a:t>
            </a:r>
            <a:r>
              <a:rPr lang="it-IT" dirty="0"/>
              <a:t> </a:t>
            </a:r>
            <a:r>
              <a:rPr lang="it-IT" dirty="0" err="1"/>
              <a:t>rappel</a:t>
            </a:r>
            <a:endParaRPr lang="fr-FR" dirty="0"/>
          </a:p>
        </p:txBody>
      </p:sp>
      <p:sp>
        <p:nvSpPr>
          <p:cNvPr id="3" name="Espace réservé du contenu 2">
            <a:extLst>
              <a:ext uri="{FF2B5EF4-FFF2-40B4-BE49-F238E27FC236}">
                <a16:creationId xmlns:a16="http://schemas.microsoft.com/office/drawing/2014/main" id="{2C806E9E-A677-2845-45B8-C909CDD3E87E}"/>
              </a:ext>
            </a:extLst>
          </p:cNvPr>
          <p:cNvSpPr>
            <a:spLocks noGrp="1"/>
          </p:cNvSpPr>
          <p:nvPr>
            <p:ph idx="1"/>
          </p:nvPr>
        </p:nvSpPr>
        <p:spPr/>
        <p:txBody>
          <a:bodyPr/>
          <a:lstStyle/>
          <a:p>
            <a:r>
              <a:rPr lang="fr-FR" sz="1350" dirty="0">
                <a:latin typeface="Courier 10 Pitch"/>
              </a:rPr>
              <a:t>R = nombre de résultats corrects / (nombre de résultats attendus)</a:t>
            </a:r>
            <a:endParaRPr lang="fr-FR" dirty="0">
              <a:effectLst/>
            </a:endParaRPr>
          </a:p>
          <a:p>
            <a:r>
              <a:rPr lang="fr-FR" sz="1350" dirty="0">
                <a:latin typeface="Courier 10 Pitch"/>
              </a:rPr>
              <a:t>R = nombre de ‘v’ / (nombre de ‘v’ + nombre de ‘f’ + nombre de ‘a’)</a:t>
            </a:r>
            <a:endParaRPr lang="fr-FR" dirty="0">
              <a:effectLst/>
            </a:endParaRPr>
          </a:p>
          <a:p>
            <a:pPr marL="0" indent="0">
              <a:buNone/>
            </a:pPr>
            <a:endParaRPr lang="fr-FR" dirty="0"/>
          </a:p>
        </p:txBody>
      </p:sp>
    </p:spTree>
    <p:extLst>
      <p:ext uri="{BB962C8B-B14F-4D97-AF65-F5344CB8AC3E}">
        <p14:creationId xmlns:p14="http://schemas.microsoft.com/office/powerpoint/2010/main" val="143320972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80EA76CF-3AAE-FBDC-211A-7C03D3689FAF}"/>
              </a:ext>
            </a:extLst>
          </p:cNvPr>
          <p:cNvSpPr>
            <a:spLocks noGrp="1"/>
          </p:cNvSpPr>
          <p:nvPr>
            <p:ph type="subTitle" idx="1"/>
          </p:nvPr>
        </p:nvSpPr>
        <p:spPr>
          <a:xfrm>
            <a:off x="0" y="585249"/>
            <a:ext cx="9027583" cy="2871300"/>
          </a:xfrm>
        </p:spPr>
        <p:txBody>
          <a:bodyPr/>
          <a:lstStyle/>
          <a:p>
            <a:r>
              <a:rPr lang="fr-FR" dirty="0"/>
              <a:t>BLEU (</a:t>
            </a:r>
            <a:r>
              <a:rPr lang="fr-FR" dirty="0" err="1"/>
              <a:t>Bilingual</a:t>
            </a:r>
            <a:r>
              <a:rPr lang="fr-FR" dirty="0"/>
              <a:t> Evaluation </a:t>
            </a:r>
            <a:r>
              <a:rPr lang="fr-FR" dirty="0" err="1"/>
              <a:t>Understudy</a:t>
            </a:r>
            <a:r>
              <a:rPr lang="fr-FR" dirty="0"/>
              <a:t>) – machine translation, question </a:t>
            </a:r>
            <a:r>
              <a:rPr lang="fr-FR" dirty="0" err="1"/>
              <a:t>answering</a:t>
            </a:r>
            <a:r>
              <a:rPr lang="fr-FR" dirty="0"/>
              <a:t>, </a:t>
            </a:r>
            <a:r>
              <a:rPr lang="fr-FR" dirty="0" err="1"/>
              <a:t>summarization</a:t>
            </a:r>
            <a:r>
              <a:rPr lang="fr-FR" dirty="0"/>
              <a:t>, </a:t>
            </a:r>
            <a:r>
              <a:rPr lang="fr-FR" dirty="0" err="1"/>
              <a:t>text</a:t>
            </a:r>
            <a:r>
              <a:rPr lang="fr-FR" dirty="0"/>
              <a:t> </a:t>
            </a:r>
            <a:r>
              <a:rPr lang="fr-FR" dirty="0" err="1"/>
              <a:t>generation</a:t>
            </a:r>
            <a:endParaRPr lang="fr-FR" dirty="0"/>
          </a:p>
          <a:p>
            <a:r>
              <a:rPr lang="fr-FR" dirty="0"/>
              <a:t>ROUGE (</a:t>
            </a:r>
            <a:r>
              <a:rPr lang="fr-FR" dirty="0" err="1"/>
              <a:t>Recall-Oriented</a:t>
            </a:r>
            <a:r>
              <a:rPr lang="fr-FR" dirty="0"/>
              <a:t> </a:t>
            </a:r>
            <a:r>
              <a:rPr lang="fr-FR" dirty="0" err="1"/>
              <a:t>Understudy</a:t>
            </a:r>
            <a:r>
              <a:rPr lang="fr-FR" dirty="0"/>
              <a:t> for </a:t>
            </a:r>
            <a:r>
              <a:rPr lang="fr-FR" dirty="0" err="1"/>
              <a:t>Gisting</a:t>
            </a:r>
            <a:r>
              <a:rPr lang="fr-FR" dirty="0"/>
              <a:t> Evaluation) – </a:t>
            </a:r>
            <a:r>
              <a:rPr lang="fr-FR" dirty="0" err="1"/>
              <a:t>text</a:t>
            </a:r>
            <a:r>
              <a:rPr lang="fr-FR" dirty="0"/>
              <a:t> </a:t>
            </a:r>
            <a:r>
              <a:rPr lang="fr-FR" dirty="0" err="1"/>
              <a:t>generation</a:t>
            </a:r>
            <a:r>
              <a:rPr lang="fr-FR" dirty="0"/>
              <a:t>, </a:t>
            </a:r>
            <a:r>
              <a:rPr lang="fr-FR" dirty="0" err="1"/>
              <a:t>video</a:t>
            </a:r>
            <a:r>
              <a:rPr lang="fr-FR" dirty="0"/>
              <a:t> </a:t>
            </a:r>
            <a:r>
              <a:rPr lang="fr-FR" dirty="0" err="1"/>
              <a:t>captioning</a:t>
            </a:r>
            <a:r>
              <a:rPr lang="fr-FR" dirty="0"/>
              <a:t>, </a:t>
            </a:r>
            <a:r>
              <a:rPr lang="fr-FR" dirty="0" err="1"/>
              <a:t>summarization</a:t>
            </a:r>
            <a:endParaRPr lang="fr-FR" dirty="0"/>
          </a:p>
          <a:p>
            <a:r>
              <a:rPr lang="fr-FR" dirty="0" err="1"/>
              <a:t>Perplexity</a:t>
            </a:r>
            <a:endParaRPr lang="fr-FR" dirty="0"/>
          </a:p>
          <a:p>
            <a:r>
              <a:rPr lang="fr-FR" dirty="0"/>
              <a:t>METEOR (</a:t>
            </a:r>
            <a:r>
              <a:rPr lang="fr-FR" dirty="0" err="1"/>
              <a:t>Metric</a:t>
            </a:r>
            <a:r>
              <a:rPr lang="fr-FR" dirty="0"/>
              <a:t> for Evaluation of Translation </a:t>
            </a:r>
            <a:r>
              <a:rPr lang="fr-FR" dirty="0" err="1"/>
              <a:t>with</a:t>
            </a:r>
            <a:r>
              <a:rPr lang="fr-FR" dirty="0"/>
              <a:t> Explicit </a:t>
            </a:r>
            <a:r>
              <a:rPr lang="fr-FR" dirty="0" err="1"/>
              <a:t>ORdering</a:t>
            </a:r>
            <a:r>
              <a:rPr lang="fr-FR" dirty="0"/>
              <a:t>) – image and </a:t>
            </a:r>
            <a:r>
              <a:rPr lang="fr-FR" dirty="0" err="1"/>
              <a:t>video</a:t>
            </a:r>
            <a:r>
              <a:rPr lang="fr-FR" dirty="0"/>
              <a:t> </a:t>
            </a:r>
            <a:r>
              <a:rPr lang="fr-FR" dirty="0" err="1"/>
              <a:t>captioning</a:t>
            </a:r>
            <a:r>
              <a:rPr lang="fr-FR" dirty="0"/>
              <a:t>, </a:t>
            </a:r>
            <a:r>
              <a:rPr lang="fr-FR" dirty="0" err="1"/>
              <a:t>text</a:t>
            </a:r>
            <a:r>
              <a:rPr lang="fr-FR" dirty="0"/>
              <a:t> </a:t>
            </a:r>
            <a:r>
              <a:rPr lang="fr-FR" dirty="0" err="1"/>
              <a:t>generation</a:t>
            </a:r>
            <a:r>
              <a:rPr lang="fr-FR" dirty="0"/>
              <a:t>, question </a:t>
            </a:r>
            <a:r>
              <a:rPr lang="fr-FR" dirty="0" err="1"/>
              <a:t>answering</a:t>
            </a:r>
            <a:endParaRPr lang="fr-FR" dirty="0"/>
          </a:p>
          <a:p>
            <a:r>
              <a:rPr lang="fr-FR" dirty="0"/>
              <a:t>Word </a:t>
            </a:r>
            <a:r>
              <a:rPr lang="fr-FR" dirty="0" err="1"/>
              <a:t>Error</a:t>
            </a:r>
            <a:r>
              <a:rPr lang="fr-FR" dirty="0"/>
              <a:t> Rate (WER) – transcription automatique</a:t>
            </a:r>
          </a:p>
          <a:p>
            <a:r>
              <a:rPr lang="fr-FR" dirty="0"/>
              <a:t>Exact match</a:t>
            </a:r>
          </a:p>
          <a:p>
            <a:r>
              <a:rPr lang="fr-FR" dirty="0" err="1"/>
              <a:t>CIDEr</a:t>
            </a:r>
            <a:r>
              <a:rPr lang="fr-FR" dirty="0"/>
              <a:t> (Consensus-</a:t>
            </a:r>
            <a:r>
              <a:rPr lang="fr-FR" dirty="0" err="1"/>
              <a:t>based</a:t>
            </a:r>
            <a:r>
              <a:rPr lang="fr-FR" dirty="0"/>
              <a:t> Image Description Evaluation)</a:t>
            </a:r>
          </a:p>
          <a:p>
            <a:r>
              <a:rPr lang="fr-FR" dirty="0"/>
              <a:t>UAS (</a:t>
            </a:r>
            <a:r>
              <a:rPr lang="fr-FR" dirty="0" err="1"/>
              <a:t>Unlabeled</a:t>
            </a:r>
            <a:r>
              <a:rPr lang="fr-FR" dirty="0"/>
              <a:t> </a:t>
            </a:r>
            <a:r>
              <a:rPr lang="fr-FR" dirty="0" err="1"/>
              <a:t>Attachment</a:t>
            </a:r>
            <a:r>
              <a:rPr lang="fr-FR" dirty="0"/>
              <a:t> Score) – </a:t>
            </a:r>
            <a:r>
              <a:rPr lang="fr-FR" dirty="0" err="1"/>
              <a:t>dependency</a:t>
            </a:r>
            <a:r>
              <a:rPr lang="fr-FR" dirty="0"/>
              <a:t> </a:t>
            </a:r>
            <a:r>
              <a:rPr lang="fr-FR" dirty="0" err="1"/>
              <a:t>parsers</a:t>
            </a:r>
            <a:endParaRPr lang="fr-FR" dirty="0"/>
          </a:p>
          <a:p>
            <a:r>
              <a:rPr lang="fr-FR" dirty="0"/>
              <a:t>LAS (</a:t>
            </a:r>
            <a:r>
              <a:rPr lang="fr-FR" dirty="0" err="1"/>
              <a:t>Labeled</a:t>
            </a:r>
            <a:r>
              <a:rPr lang="fr-FR" dirty="0"/>
              <a:t> </a:t>
            </a:r>
            <a:r>
              <a:rPr lang="fr-FR" dirty="0" err="1"/>
              <a:t>Attachment</a:t>
            </a:r>
            <a:r>
              <a:rPr lang="fr-FR" dirty="0"/>
              <a:t> Score) – </a:t>
            </a:r>
            <a:r>
              <a:rPr lang="fr-FR" dirty="0" err="1"/>
              <a:t>dependency</a:t>
            </a:r>
            <a:r>
              <a:rPr lang="fr-FR" dirty="0"/>
              <a:t> </a:t>
            </a:r>
            <a:r>
              <a:rPr lang="fr-FR" dirty="0" err="1"/>
              <a:t>parsers</a:t>
            </a:r>
            <a:endParaRPr lang="fr-FR" dirty="0"/>
          </a:p>
          <a:p>
            <a:r>
              <a:rPr lang="fr-FR" dirty="0" err="1"/>
              <a:t>BERTscore</a:t>
            </a:r>
            <a:r>
              <a:rPr lang="fr-FR" dirty="0"/>
              <a:t>…</a:t>
            </a:r>
          </a:p>
          <a:p>
            <a:pPr marL="3797300" lvl="8" indent="0">
              <a:buNone/>
            </a:pPr>
            <a:r>
              <a:rPr lang="fr-FR" sz="1800" dirty="0" err="1"/>
              <a:t>Blagec</a:t>
            </a:r>
            <a:r>
              <a:rPr lang="fr-FR" sz="1800" dirty="0"/>
              <a:t> et al., 2022</a:t>
            </a:r>
          </a:p>
          <a:p>
            <a:endParaRPr lang="fr-FR" sz="2000" dirty="0"/>
          </a:p>
          <a:p>
            <a:endParaRPr lang="fr-FR" dirty="0"/>
          </a:p>
        </p:txBody>
      </p:sp>
    </p:spTree>
    <p:extLst>
      <p:ext uri="{BB962C8B-B14F-4D97-AF65-F5344CB8AC3E}">
        <p14:creationId xmlns:p14="http://schemas.microsoft.com/office/powerpoint/2010/main" val="12799958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A48440-FFFB-A4D1-8FFF-60C51E645F7D}"/>
              </a:ext>
            </a:extLst>
          </p:cNvPr>
          <p:cNvSpPr>
            <a:spLocks noGrp="1"/>
          </p:cNvSpPr>
          <p:nvPr>
            <p:ph type="title"/>
          </p:nvPr>
        </p:nvSpPr>
        <p:spPr/>
        <p:txBody>
          <a:bodyPr/>
          <a:lstStyle/>
          <a:p>
            <a:r>
              <a:rPr lang="fr-FR" dirty="0" err="1"/>
              <a:t>Coreference</a:t>
            </a:r>
            <a:r>
              <a:rPr lang="fr-FR" dirty="0"/>
              <a:t> </a:t>
            </a:r>
            <a:r>
              <a:rPr lang="fr-FR" dirty="0" err="1"/>
              <a:t>Resolution</a:t>
            </a:r>
            <a:r>
              <a:rPr lang="fr-FR" dirty="0"/>
              <a:t> </a:t>
            </a:r>
            <a:r>
              <a:rPr lang="fr-FR" dirty="0" err="1"/>
              <a:t>Metrics</a:t>
            </a:r>
            <a:endParaRPr lang="fr-FR" dirty="0"/>
          </a:p>
        </p:txBody>
      </p:sp>
      <p:sp>
        <p:nvSpPr>
          <p:cNvPr id="3" name="Sous-titre 2">
            <a:extLst>
              <a:ext uri="{FF2B5EF4-FFF2-40B4-BE49-F238E27FC236}">
                <a16:creationId xmlns:a16="http://schemas.microsoft.com/office/drawing/2014/main" id="{8E6CE2C1-6C67-40A1-3B82-35DD91508951}"/>
              </a:ext>
            </a:extLst>
          </p:cNvPr>
          <p:cNvSpPr>
            <a:spLocks noGrp="1"/>
          </p:cNvSpPr>
          <p:nvPr>
            <p:ph type="subTitle" idx="1"/>
          </p:nvPr>
        </p:nvSpPr>
        <p:spPr/>
        <p:txBody>
          <a:bodyPr/>
          <a:lstStyle/>
          <a:p>
            <a:r>
              <a:rPr lang="fr-FR" sz="2000" dirty="0"/>
              <a:t>MUC-F</a:t>
            </a:r>
          </a:p>
          <a:p>
            <a:r>
              <a:rPr lang="fr-FR" sz="2000" dirty="0"/>
              <a:t>B-</a:t>
            </a:r>
            <a:r>
              <a:rPr lang="fr-FR" sz="2000" dirty="0" err="1"/>
              <a:t>cubed</a:t>
            </a:r>
            <a:endParaRPr lang="fr-FR" sz="2000" dirty="0"/>
          </a:p>
          <a:p>
            <a:r>
              <a:rPr lang="fr-FR" sz="2000" dirty="0"/>
              <a:t>CEAF</a:t>
            </a:r>
          </a:p>
          <a:p>
            <a:r>
              <a:rPr lang="fr-FR" sz="2000" dirty="0"/>
              <a:t>BLANC</a:t>
            </a:r>
          </a:p>
          <a:p>
            <a:endParaRPr lang="fr-FR" dirty="0"/>
          </a:p>
        </p:txBody>
      </p:sp>
    </p:spTree>
    <p:extLst>
      <p:ext uri="{BB962C8B-B14F-4D97-AF65-F5344CB8AC3E}">
        <p14:creationId xmlns:p14="http://schemas.microsoft.com/office/powerpoint/2010/main" val="33944684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050ED3-4662-6F76-AF52-4F8EBE397B0D}"/>
              </a:ext>
            </a:extLst>
          </p:cNvPr>
          <p:cNvSpPr>
            <a:spLocks noGrp="1"/>
          </p:cNvSpPr>
          <p:nvPr>
            <p:ph type="title"/>
          </p:nvPr>
        </p:nvSpPr>
        <p:spPr/>
        <p:txBody>
          <a:bodyPr/>
          <a:lstStyle/>
          <a:p>
            <a:r>
              <a:rPr lang="it-IT" dirty="0" err="1"/>
              <a:t>Évaluation</a:t>
            </a:r>
            <a:r>
              <a:rPr lang="it-IT" dirty="0"/>
              <a:t> </a:t>
            </a:r>
            <a:r>
              <a:rPr lang="it-IT" dirty="0" err="1"/>
              <a:t>des</a:t>
            </a:r>
            <a:r>
              <a:rPr lang="it-IT" dirty="0"/>
              <a:t> </a:t>
            </a:r>
            <a:r>
              <a:rPr lang="it-IT" dirty="0" err="1"/>
              <a:t>systèmes</a:t>
            </a:r>
            <a:r>
              <a:rPr lang="it-IT" dirty="0"/>
              <a:t> en TAL</a:t>
            </a:r>
            <a:endParaRPr lang="fr-FR" dirty="0"/>
          </a:p>
        </p:txBody>
      </p:sp>
      <p:sp>
        <p:nvSpPr>
          <p:cNvPr id="3" name="Sous-titre 2">
            <a:extLst>
              <a:ext uri="{FF2B5EF4-FFF2-40B4-BE49-F238E27FC236}">
                <a16:creationId xmlns:a16="http://schemas.microsoft.com/office/drawing/2014/main" id="{964378A2-4C9B-CD05-999F-4CEF1FDE7C59}"/>
              </a:ext>
            </a:extLst>
          </p:cNvPr>
          <p:cNvSpPr>
            <a:spLocks noGrp="1"/>
          </p:cNvSpPr>
          <p:nvPr>
            <p:ph type="subTitle" idx="1"/>
          </p:nvPr>
        </p:nvSpPr>
        <p:spPr>
          <a:xfrm>
            <a:off x="640080" y="1456927"/>
            <a:ext cx="8120466" cy="1027142"/>
          </a:xfrm>
        </p:spPr>
        <p:txBody>
          <a:bodyPr/>
          <a:lstStyle/>
          <a:p>
            <a:r>
              <a:rPr lang="it-IT" sz="2000" dirty="0"/>
              <a:t>À quel point la </a:t>
            </a:r>
            <a:r>
              <a:rPr lang="it-IT" sz="2000" dirty="0" err="1"/>
              <a:t>sortie</a:t>
            </a:r>
            <a:r>
              <a:rPr lang="it-IT" sz="2000" dirty="0"/>
              <a:t> </a:t>
            </a:r>
            <a:r>
              <a:rPr lang="it-IT" sz="2000" dirty="0" err="1"/>
              <a:t>du</a:t>
            </a:r>
            <a:r>
              <a:rPr lang="it-IT" sz="2000" dirty="0"/>
              <a:t> </a:t>
            </a:r>
            <a:r>
              <a:rPr lang="it-IT" sz="2000" dirty="0" err="1"/>
              <a:t>système</a:t>
            </a:r>
            <a:r>
              <a:rPr lang="it-IT" sz="2000" dirty="0"/>
              <a:t> </a:t>
            </a:r>
            <a:r>
              <a:rPr lang="it-IT" sz="2000" dirty="0" err="1"/>
              <a:t>correspond</a:t>
            </a:r>
            <a:r>
              <a:rPr lang="it-IT" sz="2000" dirty="0"/>
              <a:t> à l’</a:t>
            </a:r>
            <a:r>
              <a:rPr lang="it-IT" sz="2000" dirty="0" err="1"/>
              <a:t>objectif</a:t>
            </a:r>
            <a:r>
              <a:rPr lang="it-IT" sz="2000" dirty="0"/>
              <a:t> ?</a:t>
            </a:r>
          </a:p>
          <a:p>
            <a:r>
              <a:rPr lang="it-IT" sz="2000" dirty="0"/>
              <a:t>À quel point la </a:t>
            </a:r>
            <a:r>
              <a:rPr lang="it-IT" sz="2000" dirty="0" err="1"/>
              <a:t>sortie</a:t>
            </a:r>
            <a:r>
              <a:rPr lang="it-IT" sz="2000" dirty="0"/>
              <a:t> </a:t>
            </a:r>
            <a:r>
              <a:rPr lang="it-IT" sz="2000" dirty="0" err="1"/>
              <a:t>du</a:t>
            </a:r>
            <a:r>
              <a:rPr lang="it-IT" sz="2000" dirty="0"/>
              <a:t> </a:t>
            </a:r>
            <a:r>
              <a:rPr lang="it-IT" sz="2000" dirty="0" err="1"/>
              <a:t>système</a:t>
            </a:r>
            <a:r>
              <a:rPr lang="it-IT" sz="2000" dirty="0"/>
              <a:t> </a:t>
            </a:r>
            <a:r>
              <a:rPr lang="it-IT" sz="2000" dirty="0" err="1"/>
              <a:t>contient</a:t>
            </a:r>
            <a:r>
              <a:rPr lang="it-IT" sz="2000" dirty="0"/>
              <a:t> </a:t>
            </a:r>
            <a:r>
              <a:rPr lang="it-IT" sz="2000" dirty="0" err="1"/>
              <a:t>des</a:t>
            </a:r>
            <a:r>
              <a:rPr lang="it-IT" sz="2000" dirty="0"/>
              <a:t> </a:t>
            </a:r>
            <a:r>
              <a:rPr lang="it-IT" sz="2000" dirty="0" err="1"/>
              <a:t>erreurs</a:t>
            </a:r>
            <a:r>
              <a:rPr lang="it-IT" sz="2000" dirty="0"/>
              <a:t> ?</a:t>
            </a:r>
          </a:p>
          <a:p>
            <a:r>
              <a:rPr lang="it-IT" sz="2000" dirty="0"/>
              <a:t>À quel point la </a:t>
            </a:r>
            <a:r>
              <a:rPr lang="it-IT" sz="2000" dirty="0" err="1"/>
              <a:t>sortie</a:t>
            </a:r>
            <a:r>
              <a:rPr lang="it-IT" sz="2000" dirty="0"/>
              <a:t> n’a </a:t>
            </a:r>
            <a:r>
              <a:rPr lang="it-IT" sz="2000" dirty="0" err="1"/>
              <a:t>pas</a:t>
            </a:r>
            <a:r>
              <a:rPr lang="it-IT" sz="2000" dirty="0"/>
              <a:t> cerné le </a:t>
            </a:r>
            <a:r>
              <a:rPr lang="it-IT" sz="2000" dirty="0" err="1"/>
              <a:t>phénomène</a:t>
            </a:r>
            <a:r>
              <a:rPr lang="it-IT" sz="2000" dirty="0"/>
              <a:t> </a:t>
            </a:r>
            <a:r>
              <a:rPr lang="it-IT" sz="2000" dirty="0" err="1"/>
              <a:t>qu’il</a:t>
            </a:r>
            <a:r>
              <a:rPr lang="it-IT" sz="2000" dirty="0"/>
              <a:t> </a:t>
            </a:r>
            <a:r>
              <a:rPr lang="it-IT" sz="2000" dirty="0" err="1"/>
              <a:t>doit</a:t>
            </a:r>
            <a:r>
              <a:rPr lang="it-IT" sz="2000" dirty="0"/>
              <a:t> </a:t>
            </a:r>
            <a:r>
              <a:rPr lang="it-IT" sz="2000" dirty="0" err="1"/>
              <a:t>répresenter</a:t>
            </a:r>
            <a:r>
              <a:rPr lang="it-IT" sz="2000" dirty="0"/>
              <a:t> ?</a:t>
            </a:r>
            <a:endParaRPr lang="fr-FR" sz="2000" dirty="0"/>
          </a:p>
        </p:txBody>
      </p:sp>
      <p:sp>
        <p:nvSpPr>
          <p:cNvPr id="4" name="Sous-titre 2">
            <a:extLst>
              <a:ext uri="{FF2B5EF4-FFF2-40B4-BE49-F238E27FC236}">
                <a16:creationId xmlns:a16="http://schemas.microsoft.com/office/drawing/2014/main" id="{8708AAD6-CB3F-9C77-9B93-7A272C78EB3D}"/>
              </a:ext>
            </a:extLst>
          </p:cNvPr>
          <p:cNvSpPr txBox="1">
            <a:spLocks/>
          </p:cNvSpPr>
          <p:nvPr/>
        </p:nvSpPr>
        <p:spPr>
          <a:xfrm>
            <a:off x="973764" y="3386362"/>
            <a:ext cx="7326720" cy="102714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Light"/>
              <a:buChar char="●"/>
              <a:defRPr sz="16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lt1"/>
                </a:solidFill>
                <a:latin typeface="Figtree"/>
                <a:ea typeface="Figtree"/>
                <a:cs typeface="Figtree"/>
                <a:sym typeface="Figtree"/>
              </a:defRPr>
            </a:lvl9pPr>
          </a:lstStyle>
          <a:p>
            <a:r>
              <a:rPr lang="it-IT" sz="2000" dirty="0" err="1"/>
              <a:t>Évaluation</a:t>
            </a:r>
            <a:r>
              <a:rPr lang="it-IT" sz="2000" dirty="0"/>
              <a:t> </a:t>
            </a:r>
            <a:r>
              <a:rPr lang="it-IT" sz="2000" dirty="0" err="1"/>
              <a:t>intrinsèque</a:t>
            </a:r>
            <a:r>
              <a:rPr lang="it-IT" sz="2000" dirty="0"/>
              <a:t> – </a:t>
            </a:r>
            <a:r>
              <a:rPr lang="it-IT" sz="2000" dirty="0" err="1"/>
              <a:t>mésurer</a:t>
            </a:r>
            <a:r>
              <a:rPr lang="it-IT" sz="2000" dirty="0"/>
              <a:t> la </a:t>
            </a:r>
            <a:r>
              <a:rPr lang="it-IT" sz="2000" dirty="0" err="1"/>
              <a:t>qualité</a:t>
            </a:r>
            <a:r>
              <a:rPr lang="it-IT" sz="2000" dirty="0"/>
              <a:t> de la </a:t>
            </a:r>
            <a:r>
              <a:rPr lang="it-IT" sz="2000" dirty="0" err="1"/>
              <a:t>sortie</a:t>
            </a:r>
            <a:endParaRPr lang="it-IT" sz="2000" dirty="0"/>
          </a:p>
          <a:p>
            <a:pPr lvl="1" algn="l"/>
            <a:r>
              <a:rPr lang="it-IT" sz="1800" dirty="0" err="1"/>
              <a:t>Évaluation</a:t>
            </a:r>
            <a:r>
              <a:rPr lang="it-IT" sz="1800" dirty="0"/>
              <a:t> </a:t>
            </a:r>
            <a:r>
              <a:rPr lang="it-IT" sz="1800" dirty="0" err="1"/>
              <a:t>humaine</a:t>
            </a:r>
            <a:endParaRPr lang="it-IT" sz="1800" dirty="0"/>
          </a:p>
          <a:p>
            <a:pPr lvl="1" algn="l"/>
            <a:r>
              <a:rPr lang="it-IT" sz="1800" dirty="0" err="1"/>
              <a:t>Évaluation</a:t>
            </a:r>
            <a:r>
              <a:rPr lang="it-IT" sz="1800" dirty="0"/>
              <a:t> </a:t>
            </a:r>
            <a:r>
              <a:rPr lang="it-IT" sz="1800" dirty="0" err="1"/>
              <a:t>automatique</a:t>
            </a:r>
            <a:r>
              <a:rPr lang="it-IT" sz="1800" dirty="0"/>
              <a:t> </a:t>
            </a:r>
            <a:r>
              <a:rPr lang="it-IT" sz="1800" dirty="0">
                <a:sym typeface="Wingdings" panose="05000000000000000000" pitchFamily="2" charset="2"/>
              </a:rPr>
              <a:t> </a:t>
            </a:r>
            <a:r>
              <a:rPr lang="it-IT" sz="1800" dirty="0" err="1">
                <a:sym typeface="Wingdings" panose="05000000000000000000" pitchFamily="2" charset="2"/>
              </a:rPr>
              <a:t>métriques</a:t>
            </a:r>
            <a:endParaRPr lang="fr-FR" sz="1800" dirty="0"/>
          </a:p>
        </p:txBody>
      </p:sp>
    </p:spTree>
    <p:extLst>
      <p:ext uri="{BB962C8B-B14F-4D97-AF65-F5344CB8AC3E}">
        <p14:creationId xmlns:p14="http://schemas.microsoft.com/office/powerpoint/2010/main" val="41640194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0BED11-78B1-363D-3B7B-E63B134A6F35}"/>
              </a:ext>
            </a:extLst>
          </p:cNvPr>
          <p:cNvSpPr>
            <a:spLocks noGrp="1"/>
          </p:cNvSpPr>
          <p:nvPr>
            <p:ph type="title"/>
          </p:nvPr>
        </p:nvSpPr>
        <p:spPr/>
        <p:txBody>
          <a:bodyPr/>
          <a:lstStyle/>
          <a:p>
            <a:r>
              <a:rPr lang="fr-FR" dirty="0"/>
              <a:t>6?</a:t>
            </a:r>
          </a:p>
        </p:txBody>
      </p:sp>
      <p:sp>
        <p:nvSpPr>
          <p:cNvPr id="4" name="Titre 3">
            <a:extLst>
              <a:ext uri="{FF2B5EF4-FFF2-40B4-BE49-F238E27FC236}">
                <a16:creationId xmlns:a16="http://schemas.microsoft.com/office/drawing/2014/main" id="{90230674-87A0-FB25-8591-C903E876493C}"/>
              </a:ext>
            </a:extLst>
          </p:cNvPr>
          <p:cNvSpPr>
            <a:spLocks noGrp="1"/>
          </p:cNvSpPr>
          <p:nvPr>
            <p:ph type="title" idx="2"/>
          </p:nvPr>
        </p:nvSpPr>
        <p:spPr/>
        <p:txBody>
          <a:bodyPr/>
          <a:lstStyle/>
          <a:p>
            <a:r>
              <a:rPr lang="fr-FR" dirty="0"/>
              <a:t>Les biais dans les modèles</a:t>
            </a:r>
          </a:p>
        </p:txBody>
      </p:sp>
    </p:spTree>
    <p:extLst>
      <p:ext uri="{BB962C8B-B14F-4D97-AF65-F5344CB8AC3E}">
        <p14:creationId xmlns:p14="http://schemas.microsoft.com/office/powerpoint/2010/main" val="25130524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79CBBD-041B-C8A9-5E5B-211282F475FB}"/>
              </a:ext>
            </a:extLst>
          </p:cNvPr>
          <p:cNvSpPr>
            <a:spLocks noGrp="1"/>
          </p:cNvSpPr>
          <p:nvPr>
            <p:ph type="title"/>
          </p:nvPr>
        </p:nvSpPr>
        <p:spPr>
          <a:xfrm>
            <a:off x="717750" y="129649"/>
            <a:ext cx="7708500" cy="572700"/>
          </a:xfrm>
        </p:spPr>
        <p:txBody>
          <a:bodyPr/>
          <a:lstStyle/>
          <a:p>
            <a:r>
              <a:rPr lang="fr-FR" dirty="0"/>
              <a:t>Évaluation automatique des biais de genre dans des modèles de langue </a:t>
            </a:r>
            <a:r>
              <a:rPr lang="fr-FR" dirty="0" err="1"/>
              <a:t>auto-régressifs</a:t>
            </a:r>
            <a:endParaRPr lang="fr-FR" dirty="0"/>
          </a:p>
        </p:txBody>
      </p:sp>
      <p:sp>
        <p:nvSpPr>
          <p:cNvPr id="3" name="Sous-titre 2">
            <a:extLst>
              <a:ext uri="{FF2B5EF4-FFF2-40B4-BE49-F238E27FC236}">
                <a16:creationId xmlns:a16="http://schemas.microsoft.com/office/drawing/2014/main" id="{562D5F3E-48BA-19B2-3507-453A506FF47E}"/>
              </a:ext>
            </a:extLst>
          </p:cNvPr>
          <p:cNvSpPr>
            <a:spLocks noGrp="1"/>
          </p:cNvSpPr>
          <p:nvPr>
            <p:ph type="subTitle" idx="1"/>
          </p:nvPr>
        </p:nvSpPr>
        <p:spPr>
          <a:xfrm>
            <a:off x="1960350" y="1570401"/>
            <a:ext cx="5223300" cy="511486"/>
          </a:xfrm>
        </p:spPr>
        <p:txBody>
          <a:bodyPr/>
          <a:lstStyle/>
          <a:p>
            <a:pPr marL="139700" indent="0" algn="ctr">
              <a:buNone/>
            </a:pPr>
            <a:r>
              <a:rPr lang="fr-FR" sz="2000" dirty="0" err="1"/>
              <a:t>Ducél</a:t>
            </a:r>
            <a:r>
              <a:rPr lang="fr-FR" sz="2000" dirty="0"/>
              <a:t> et al., 2024</a:t>
            </a:r>
          </a:p>
        </p:txBody>
      </p:sp>
      <p:sp>
        <p:nvSpPr>
          <p:cNvPr id="4" name="Sous-titre 2">
            <a:extLst>
              <a:ext uri="{FF2B5EF4-FFF2-40B4-BE49-F238E27FC236}">
                <a16:creationId xmlns:a16="http://schemas.microsoft.com/office/drawing/2014/main" id="{0B6CD329-DEE5-8E33-2A90-0623BDFF59C1}"/>
              </a:ext>
            </a:extLst>
          </p:cNvPr>
          <p:cNvSpPr txBox="1">
            <a:spLocks/>
          </p:cNvSpPr>
          <p:nvPr/>
        </p:nvSpPr>
        <p:spPr>
          <a:xfrm>
            <a:off x="314325" y="2081887"/>
            <a:ext cx="8368392" cy="30616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Light"/>
              <a:buChar char="●"/>
              <a:defRPr sz="16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lt1"/>
                </a:solidFill>
                <a:latin typeface="Figtree"/>
                <a:ea typeface="Figtree"/>
                <a:cs typeface="Figtree"/>
                <a:sym typeface="Figtree"/>
              </a:defRPr>
            </a:lvl9pPr>
          </a:lstStyle>
          <a:p>
            <a:r>
              <a:rPr lang="fr-FR" dirty="0"/>
              <a:t>Evaluation de sept modèles génératifs face à la rédaction de lettres de motivation</a:t>
            </a:r>
          </a:p>
          <a:p>
            <a:r>
              <a:rPr lang="fr-FR" dirty="0"/>
              <a:t>Détection des marqueurs morpho-syntaxiques dans les lettres</a:t>
            </a:r>
          </a:p>
          <a:p>
            <a:endParaRPr lang="fr-FR" dirty="0"/>
          </a:p>
          <a:p>
            <a:r>
              <a:rPr lang="fr-FR" dirty="0"/>
              <a:t>Résultat : les modèles favorisent plus largement la génération de masculin face à un prompt « neutre »</a:t>
            </a:r>
          </a:p>
          <a:p>
            <a:endParaRPr lang="fr-FR" dirty="0"/>
          </a:p>
          <a:p>
            <a:r>
              <a:rPr lang="fr-FR" dirty="0"/>
              <a:t>Les modèles étudies « exacerbent des stéréotypes attestés en sociologie en associant les professions les professions </a:t>
            </a:r>
            <a:r>
              <a:rPr lang="fr-FR" dirty="0" err="1"/>
              <a:t>stéréotypiquement</a:t>
            </a:r>
            <a:r>
              <a:rPr lang="fr-FR" dirty="0"/>
              <a:t> féminines aux textes au féminin, et les professions </a:t>
            </a:r>
            <a:r>
              <a:rPr lang="fr-FR" dirty="0" err="1"/>
              <a:t>stéréotypiquement</a:t>
            </a:r>
            <a:r>
              <a:rPr lang="fr-FR" dirty="0"/>
              <a:t> masculines aux textes au masculin. » (</a:t>
            </a:r>
            <a:r>
              <a:rPr lang="fr-FR" dirty="0" err="1"/>
              <a:t>Ducel</a:t>
            </a:r>
            <a:r>
              <a:rPr lang="fr-FR" dirty="0"/>
              <a:t> et al., 2024)</a:t>
            </a:r>
          </a:p>
        </p:txBody>
      </p:sp>
    </p:spTree>
    <p:extLst>
      <p:ext uri="{BB962C8B-B14F-4D97-AF65-F5344CB8AC3E}">
        <p14:creationId xmlns:p14="http://schemas.microsoft.com/office/powerpoint/2010/main" val="332817479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19488E-1FDA-03A2-2216-9EF23014F82F}"/>
              </a:ext>
            </a:extLst>
          </p:cNvPr>
          <p:cNvSpPr>
            <a:spLocks noGrp="1"/>
          </p:cNvSpPr>
          <p:nvPr>
            <p:ph type="title"/>
          </p:nvPr>
        </p:nvSpPr>
        <p:spPr/>
        <p:txBody>
          <a:bodyPr/>
          <a:lstStyle/>
          <a:p>
            <a:r>
              <a:rPr lang="fr-FR" dirty="0"/>
              <a:t>L’écart genré varie selon la profession</a:t>
            </a:r>
          </a:p>
        </p:txBody>
      </p:sp>
      <p:sp>
        <p:nvSpPr>
          <p:cNvPr id="3" name="Sous-titre 2">
            <a:extLst>
              <a:ext uri="{FF2B5EF4-FFF2-40B4-BE49-F238E27FC236}">
                <a16:creationId xmlns:a16="http://schemas.microsoft.com/office/drawing/2014/main" id="{02665474-157F-4319-526B-9DED1331B6EB}"/>
              </a:ext>
            </a:extLst>
          </p:cNvPr>
          <p:cNvSpPr>
            <a:spLocks noGrp="1"/>
          </p:cNvSpPr>
          <p:nvPr>
            <p:ph type="subTitle" idx="1"/>
          </p:nvPr>
        </p:nvSpPr>
        <p:spPr>
          <a:xfrm>
            <a:off x="5421087" y="4607633"/>
            <a:ext cx="3429000" cy="421679"/>
          </a:xfrm>
        </p:spPr>
        <p:txBody>
          <a:bodyPr/>
          <a:lstStyle/>
          <a:p>
            <a:pPr marL="139700" indent="0">
              <a:buNone/>
            </a:pPr>
            <a:r>
              <a:rPr lang="fr-FR" dirty="0"/>
              <a:t>Image tirée de </a:t>
            </a:r>
            <a:r>
              <a:rPr lang="fr-FR" dirty="0" err="1"/>
              <a:t>Ducel</a:t>
            </a:r>
            <a:r>
              <a:rPr lang="fr-FR" dirty="0"/>
              <a:t> et al., 2024</a:t>
            </a:r>
          </a:p>
        </p:txBody>
      </p:sp>
      <p:pic>
        <p:nvPicPr>
          <p:cNvPr id="5" name="Image 4">
            <a:extLst>
              <a:ext uri="{FF2B5EF4-FFF2-40B4-BE49-F238E27FC236}">
                <a16:creationId xmlns:a16="http://schemas.microsoft.com/office/drawing/2014/main" id="{CAAC628E-ECA1-FF78-849E-1204874A69D4}"/>
              </a:ext>
            </a:extLst>
          </p:cNvPr>
          <p:cNvPicPr>
            <a:picLocks noChangeAspect="1"/>
          </p:cNvPicPr>
          <p:nvPr/>
        </p:nvPicPr>
        <p:blipFill>
          <a:blip r:embed="rId2"/>
          <a:stretch>
            <a:fillRect/>
          </a:stretch>
        </p:blipFill>
        <p:spPr>
          <a:xfrm>
            <a:off x="720000" y="1318030"/>
            <a:ext cx="7708500" cy="2992329"/>
          </a:xfrm>
          <a:prstGeom prst="rect">
            <a:avLst/>
          </a:prstGeom>
        </p:spPr>
      </p:pic>
    </p:spTree>
    <p:extLst>
      <p:ext uri="{BB962C8B-B14F-4D97-AF65-F5344CB8AC3E}">
        <p14:creationId xmlns:p14="http://schemas.microsoft.com/office/powerpoint/2010/main" val="372185284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19488E-1FDA-03A2-2216-9EF23014F82F}"/>
              </a:ext>
            </a:extLst>
          </p:cNvPr>
          <p:cNvSpPr>
            <a:spLocks noGrp="1"/>
          </p:cNvSpPr>
          <p:nvPr>
            <p:ph type="title"/>
          </p:nvPr>
        </p:nvSpPr>
        <p:spPr/>
        <p:txBody>
          <a:bodyPr/>
          <a:lstStyle/>
          <a:p>
            <a:r>
              <a:rPr lang="fr-FR" dirty="0"/>
              <a:t>L’écart genré varie selon la profession</a:t>
            </a:r>
          </a:p>
        </p:txBody>
      </p:sp>
      <p:pic>
        <p:nvPicPr>
          <p:cNvPr id="6" name="Image 5">
            <a:extLst>
              <a:ext uri="{FF2B5EF4-FFF2-40B4-BE49-F238E27FC236}">
                <a16:creationId xmlns:a16="http://schemas.microsoft.com/office/drawing/2014/main" id="{1F6319C3-AE76-33B8-66A6-136A717D49BB}"/>
              </a:ext>
            </a:extLst>
          </p:cNvPr>
          <p:cNvPicPr>
            <a:picLocks noChangeAspect="1"/>
          </p:cNvPicPr>
          <p:nvPr/>
        </p:nvPicPr>
        <p:blipFill rotWithShape="1">
          <a:blip r:embed="rId2"/>
          <a:srcRect l="2854" r="3508"/>
          <a:stretch/>
        </p:blipFill>
        <p:spPr>
          <a:xfrm>
            <a:off x="395449" y="1249136"/>
            <a:ext cx="8353102" cy="2985985"/>
          </a:xfrm>
          <a:prstGeom prst="rect">
            <a:avLst/>
          </a:prstGeom>
        </p:spPr>
      </p:pic>
      <p:sp>
        <p:nvSpPr>
          <p:cNvPr id="9" name="Sous-titre 2">
            <a:extLst>
              <a:ext uri="{FF2B5EF4-FFF2-40B4-BE49-F238E27FC236}">
                <a16:creationId xmlns:a16="http://schemas.microsoft.com/office/drawing/2014/main" id="{D6DD9ACB-615B-27DD-59E1-0D45EFFC7EB1}"/>
              </a:ext>
            </a:extLst>
          </p:cNvPr>
          <p:cNvSpPr txBox="1">
            <a:spLocks/>
          </p:cNvSpPr>
          <p:nvPr/>
        </p:nvSpPr>
        <p:spPr>
          <a:xfrm>
            <a:off x="5421087" y="4607633"/>
            <a:ext cx="3429000" cy="4216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Light"/>
              <a:buChar char="●"/>
              <a:defRPr sz="16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lt1"/>
                </a:solidFill>
                <a:latin typeface="Figtree"/>
                <a:ea typeface="Figtree"/>
                <a:cs typeface="Figtree"/>
                <a:sym typeface="Figtree"/>
              </a:defRPr>
            </a:lvl9pPr>
          </a:lstStyle>
          <a:p>
            <a:pPr marL="139700" indent="0">
              <a:buFont typeface="Nunito Light"/>
              <a:buNone/>
            </a:pPr>
            <a:r>
              <a:rPr lang="fr-FR"/>
              <a:t>Image tirée de Ducel et al., 2024</a:t>
            </a:r>
            <a:endParaRPr lang="fr-FR" dirty="0"/>
          </a:p>
        </p:txBody>
      </p:sp>
    </p:spTree>
    <p:extLst>
      <p:ext uri="{BB962C8B-B14F-4D97-AF65-F5344CB8AC3E}">
        <p14:creationId xmlns:p14="http://schemas.microsoft.com/office/powerpoint/2010/main" val="7383550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035684-A005-A65C-430B-6122FB60DA2F}"/>
              </a:ext>
            </a:extLst>
          </p:cNvPr>
          <p:cNvSpPr>
            <a:spLocks noGrp="1"/>
          </p:cNvSpPr>
          <p:nvPr>
            <p:ph type="title"/>
          </p:nvPr>
        </p:nvSpPr>
        <p:spPr/>
        <p:txBody>
          <a:bodyPr/>
          <a:lstStyle/>
          <a:p>
            <a:r>
              <a:rPr lang="it-IT" dirty="0"/>
              <a:t>L’impact sur l’environnement </a:t>
            </a:r>
            <a:endParaRPr lang="fr-FR" dirty="0"/>
          </a:p>
        </p:txBody>
      </p:sp>
      <p:sp>
        <p:nvSpPr>
          <p:cNvPr id="3" name="Sous-titre 2">
            <a:extLst>
              <a:ext uri="{FF2B5EF4-FFF2-40B4-BE49-F238E27FC236}">
                <a16:creationId xmlns:a16="http://schemas.microsoft.com/office/drawing/2014/main" id="{4827C78D-4BB7-2E32-F56F-3008D1C0EB53}"/>
              </a:ext>
            </a:extLst>
          </p:cNvPr>
          <p:cNvSpPr>
            <a:spLocks noGrp="1"/>
          </p:cNvSpPr>
          <p:nvPr>
            <p:ph type="subTitle" idx="1"/>
          </p:nvPr>
        </p:nvSpPr>
        <p:spPr>
          <a:xfrm>
            <a:off x="1225564" y="4122744"/>
            <a:ext cx="6555000" cy="436901"/>
          </a:xfrm>
        </p:spPr>
        <p:txBody>
          <a:bodyPr/>
          <a:lstStyle/>
          <a:p>
            <a:r>
              <a:rPr lang="fr-FR" dirty="0"/>
              <a:t>Changement climatique : l'IA est-elle un danger pour la planète ? France Inter, 16/08/2024</a:t>
            </a:r>
          </a:p>
        </p:txBody>
      </p:sp>
      <p:pic>
        <p:nvPicPr>
          <p:cNvPr id="4" name="Média en ligne 3" title="Changement climatique : l'IA est-elle un danger pour la planète ?">
            <a:hlinkClick r:id="" action="ppaction://media"/>
            <a:extLst>
              <a:ext uri="{FF2B5EF4-FFF2-40B4-BE49-F238E27FC236}">
                <a16:creationId xmlns:a16="http://schemas.microsoft.com/office/drawing/2014/main" id="{1ADA3643-D426-12D5-76D7-ECA66FE559A7}"/>
              </a:ext>
            </a:extLst>
          </p:cNvPr>
          <p:cNvPicPr>
            <a:picLocks noRot="1" noChangeAspect="1"/>
          </p:cNvPicPr>
          <p:nvPr>
            <a:videoFile r:link="rId1"/>
          </p:nvPr>
        </p:nvPicPr>
        <p:blipFill>
          <a:blip r:embed="rId3"/>
          <a:stretch>
            <a:fillRect/>
          </a:stretch>
        </p:blipFill>
        <p:spPr>
          <a:xfrm>
            <a:off x="2295525" y="1285651"/>
            <a:ext cx="4552950" cy="2572198"/>
          </a:xfrm>
          <a:prstGeom prst="rect">
            <a:avLst/>
          </a:prstGeom>
        </p:spPr>
      </p:pic>
    </p:spTree>
    <p:extLst>
      <p:ext uri="{BB962C8B-B14F-4D97-AF65-F5344CB8AC3E}">
        <p14:creationId xmlns:p14="http://schemas.microsoft.com/office/powerpoint/2010/main" val="429122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CE0896-060D-64A6-1E20-CFE5E960AB47}"/>
              </a:ext>
            </a:extLst>
          </p:cNvPr>
          <p:cNvSpPr>
            <a:spLocks noGrp="1"/>
          </p:cNvSpPr>
          <p:nvPr>
            <p:ph type="title"/>
          </p:nvPr>
        </p:nvSpPr>
        <p:spPr/>
        <p:txBody>
          <a:bodyPr/>
          <a:lstStyle/>
          <a:p>
            <a:r>
              <a:rPr lang="it-IT" dirty="0" err="1"/>
              <a:t>Questionnaire</a:t>
            </a:r>
            <a:r>
              <a:rPr lang="it-IT" dirty="0"/>
              <a:t> de fin de </a:t>
            </a:r>
            <a:r>
              <a:rPr lang="it-IT" dirty="0" err="1"/>
              <a:t>cours</a:t>
            </a:r>
            <a:endParaRPr lang="fr-FR" dirty="0"/>
          </a:p>
        </p:txBody>
      </p:sp>
      <p:sp>
        <p:nvSpPr>
          <p:cNvPr id="3" name="Sous-titre 2">
            <a:extLst>
              <a:ext uri="{FF2B5EF4-FFF2-40B4-BE49-F238E27FC236}">
                <a16:creationId xmlns:a16="http://schemas.microsoft.com/office/drawing/2014/main" id="{58A9ABFA-FF69-72AE-2BCA-0DA0F7864299}"/>
              </a:ext>
            </a:extLst>
          </p:cNvPr>
          <p:cNvSpPr>
            <a:spLocks noGrp="1"/>
          </p:cNvSpPr>
          <p:nvPr>
            <p:ph type="subTitle" idx="1"/>
          </p:nvPr>
        </p:nvSpPr>
        <p:spPr/>
        <p:txBody>
          <a:bodyPr/>
          <a:lstStyle/>
          <a:p>
            <a:pPr marL="139700" indent="0">
              <a:buNone/>
            </a:pPr>
            <a:r>
              <a:rPr lang="it-IT" dirty="0" err="1"/>
              <a:t>Disponible</a:t>
            </a:r>
            <a:r>
              <a:rPr lang="it-IT" dirty="0"/>
              <a:t> </a:t>
            </a:r>
            <a:r>
              <a:rPr lang="it-IT" dirty="0" err="1"/>
              <a:t>au</a:t>
            </a:r>
            <a:r>
              <a:rPr lang="it-IT" dirty="0"/>
              <a:t> lien </a:t>
            </a:r>
            <a:r>
              <a:rPr lang="it-IT" dirty="0" err="1"/>
              <a:t>suivant</a:t>
            </a:r>
            <a:r>
              <a:rPr lang="it-IT" dirty="0"/>
              <a:t> : </a:t>
            </a:r>
            <a:r>
              <a:rPr lang="it-IT" dirty="0">
                <a:hlinkClick r:id="rId2"/>
              </a:rPr>
              <a:t>https://framaforms.org/cours-bases-de-tal-m1-idl-lds-semaine-36-septembre-2024-1725617669</a:t>
            </a:r>
            <a:endParaRPr lang="it-IT" dirty="0"/>
          </a:p>
          <a:p>
            <a:pPr marL="139700" indent="0">
              <a:buNone/>
            </a:pPr>
            <a:endParaRPr lang="it-IT" dirty="0"/>
          </a:p>
          <a:p>
            <a:pPr marL="139700" indent="0">
              <a:buNone/>
            </a:pPr>
            <a:r>
              <a:rPr lang="it-IT" dirty="0"/>
              <a:t>Le </a:t>
            </a:r>
            <a:r>
              <a:rPr lang="it-IT" dirty="0" err="1"/>
              <a:t>même</a:t>
            </a:r>
            <a:r>
              <a:rPr lang="it-IT" dirty="0"/>
              <a:t> </a:t>
            </a:r>
            <a:r>
              <a:rPr lang="it-IT" dirty="0" err="1"/>
              <a:t>questionnaire</a:t>
            </a:r>
            <a:r>
              <a:rPr lang="it-IT" dirty="0"/>
              <a:t> sera </a:t>
            </a:r>
            <a:r>
              <a:rPr lang="it-IT" dirty="0" err="1"/>
              <a:t>proposé</a:t>
            </a:r>
            <a:r>
              <a:rPr lang="it-IT" dirty="0"/>
              <a:t> 6 </a:t>
            </a:r>
            <a:r>
              <a:rPr lang="it-IT" dirty="0" err="1"/>
              <a:t>mois</a:t>
            </a:r>
            <a:r>
              <a:rPr lang="it-IT" dirty="0"/>
              <a:t> </a:t>
            </a:r>
            <a:r>
              <a:rPr lang="it-IT" dirty="0" err="1"/>
              <a:t>après</a:t>
            </a:r>
            <a:r>
              <a:rPr lang="it-IT" dirty="0"/>
              <a:t> la fin </a:t>
            </a:r>
            <a:r>
              <a:rPr lang="it-IT" dirty="0" err="1"/>
              <a:t>du</a:t>
            </a:r>
            <a:r>
              <a:rPr lang="it-IT" dirty="0"/>
              <a:t> </a:t>
            </a:r>
            <a:r>
              <a:rPr lang="it-IT" dirty="0" err="1"/>
              <a:t>cours</a:t>
            </a:r>
            <a:endParaRPr lang="it-IT" dirty="0"/>
          </a:p>
          <a:p>
            <a:pPr marL="139700" indent="0">
              <a:buNone/>
            </a:pPr>
            <a:r>
              <a:rPr lang="it-IT" dirty="0"/>
              <a:t>Vos </a:t>
            </a:r>
            <a:r>
              <a:rPr lang="it-IT" dirty="0" err="1"/>
              <a:t>réponses</a:t>
            </a:r>
            <a:r>
              <a:rPr lang="it-IT" dirty="0"/>
              <a:t> </a:t>
            </a:r>
            <a:r>
              <a:rPr lang="it-IT" dirty="0" err="1"/>
              <a:t>sont</a:t>
            </a:r>
            <a:r>
              <a:rPr lang="it-IT" dirty="0"/>
              <a:t> </a:t>
            </a:r>
            <a:r>
              <a:rPr lang="it-IT" dirty="0" err="1"/>
              <a:t>anonymes</a:t>
            </a:r>
            <a:endParaRPr lang="fr-FR" dirty="0"/>
          </a:p>
        </p:txBody>
      </p:sp>
    </p:spTree>
    <p:extLst>
      <p:ext uri="{BB962C8B-B14F-4D97-AF65-F5344CB8AC3E}">
        <p14:creationId xmlns:p14="http://schemas.microsoft.com/office/powerpoint/2010/main" val="930929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9" name="Google Shape;1546;p37">
            <a:extLst>
              <a:ext uri="{FF2B5EF4-FFF2-40B4-BE49-F238E27FC236}">
                <a16:creationId xmlns:a16="http://schemas.microsoft.com/office/drawing/2014/main" id="{AE3C361A-01CE-D33F-2EE1-25E5B7301018}"/>
              </a:ext>
            </a:extLst>
          </p:cNvPr>
          <p:cNvSpPr txBox="1">
            <a:spLocks/>
          </p:cNvSpPr>
          <p:nvPr/>
        </p:nvSpPr>
        <p:spPr>
          <a:xfrm>
            <a:off x="757180" y="1282729"/>
            <a:ext cx="7957226"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indent="0">
              <a:buClr>
                <a:srgbClr val="FFFFFF"/>
              </a:buClr>
              <a:defRPr/>
            </a:pPr>
            <a:r>
              <a:rPr kumimoji="0" lang="en-US"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“Out of mind, out of sight”</a:t>
            </a:r>
          </a:p>
        </p:txBody>
      </p:sp>
      <p:sp>
        <p:nvSpPr>
          <p:cNvPr id="10" name="Google Shape;1546;p37">
            <a:extLst>
              <a:ext uri="{FF2B5EF4-FFF2-40B4-BE49-F238E27FC236}">
                <a16:creationId xmlns:a16="http://schemas.microsoft.com/office/drawing/2014/main" id="{147F1714-EE8A-B817-88EE-16018F3F5B55}"/>
              </a:ext>
            </a:extLst>
          </p:cNvPr>
          <p:cNvSpPr txBox="1">
            <a:spLocks/>
          </p:cNvSpPr>
          <p:nvPr/>
        </p:nvSpPr>
        <p:spPr>
          <a:xfrm>
            <a:off x="757180" y="2058374"/>
            <a:ext cx="7957226"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4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Wingdings" panose="05000000000000000000" pitchFamily="2" charset="2"/>
              </a:rPr>
              <a:t>EN  </a:t>
            </a:r>
            <a:r>
              <a:rPr lang="en-US" sz="2400" dirty="0">
                <a:solidFill>
                  <a:schemeClr val="tx1">
                    <a:lumMod val="20000"/>
                    <a:lumOff val="80000"/>
                  </a:schemeClr>
                </a:solidFill>
                <a:latin typeface="Golos Text" panose="020B0604020202020204" charset="0"/>
                <a:cs typeface="Golos Text" panose="020B0604020202020204" charset="0"/>
                <a:sym typeface="Wingdings" panose="05000000000000000000" pitchFamily="2" charset="2"/>
              </a:rPr>
              <a:t>RU </a:t>
            </a:r>
            <a:r>
              <a:rPr kumimoji="0" lang="en-US" sz="24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Wingdings" panose="05000000000000000000" pitchFamily="2" charset="2"/>
              </a:rPr>
              <a:t> EN</a:t>
            </a:r>
            <a:endParaRPr kumimoji="0" lang="en-US" sz="24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endParaRPr>
          </a:p>
        </p:txBody>
      </p:sp>
      <p:sp>
        <p:nvSpPr>
          <p:cNvPr id="11" name="Google Shape;1546;p37">
            <a:extLst>
              <a:ext uri="{FF2B5EF4-FFF2-40B4-BE49-F238E27FC236}">
                <a16:creationId xmlns:a16="http://schemas.microsoft.com/office/drawing/2014/main" id="{8B98E0E5-1152-B7F1-4C0D-6A4D5C34DA82}"/>
              </a:ext>
            </a:extLst>
          </p:cNvPr>
          <p:cNvSpPr txBox="1">
            <a:spLocks/>
          </p:cNvSpPr>
          <p:nvPr/>
        </p:nvSpPr>
        <p:spPr>
          <a:xfrm>
            <a:off x="1079246" y="2834020"/>
            <a:ext cx="7313094"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800" b="0" i="1"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“Invisible idiot”</a:t>
            </a:r>
          </a:p>
        </p:txBody>
      </p:sp>
      <p:sp>
        <p:nvSpPr>
          <p:cNvPr id="2" name="ZoneTexte 1">
            <a:extLst>
              <a:ext uri="{FF2B5EF4-FFF2-40B4-BE49-F238E27FC236}">
                <a16:creationId xmlns:a16="http://schemas.microsoft.com/office/drawing/2014/main" id="{14345AE0-0C36-3F25-186E-162E69A7D819}"/>
              </a:ext>
            </a:extLst>
          </p:cNvPr>
          <p:cNvSpPr txBox="1"/>
          <p:nvPr/>
        </p:nvSpPr>
        <p:spPr>
          <a:xfrm>
            <a:off x="3603690" y="4047460"/>
            <a:ext cx="5110716" cy="523220"/>
          </a:xfrm>
          <a:prstGeom prst="rect">
            <a:avLst/>
          </a:prstGeom>
          <a:noFill/>
        </p:spPr>
        <p:txBody>
          <a:bodyPr wrap="square" rtlCol="0">
            <a:spAutoFit/>
          </a:bodyPr>
          <a:lstStyle/>
          <a:p>
            <a:r>
              <a:rPr lang="it-IT" dirty="0" err="1">
                <a:solidFill>
                  <a:schemeClr val="tx1">
                    <a:lumMod val="20000"/>
                    <a:lumOff val="80000"/>
                  </a:schemeClr>
                </a:solidFill>
                <a:latin typeface="Golos Text" panose="020B0604020202020204" charset="0"/>
                <a:cs typeface="Golos Text" panose="020B0604020202020204" charset="0"/>
              </a:rPr>
              <a:t>cité</a:t>
            </a:r>
            <a:r>
              <a:rPr lang="it-IT" dirty="0">
                <a:solidFill>
                  <a:schemeClr val="tx1">
                    <a:lumMod val="20000"/>
                    <a:lumOff val="80000"/>
                  </a:schemeClr>
                </a:solidFill>
                <a:latin typeface="Golos Text" panose="020B0604020202020204" charset="0"/>
                <a:cs typeface="Golos Text" panose="020B0604020202020204" charset="0"/>
              </a:rPr>
              <a:t> par John </a:t>
            </a:r>
            <a:r>
              <a:rPr lang="it-IT" dirty="0" err="1">
                <a:solidFill>
                  <a:schemeClr val="tx1">
                    <a:lumMod val="20000"/>
                    <a:lumOff val="80000"/>
                  </a:schemeClr>
                </a:solidFill>
                <a:latin typeface="Golos Text" panose="020B0604020202020204" charset="0"/>
                <a:cs typeface="Golos Text" panose="020B0604020202020204" charset="0"/>
              </a:rPr>
              <a:t>Hutchins</a:t>
            </a:r>
            <a:r>
              <a:rPr lang="it-IT" dirty="0">
                <a:solidFill>
                  <a:schemeClr val="tx1">
                    <a:lumMod val="20000"/>
                    <a:lumOff val="80000"/>
                  </a:schemeClr>
                </a:solidFill>
                <a:latin typeface="Golos Text" panose="020B0604020202020204" charset="0"/>
                <a:cs typeface="Golos Text" panose="020B0604020202020204" charset="0"/>
              </a:rPr>
              <a:t>, </a:t>
            </a:r>
            <a:r>
              <a:rPr lang="it-IT" dirty="0" err="1">
                <a:solidFill>
                  <a:schemeClr val="tx1">
                    <a:lumMod val="20000"/>
                    <a:lumOff val="80000"/>
                  </a:schemeClr>
                </a:solidFill>
                <a:latin typeface="Golos Text" panose="020B0604020202020204" charset="0"/>
                <a:cs typeface="Golos Text" panose="020B0604020202020204" charset="0"/>
              </a:rPr>
              <a:t>Harper’s</a:t>
            </a:r>
            <a:r>
              <a:rPr lang="it-IT" dirty="0">
                <a:solidFill>
                  <a:schemeClr val="tx1">
                    <a:lumMod val="20000"/>
                    <a:lumOff val="80000"/>
                  </a:schemeClr>
                </a:solidFill>
                <a:latin typeface="Golos Text" panose="020B0604020202020204" charset="0"/>
                <a:cs typeface="Golos Text" panose="020B0604020202020204" charset="0"/>
              </a:rPr>
              <a:t> Magazine, August 1962</a:t>
            </a:r>
          </a:p>
          <a:p>
            <a:r>
              <a:rPr lang="en-US" dirty="0">
                <a:solidFill>
                  <a:schemeClr val="tx1">
                    <a:lumMod val="20000"/>
                    <a:lumOff val="80000"/>
                  </a:schemeClr>
                </a:solidFill>
                <a:latin typeface="Golos Text" panose="020B0604020202020204" charset="0"/>
                <a:cs typeface="Golos Text" panose="020B0604020202020204" charset="0"/>
                <a:hlinkClick r:id="rId3"/>
              </a:rPr>
              <a:t>"The whisky was invisible", or Persistent myths of MT"</a:t>
            </a:r>
            <a:endParaRPr lang="fr-FR" dirty="0">
              <a:solidFill>
                <a:schemeClr val="tx1">
                  <a:lumMod val="20000"/>
                  <a:lumOff val="80000"/>
                </a:schemeClr>
              </a:solidFill>
              <a:latin typeface="Golos Text" panose="020B0604020202020204" charset="0"/>
              <a:cs typeface="Golos Text" panose="020B0604020202020204" charset="0"/>
            </a:endParaRPr>
          </a:p>
        </p:txBody>
      </p:sp>
    </p:spTree>
    <p:extLst>
      <p:ext uri="{BB962C8B-B14F-4D97-AF65-F5344CB8AC3E}">
        <p14:creationId xmlns:p14="http://schemas.microsoft.com/office/powerpoint/2010/main" val="194206324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67A48B-12F1-2FD5-7698-56022A96EAA5}"/>
              </a:ext>
            </a:extLst>
          </p:cNvPr>
          <p:cNvSpPr>
            <a:spLocks noGrp="1"/>
          </p:cNvSpPr>
          <p:nvPr>
            <p:ph type="title"/>
          </p:nvPr>
        </p:nvSpPr>
        <p:spPr/>
        <p:txBody>
          <a:bodyPr/>
          <a:lstStyle/>
          <a:p>
            <a:r>
              <a:rPr lang="it-IT" dirty="0" err="1"/>
              <a:t>Au</a:t>
            </a:r>
            <a:r>
              <a:rPr lang="it-IT" dirty="0"/>
              <a:t> </a:t>
            </a:r>
            <a:r>
              <a:rPr lang="it-IT" dirty="0" err="1"/>
              <a:t>revoir</a:t>
            </a:r>
            <a:r>
              <a:rPr lang="it-IT" dirty="0"/>
              <a:t> !</a:t>
            </a:r>
            <a:endParaRPr lang="fr-FR" dirty="0"/>
          </a:p>
        </p:txBody>
      </p:sp>
      <p:pic>
        <p:nvPicPr>
          <p:cNvPr id="3" name="Média en ligne 2" title="Sad Hamster Violin Meme (Full)">
            <a:hlinkClick r:id="" action="ppaction://media"/>
            <a:extLst>
              <a:ext uri="{FF2B5EF4-FFF2-40B4-BE49-F238E27FC236}">
                <a16:creationId xmlns:a16="http://schemas.microsoft.com/office/drawing/2014/main" id="{B6C0BE8F-7DCF-DAE5-C2D2-B0233253CDE2}"/>
              </a:ext>
            </a:extLst>
          </p:cNvPr>
          <p:cNvPicPr>
            <a:picLocks noRot="1" noChangeAspect="1"/>
          </p:cNvPicPr>
          <p:nvPr>
            <a:videoFile r:link="rId1"/>
          </p:nvPr>
        </p:nvPicPr>
        <p:blipFill>
          <a:blip r:embed="rId3"/>
          <a:stretch>
            <a:fillRect/>
          </a:stretch>
        </p:blipFill>
        <p:spPr>
          <a:xfrm>
            <a:off x="1521427" y="1254023"/>
            <a:ext cx="6101146" cy="3444452"/>
          </a:xfrm>
          <a:prstGeom prst="rect">
            <a:avLst/>
          </a:prstGeom>
        </p:spPr>
      </p:pic>
    </p:spTree>
    <p:extLst>
      <p:ext uri="{BB962C8B-B14F-4D97-AF65-F5344CB8AC3E}">
        <p14:creationId xmlns:p14="http://schemas.microsoft.com/office/powerpoint/2010/main" val="543261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F782BF-3689-125E-2669-6D70EE784368}"/>
              </a:ext>
            </a:extLst>
          </p:cNvPr>
          <p:cNvSpPr>
            <a:spLocks noGrp="1"/>
          </p:cNvSpPr>
          <p:nvPr>
            <p:ph type="title"/>
          </p:nvPr>
        </p:nvSpPr>
        <p:spPr/>
        <p:txBody>
          <a:bodyPr/>
          <a:lstStyle/>
          <a:p>
            <a:r>
              <a:rPr lang="fr-FR" dirty="0"/>
              <a:t>Bibliographie</a:t>
            </a:r>
          </a:p>
        </p:txBody>
      </p:sp>
      <p:sp>
        <p:nvSpPr>
          <p:cNvPr id="3" name="Sous-titre 2">
            <a:extLst>
              <a:ext uri="{FF2B5EF4-FFF2-40B4-BE49-F238E27FC236}">
                <a16:creationId xmlns:a16="http://schemas.microsoft.com/office/drawing/2014/main" id="{C392C52A-C2F6-0D88-34C2-A6D75AD535D9}"/>
              </a:ext>
            </a:extLst>
          </p:cNvPr>
          <p:cNvSpPr>
            <a:spLocks noGrp="1"/>
          </p:cNvSpPr>
          <p:nvPr>
            <p:ph type="subTitle" idx="1"/>
          </p:nvPr>
        </p:nvSpPr>
        <p:spPr>
          <a:xfrm>
            <a:off x="573741" y="1111625"/>
            <a:ext cx="8166847" cy="3648634"/>
          </a:xfrm>
        </p:spPr>
        <p:txBody>
          <a:bodyPr/>
          <a:lstStyle/>
          <a:p>
            <a:r>
              <a:rPr lang="fr-FR" sz="900" dirty="0" err="1">
                <a:effectLst/>
              </a:rPr>
              <a:t>Alammar</a:t>
            </a:r>
            <a:r>
              <a:rPr lang="fr-FR" sz="900" dirty="0">
                <a:effectLst/>
              </a:rPr>
              <a:t>, J. (s. d.). </a:t>
            </a:r>
            <a:r>
              <a:rPr lang="fr-FR" sz="900" i="1" dirty="0">
                <a:effectLst/>
              </a:rPr>
              <a:t>The </a:t>
            </a:r>
            <a:r>
              <a:rPr lang="fr-FR" sz="900" i="1" dirty="0" err="1">
                <a:effectLst/>
              </a:rPr>
              <a:t>Illustrated</a:t>
            </a:r>
            <a:r>
              <a:rPr lang="fr-FR" sz="900" i="1" dirty="0">
                <a:effectLst/>
              </a:rPr>
              <a:t> Transformer</a:t>
            </a:r>
            <a:r>
              <a:rPr lang="fr-FR" sz="900" dirty="0">
                <a:effectLst/>
              </a:rPr>
              <a:t>. Consulté 3 septembre 2024, à l’adresse </a:t>
            </a:r>
            <a:r>
              <a:rPr lang="fr-FR" sz="900" dirty="0">
                <a:effectLst/>
                <a:hlinkClick r:id="rId2"/>
              </a:rPr>
              <a:t>https://jalammar.github.io/illustrated-transformer/</a:t>
            </a:r>
            <a:endParaRPr lang="fr-FR" sz="900" dirty="0">
              <a:effectLst/>
            </a:endParaRPr>
          </a:p>
          <a:p>
            <a:r>
              <a:rPr lang="fr-FR" sz="900" i="1" dirty="0">
                <a:effectLst/>
              </a:rPr>
              <a:t>Chris Manning : How computers are </a:t>
            </a:r>
            <a:r>
              <a:rPr lang="fr-FR" sz="900" i="1" dirty="0" err="1">
                <a:effectLst/>
              </a:rPr>
              <a:t>learning</a:t>
            </a:r>
            <a:r>
              <a:rPr lang="fr-FR" sz="900" i="1" dirty="0">
                <a:effectLst/>
              </a:rPr>
              <a:t> to </a:t>
            </a:r>
            <a:r>
              <a:rPr lang="fr-FR" sz="900" i="1" dirty="0" err="1">
                <a:effectLst/>
              </a:rPr>
              <a:t>understand</a:t>
            </a:r>
            <a:r>
              <a:rPr lang="fr-FR" sz="900" i="1" dirty="0">
                <a:effectLst/>
              </a:rPr>
              <a:t> </a:t>
            </a:r>
            <a:r>
              <a:rPr lang="fr-FR" sz="900" i="1" dirty="0" err="1">
                <a:effectLst/>
              </a:rPr>
              <a:t>language</a:t>
            </a:r>
            <a:r>
              <a:rPr lang="fr-FR" sz="900" i="1" dirty="0">
                <a:effectLst/>
              </a:rPr>
              <a:t>​ | Stanford </a:t>
            </a:r>
            <a:r>
              <a:rPr lang="fr-FR" sz="900" i="1" dirty="0" err="1">
                <a:effectLst/>
              </a:rPr>
              <a:t>University</a:t>
            </a:r>
            <a:r>
              <a:rPr lang="fr-FR" sz="900" i="1" dirty="0">
                <a:effectLst/>
              </a:rPr>
              <a:t> </a:t>
            </a:r>
            <a:r>
              <a:rPr lang="fr-FR" sz="900" i="1" dirty="0" err="1">
                <a:effectLst/>
              </a:rPr>
              <a:t>School</a:t>
            </a:r>
            <a:r>
              <a:rPr lang="fr-FR" sz="900" i="1" dirty="0">
                <a:effectLst/>
              </a:rPr>
              <a:t> of Engineering</a:t>
            </a:r>
            <a:r>
              <a:rPr lang="fr-FR" sz="900" dirty="0">
                <a:effectLst/>
              </a:rPr>
              <a:t>. (2017, mai 22). </a:t>
            </a:r>
            <a:r>
              <a:rPr lang="fr-FR" sz="900" dirty="0">
                <a:effectLst/>
                <a:hlinkClick r:id="rId3"/>
              </a:rPr>
              <a:t>https://engineering.stanford.edu/magazine/article/chris-manning-how-computers-are-learning-understand-language</a:t>
            </a:r>
            <a:endParaRPr lang="fr-FR" sz="900" dirty="0">
              <a:effectLst/>
            </a:endParaRPr>
          </a:p>
          <a:p>
            <a:r>
              <a:rPr lang="fr-FR" sz="900" i="1" dirty="0" err="1">
                <a:effectLst/>
              </a:rPr>
              <a:t>Electronic</a:t>
            </a:r>
            <a:r>
              <a:rPr lang="fr-FR" sz="900" i="1" dirty="0">
                <a:effectLst/>
              </a:rPr>
              <a:t> </a:t>
            </a:r>
            <a:r>
              <a:rPr lang="fr-FR" sz="900" i="1" dirty="0" err="1">
                <a:effectLst/>
              </a:rPr>
              <a:t>brain</a:t>
            </a:r>
            <a:r>
              <a:rPr lang="fr-FR" sz="900" i="1" dirty="0">
                <a:effectLst/>
              </a:rPr>
              <a:t> translates </a:t>
            </a:r>
            <a:r>
              <a:rPr lang="fr-FR" sz="900" i="1" dirty="0" err="1">
                <a:effectLst/>
              </a:rPr>
              <a:t>from</a:t>
            </a:r>
            <a:r>
              <a:rPr lang="fr-FR" sz="900" i="1" dirty="0">
                <a:effectLst/>
              </a:rPr>
              <a:t> </a:t>
            </a:r>
            <a:r>
              <a:rPr lang="fr-FR" sz="900" i="1" dirty="0" err="1">
                <a:effectLst/>
              </a:rPr>
              <a:t>Russian</a:t>
            </a:r>
            <a:r>
              <a:rPr lang="fr-FR" sz="900" i="1" dirty="0">
                <a:effectLst/>
              </a:rPr>
              <a:t> to English</a:t>
            </a:r>
            <a:r>
              <a:rPr lang="fr-FR" sz="900" dirty="0">
                <a:effectLst/>
              </a:rPr>
              <a:t>. (s. d.).</a:t>
            </a:r>
          </a:p>
          <a:p>
            <a:r>
              <a:rPr lang="fr-FR" sz="900" dirty="0" err="1">
                <a:effectLst/>
              </a:rPr>
              <a:t>Hutchins</a:t>
            </a:r>
            <a:r>
              <a:rPr lang="fr-FR" sz="900" dirty="0">
                <a:effectLst/>
              </a:rPr>
              <a:t>, J. (1995). </a:t>
            </a:r>
            <a:r>
              <a:rPr lang="fr-FR" sz="900" i="1" dirty="0">
                <a:effectLst/>
              </a:rPr>
              <a:t>« The whisky </a:t>
            </a:r>
            <a:r>
              <a:rPr lang="fr-FR" sz="900" i="1" dirty="0" err="1">
                <a:effectLst/>
              </a:rPr>
              <a:t>was</a:t>
            </a:r>
            <a:r>
              <a:rPr lang="fr-FR" sz="900" i="1" dirty="0">
                <a:effectLst/>
              </a:rPr>
              <a:t> invisible », or Persistent </a:t>
            </a:r>
            <a:r>
              <a:rPr lang="fr-FR" sz="900" i="1" dirty="0" err="1">
                <a:effectLst/>
              </a:rPr>
              <a:t>myths</a:t>
            </a:r>
            <a:r>
              <a:rPr lang="fr-FR" sz="900" i="1" dirty="0">
                <a:effectLst/>
              </a:rPr>
              <a:t> of MT</a:t>
            </a:r>
            <a:r>
              <a:rPr lang="fr-FR" sz="900" dirty="0">
                <a:effectLst/>
              </a:rPr>
              <a:t>. </a:t>
            </a:r>
            <a:r>
              <a:rPr lang="fr-FR" sz="900" i="1" dirty="0">
                <a:effectLst/>
              </a:rPr>
              <a:t>MT News International</a:t>
            </a:r>
            <a:r>
              <a:rPr lang="fr-FR" sz="900" dirty="0">
                <a:effectLst/>
              </a:rPr>
              <a:t>(11), 17‑18.</a:t>
            </a:r>
          </a:p>
          <a:p>
            <a:r>
              <a:rPr lang="fr-FR" sz="900" dirty="0" err="1">
                <a:effectLst/>
              </a:rPr>
              <a:t>Jurafsky</a:t>
            </a:r>
            <a:r>
              <a:rPr lang="fr-FR" sz="900" dirty="0">
                <a:effectLst/>
              </a:rPr>
              <a:t>, D., &amp; Martin, J. (2008). </a:t>
            </a:r>
            <a:r>
              <a:rPr lang="fr-FR" sz="900" i="1" dirty="0">
                <a:effectLst/>
              </a:rPr>
              <a:t>Speech and </a:t>
            </a:r>
            <a:r>
              <a:rPr lang="fr-FR" sz="900" i="1" dirty="0" err="1">
                <a:effectLst/>
              </a:rPr>
              <a:t>Language</a:t>
            </a:r>
            <a:r>
              <a:rPr lang="fr-FR" sz="900" i="1" dirty="0">
                <a:effectLst/>
              </a:rPr>
              <a:t> </a:t>
            </a:r>
            <a:r>
              <a:rPr lang="fr-FR" sz="900" i="1" dirty="0" err="1">
                <a:effectLst/>
              </a:rPr>
              <a:t>Processing</a:t>
            </a:r>
            <a:r>
              <a:rPr lang="fr-FR" sz="900" i="1" dirty="0">
                <a:effectLst/>
              </a:rPr>
              <a:t> : An Introduction to Natural </a:t>
            </a:r>
            <a:r>
              <a:rPr lang="fr-FR" sz="900" i="1" dirty="0" err="1">
                <a:effectLst/>
              </a:rPr>
              <a:t>Language</a:t>
            </a:r>
            <a:r>
              <a:rPr lang="fr-FR" sz="900" i="1" dirty="0">
                <a:effectLst/>
              </a:rPr>
              <a:t> </a:t>
            </a:r>
            <a:r>
              <a:rPr lang="fr-FR" sz="900" i="1" dirty="0" err="1">
                <a:effectLst/>
              </a:rPr>
              <a:t>Processing</a:t>
            </a:r>
            <a:r>
              <a:rPr lang="fr-FR" sz="900" i="1" dirty="0">
                <a:effectLst/>
              </a:rPr>
              <a:t>, </a:t>
            </a:r>
            <a:r>
              <a:rPr lang="fr-FR" sz="900" i="1" dirty="0" err="1">
                <a:effectLst/>
              </a:rPr>
              <a:t>Computational</a:t>
            </a:r>
            <a:r>
              <a:rPr lang="fr-FR" sz="900" i="1" dirty="0">
                <a:effectLst/>
              </a:rPr>
              <a:t> </a:t>
            </a:r>
            <a:r>
              <a:rPr lang="fr-FR" sz="900" i="1" dirty="0" err="1">
                <a:effectLst/>
              </a:rPr>
              <a:t>Linguistics</a:t>
            </a:r>
            <a:r>
              <a:rPr lang="fr-FR" sz="900" i="1" dirty="0">
                <a:effectLst/>
              </a:rPr>
              <a:t>, and Speech Recognition</a:t>
            </a:r>
            <a:r>
              <a:rPr lang="fr-FR" sz="900" dirty="0">
                <a:effectLst/>
              </a:rPr>
              <a:t> (Vol. 2).</a:t>
            </a:r>
          </a:p>
          <a:p>
            <a:r>
              <a:rPr lang="fr-FR" sz="900" dirty="0">
                <a:effectLst/>
              </a:rPr>
              <a:t>Kerbrat-</a:t>
            </a:r>
            <a:r>
              <a:rPr lang="fr-FR" sz="900" dirty="0" err="1">
                <a:effectLst/>
              </a:rPr>
              <a:t>Orecchioni</a:t>
            </a:r>
            <a:r>
              <a:rPr lang="fr-FR" sz="900" dirty="0">
                <a:effectLst/>
              </a:rPr>
              <a:t>, C. (2005). </a:t>
            </a:r>
            <a:r>
              <a:rPr lang="fr-FR" sz="900" i="1" dirty="0">
                <a:effectLst/>
              </a:rPr>
              <a:t>L’ambiguïté : Définition, typologie</a:t>
            </a:r>
            <a:r>
              <a:rPr lang="fr-FR" sz="900" dirty="0">
                <a:effectLst/>
              </a:rPr>
              <a:t>. </a:t>
            </a:r>
            <a:r>
              <a:rPr lang="fr-FR" sz="900" dirty="0">
                <a:effectLst/>
                <a:hlinkClick r:id="rId4"/>
              </a:rPr>
              <a:t>https://www.persee.fr/doc/mom_0184-1785_2005_act_33_1_2284</a:t>
            </a:r>
            <a:endParaRPr lang="fr-FR" sz="900" dirty="0">
              <a:effectLst/>
            </a:endParaRPr>
          </a:p>
          <a:p>
            <a:r>
              <a:rPr lang="fr-FR" sz="900" dirty="0" err="1">
                <a:effectLst/>
              </a:rPr>
              <a:t>Kraif</a:t>
            </a:r>
            <a:r>
              <a:rPr lang="fr-FR" sz="900" dirty="0">
                <a:effectLst/>
              </a:rPr>
              <a:t>, O. (s. d.). </a:t>
            </a:r>
            <a:r>
              <a:rPr lang="fr-FR" sz="900" i="1" dirty="0">
                <a:effectLst/>
              </a:rPr>
              <a:t>Corpus parallèles, corpus comparables : Quels contrastes ?</a:t>
            </a:r>
            <a:endParaRPr lang="fr-FR" sz="900" dirty="0">
              <a:effectLst/>
            </a:endParaRPr>
          </a:p>
          <a:p>
            <a:r>
              <a:rPr lang="fr-FR" sz="900" dirty="0">
                <a:effectLst/>
              </a:rPr>
              <a:t>Léon, J. (2015). La traduction automatique comme technologie de guerre. In </a:t>
            </a:r>
            <a:r>
              <a:rPr lang="fr-FR" sz="900" i="1" dirty="0">
                <a:effectLst/>
              </a:rPr>
              <a:t>Histoire de l’automatisation des sciences du langage</a:t>
            </a:r>
            <a:r>
              <a:rPr lang="fr-FR" sz="900" dirty="0">
                <a:effectLst/>
              </a:rPr>
              <a:t>. ENS Éditions. </a:t>
            </a:r>
            <a:r>
              <a:rPr lang="fr-FR" sz="900" dirty="0">
                <a:effectLst/>
                <a:hlinkClick r:id="rId5"/>
              </a:rPr>
              <a:t>https://doi.org/10.4000/books.enseditions.3737</a:t>
            </a:r>
            <a:endParaRPr lang="fr-FR" sz="900" dirty="0">
              <a:effectLst/>
            </a:endParaRPr>
          </a:p>
          <a:p>
            <a:r>
              <a:rPr lang="fr-FR" sz="900" dirty="0">
                <a:effectLst/>
              </a:rPr>
              <a:t>Li, X. (2023). “</a:t>
            </a:r>
            <a:r>
              <a:rPr lang="fr-FR" sz="900" dirty="0" err="1">
                <a:effectLst/>
              </a:rPr>
              <a:t>There’s</a:t>
            </a:r>
            <a:r>
              <a:rPr lang="fr-FR" sz="900" dirty="0">
                <a:effectLst/>
              </a:rPr>
              <a:t> No Data Like More Data” : </a:t>
            </a:r>
            <a:r>
              <a:rPr lang="fr-FR" sz="900" dirty="0" err="1">
                <a:effectLst/>
              </a:rPr>
              <a:t>Automatic</a:t>
            </a:r>
            <a:r>
              <a:rPr lang="fr-FR" sz="900" dirty="0">
                <a:effectLst/>
              </a:rPr>
              <a:t> Speech Recognition and the </a:t>
            </a:r>
            <a:r>
              <a:rPr lang="fr-FR" sz="900" dirty="0" err="1">
                <a:effectLst/>
              </a:rPr>
              <a:t>Making</a:t>
            </a:r>
            <a:r>
              <a:rPr lang="fr-FR" sz="900" dirty="0">
                <a:effectLst/>
              </a:rPr>
              <a:t> of </a:t>
            </a:r>
            <a:r>
              <a:rPr lang="fr-FR" sz="900" dirty="0" err="1">
                <a:effectLst/>
              </a:rPr>
              <a:t>Algorithmic</a:t>
            </a:r>
            <a:r>
              <a:rPr lang="fr-FR" sz="900" dirty="0">
                <a:effectLst/>
              </a:rPr>
              <a:t> Culture. </a:t>
            </a:r>
            <a:r>
              <a:rPr lang="fr-FR" sz="900" i="1" dirty="0">
                <a:effectLst/>
              </a:rPr>
              <a:t>Osiris</a:t>
            </a:r>
            <a:r>
              <a:rPr lang="fr-FR" sz="900" dirty="0">
                <a:effectLst/>
              </a:rPr>
              <a:t>, </a:t>
            </a:r>
            <a:r>
              <a:rPr lang="fr-FR" sz="900" i="1" dirty="0">
                <a:effectLst/>
              </a:rPr>
              <a:t>38</a:t>
            </a:r>
            <a:r>
              <a:rPr lang="fr-FR" sz="900" dirty="0">
                <a:effectLst/>
              </a:rPr>
              <a:t>, 165‑182. </a:t>
            </a:r>
            <a:r>
              <a:rPr lang="fr-FR" sz="900" dirty="0">
                <a:effectLst/>
                <a:hlinkClick r:id="rId6"/>
              </a:rPr>
              <a:t>https://doi.org/10.1086/725132</a:t>
            </a:r>
            <a:endParaRPr lang="fr-FR" sz="900" dirty="0">
              <a:effectLst/>
            </a:endParaRPr>
          </a:p>
          <a:p>
            <a:r>
              <a:rPr lang="fr-FR" sz="900" dirty="0">
                <a:effectLst/>
              </a:rPr>
              <a:t>Manning, C. D. (2022). Human </a:t>
            </a:r>
            <a:r>
              <a:rPr lang="fr-FR" sz="900" dirty="0" err="1">
                <a:effectLst/>
              </a:rPr>
              <a:t>Language</a:t>
            </a:r>
            <a:r>
              <a:rPr lang="fr-FR" sz="900" dirty="0">
                <a:effectLst/>
              </a:rPr>
              <a:t> </a:t>
            </a:r>
            <a:r>
              <a:rPr lang="fr-FR" sz="900" dirty="0" err="1">
                <a:effectLst/>
              </a:rPr>
              <a:t>Understanding</a:t>
            </a:r>
            <a:r>
              <a:rPr lang="fr-FR" sz="900" dirty="0">
                <a:effectLst/>
              </a:rPr>
              <a:t> &amp; </a:t>
            </a:r>
            <a:r>
              <a:rPr lang="fr-FR" sz="900" dirty="0" err="1">
                <a:effectLst/>
              </a:rPr>
              <a:t>Reasoning</a:t>
            </a:r>
            <a:r>
              <a:rPr lang="fr-FR" sz="900" dirty="0">
                <a:effectLst/>
              </a:rPr>
              <a:t>. </a:t>
            </a:r>
            <a:r>
              <a:rPr lang="fr-FR" sz="900" i="1" dirty="0" err="1">
                <a:effectLst/>
              </a:rPr>
              <a:t>Daedalus</a:t>
            </a:r>
            <a:r>
              <a:rPr lang="fr-FR" sz="900" dirty="0">
                <a:effectLst/>
              </a:rPr>
              <a:t>, </a:t>
            </a:r>
            <a:r>
              <a:rPr lang="fr-FR" sz="900" i="1" dirty="0">
                <a:effectLst/>
              </a:rPr>
              <a:t>151</a:t>
            </a:r>
            <a:r>
              <a:rPr lang="fr-FR" sz="900" dirty="0">
                <a:effectLst/>
              </a:rPr>
              <a:t>(2), 127‑138. </a:t>
            </a:r>
            <a:r>
              <a:rPr lang="fr-FR" sz="900" dirty="0">
                <a:effectLst/>
                <a:hlinkClick r:id="rId7"/>
              </a:rPr>
              <a:t>https://doi.org/10.1162/daed_a_01905</a:t>
            </a:r>
            <a:endParaRPr lang="fr-FR" sz="900" dirty="0">
              <a:effectLst/>
            </a:endParaRPr>
          </a:p>
          <a:p>
            <a:r>
              <a:rPr lang="fr-FR" sz="900" dirty="0">
                <a:effectLst/>
              </a:rPr>
              <a:t>Morgan, N., &amp; </a:t>
            </a:r>
            <a:r>
              <a:rPr lang="fr-FR" sz="900" dirty="0" err="1">
                <a:effectLst/>
              </a:rPr>
              <a:t>Bourlard</a:t>
            </a:r>
            <a:r>
              <a:rPr lang="fr-FR" sz="900" dirty="0">
                <a:effectLst/>
              </a:rPr>
              <a:t>, H. (1990). </a:t>
            </a:r>
            <a:r>
              <a:rPr lang="fr-FR" sz="900" dirty="0" err="1">
                <a:effectLst/>
              </a:rPr>
              <a:t>Continuous</a:t>
            </a:r>
            <a:r>
              <a:rPr lang="fr-FR" sz="900" dirty="0">
                <a:effectLst/>
              </a:rPr>
              <a:t> speech recognition </a:t>
            </a:r>
            <a:r>
              <a:rPr lang="fr-FR" sz="900" dirty="0" err="1">
                <a:effectLst/>
              </a:rPr>
              <a:t>using</a:t>
            </a:r>
            <a:r>
              <a:rPr lang="fr-FR" sz="900" dirty="0">
                <a:effectLst/>
              </a:rPr>
              <a:t> </a:t>
            </a:r>
            <a:r>
              <a:rPr lang="fr-FR" sz="900" dirty="0" err="1">
                <a:effectLst/>
              </a:rPr>
              <a:t>multilayer</a:t>
            </a:r>
            <a:r>
              <a:rPr lang="fr-FR" sz="900" dirty="0">
                <a:effectLst/>
              </a:rPr>
              <a:t> perceptrons </a:t>
            </a:r>
            <a:r>
              <a:rPr lang="fr-FR" sz="900" dirty="0" err="1">
                <a:effectLst/>
              </a:rPr>
              <a:t>with</a:t>
            </a:r>
            <a:r>
              <a:rPr lang="fr-FR" sz="900" dirty="0">
                <a:effectLst/>
              </a:rPr>
              <a:t> </a:t>
            </a:r>
            <a:r>
              <a:rPr lang="fr-FR" sz="900" dirty="0" err="1">
                <a:effectLst/>
              </a:rPr>
              <a:t>hidden</a:t>
            </a:r>
            <a:r>
              <a:rPr lang="fr-FR" sz="900" dirty="0">
                <a:effectLst/>
              </a:rPr>
              <a:t> Markov </a:t>
            </a:r>
            <a:r>
              <a:rPr lang="fr-FR" sz="900" dirty="0" err="1">
                <a:effectLst/>
              </a:rPr>
              <a:t>models</a:t>
            </a:r>
            <a:r>
              <a:rPr lang="fr-FR" sz="900" dirty="0">
                <a:effectLst/>
              </a:rPr>
              <a:t>. </a:t>
            </a:r>
            <a:r>
              <a:rPr lang="fr-FR" sz="900" i="1" dirty="0">
                <a:effectLst/>
              </a:rPr>
              <a:t>International </a:t>
            </a:r>
            <a:r>
              <a:rPr lang="fr-FR" sz="900" i="1" dirty="0" err="1">
                <a:effectLst/>
              </a:rPr>
              <a:t>Conference</a:t>
            </a:r>
            <a:r>
              <a:rPr lang="fr-FR" sz="900" i="1" dirty="0">
                <a:effectLst/>
              </a:rPr>
              <a:t> on </a:t>
            </a:r>
            <a:r>
              <a:rPr lang="fr-FR" sz="900" i="1" dirty="0" err="1">
                <a:effectLst/>
              </a:rPr>
              <a:t>Acoustics</a:t>
            </a:r>
            <a:r>
              <a:rPr lang="fr-FR" sz="900" i="1" dirty="0">
                <a:effectLst/>
              </a:rPr>
              <a:t>, Speech, and Signal </a:t>
            </a:r>
            <a:r>
              <a:rPr lang="fr-FR" sz="900" i="1" dirty="0" err="1">
                <a:effectLst/>
              </a:rPr>
              <a:t>Processing</a:t>
            </a:r>
            <a:r>
              <a:rPr lang="fr-FR" sz="900" dirty="0">
                <a:effectLst/>
              </a:rPr>
              <a:t>, 413‑416. </a:t>
            </a:r>
            <a:r>
              <a:rPr lang="fr-FR" sz="900" dirty="0">
                <a:effectLst/>
                <a:hlinkClick r:id="rId8"/>
              </a:rPr>
              <a:t>https://doi.org/10.1109/ICASSP.1990.115720</a:t>
            </a:r>
            <a:endParaRPr lang="fr-FR" sz="900" dirty="0">
              <a:effectLst/>
            </a:endParaRPr>
          </a:p>
          <a:p>
            <a:r>
              <a:rPr lang="fr-FR" sz="900" i="1" dirty="0">
                <a:effectLst/>
              </a:rPr>
              <a:t>Speech and </a:t>
            </a:r>
            <a:r>
              <a:rPr lang="fr-FR" sz="900" i="1" dirty="0" err="1">
                <a:effectLst/>
              </a:rPr>
              <a:t>Language</a:t>
            </a:r>
            <a:r>
              <a:rPr lang="fr-FR" sz="900" i="1" dirty="0">
                <a:effectLst/>
              </a:rPr>
              <a:t> </a:t>
            </a:r>
            <a:r>
              <a:rPr lang="fr-FR" sz="900" i="1" dirty="0" err="1">
                <a:effectLst/>
              </a:rPr>
              <a:t>Processing</a:t>
            </a:r>
            <a:r>
              <a:rPr lang="fr-FR" sz="900" dirty="0">
                <a:effectLst/>
              </a:rPr>
              <a:t>. (s. d.). Consulté 23 août 2024, à l’adresse </a:t>
            </a:r>
            <a:r>
              <a:rPr lang="fr-FR" sz="900" dirty="0">
                <a:effectLst/>
                <a:hlinkClick r:id="rId9"/>
              </a:rPr>
              <a:t>https://web.stanford.edu/~jurafsky/slp3/</a:t>
            </a:r>
            <a:endParaRPr lang="fr-FR" sz="900" dirty="0">
              <a:effectLst/>
            </a:endParaRPr>
          </a:p>
          <a:p>
            <a:r>
              <a:rPr lang="fr-FR" sz="900" i="1" dirty="0" err="1">
                <a:effectLst/>
              </a:rPr>
              <a:t>Summary</a:t>
            </a:r>
            <a:r>
              <a:rPr lang="fr-FR" sz="900" i="1" dirty="0">
                <a:effectLst/>
              </a:rPr>
              <a:t> of the </a:t>
            </a:r>
            <a:r>
              <a:rPr lang="fr-FR" sz="900" i="1" dirty="0" err="1">
                <a:effectLst/>
              </a:rPr>
              <a:t>tokenizers</a:t>
            </a:r>
            <a:r>
              <a:rPr lang="fr-FR" sz="900" dirty="0">
                <a:effectLst/>
              </a:rPr>
              <a:t>. (s. d.). Consulté 3 septembre 2024, à l’adresse </a:t>
            </a:r>
            <a:r>
              <a:rPr lang="fr-FR" sz="900" dirty="0">
                <a:effectLst/>
                <a:hlinkClick r:id="rId10"/>
              </a:rPr>
              <a:t>https://huggingface.co/docs/transformers/tokenizer_summary</a:t>
            </a:r>
            <a:endParaRPr lang="fr-FR" sz="900" dirty="0">
              <a:effectLst/>
            </a:endParaRPr>
          </a:p>
          <a:p>
            <a:r>
              <a:rPr lang="fr-FR" sz="900" i="1" dirty="0" err="1">
                <a:effectLst/>
              </a:rPr>
              <a:t>What</a:t>
            </a:r>
            <a:r>
              <a:rPr lang="fr-FR" sz="900" i="1" dirty="0">
                <a:effectLst/>
              </a:rPr>
              <a:t> </a:t>
            </a:r>
            <a:r>
              <a:rPr lang="fr-FR" sz="900" i="1" dirty="0" err="1">
                <a:effectLst/>
              </a:rPr>
              <a:t>is</a:t>
            </a:r>
            <a:r>
              <a:rPr lang="fr-FR" sz="900" i="1" dirty="0">
                <a:effectLst/>
              </a:rPr>
              <a:t> Perceptron? A </a:t>
            </a:r>
            <a:r>
              <a:rPr lang="fr-FR" sz="900" i="1" dirty="0" err="1">
                <a:effectLst/>
              </a:rPr>
              <a:t>Beginners</a:t>
            </a:r>
            <a:r>
              <a:rPr lang="fr-FR" sz="900" i="1" dirty="0">
                <a:effectLst/>
              </a:rPr>
              <a:t> Guide for 2023 | </a:t>
            </a:r>
            <a:r>
              <a:rPr lang="fr-FR" sz="900" i="1" dirty="0" err="1">
                <a:effectLst/>
              </a:rPr>
              <a:t>Simplilearn</a:t>
            </a:r>
            <a:r>
              <a:rPr lang="fr-FR" sz="900" dirty="0">
                <a:effectLst/>
              </a:rPr>
              <a:t>. (2021, mai 26). </a:t>
            </a:r>
            <a:r>
              <a:rPr lang="fr-FR" sz="900" dirty="0" err="1">
                <a:effectLst/>
              </a:rPr>
              <a:t>Simplilearn.Com</a:t>
            </a:r>
            <a:r>
              <a:rPr lang="fr-FR" sz="900" dirty="0">
                <a:effectLst/>
              </a:rPr>
              <a:t>. </a:t>
            </a:r>
            <a:r>
              <a:rPr lang="fr-FR" sz="900" dirty="0">
                <a:effectLst/>
                <a:hlinkClick r:id="rId11"/>
              </a:rPr>
              <a:t>https://www.simplilearn.com/tutorials/deep-learning-tutorial/perceptron</a:t>
            </a:r>
            <a:endParaRPr lang="fr-FR" sz="900" dirty="0">
              <a:effectLst/>
            </a:endParaRPr>
          </a:p>
          <a:p>
            <a:pPr marL="139700" indent="0">
              <a:buNone/>
            </a:pPr>
            <a:endParaRPr lang="fr-FR" sz="900" dirty="0"/>
          </a:p>
        </p:txBody>
      </p:sp>
    </p:spTree>
    <p:extLst>
      <p:ext uri="{BB962C8B-B14F-4D97-AF65-F5344CB8AC3E}">
        <p14:creationId xmlns:p14="http://schemas.microsoft.com/office/powerpoint/2010/main" val="8320801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AEB389-B6E6-E0FB-8ED6-840DE45F7B9C}"/>
              </a:ext>
            </a:extLst>
          </p:cNvPr>
          <p:cNvSpPr>
            <a:spLocks noGrp="1"/>
          </p:cNvSpPr>
          <p:nvPr>
            <p:ph type="title"/>
          </p:nvPr>
        </p:nvSpPr>
        <p:spPr/>
        <p:txBody>
          <a:bodyPr/>
          <a:lstStyle/>
          <a:p>
            <a:r>
              <a:rPr lang="it-IT" dirty="0" err="1"/>
              <a:t>Bibliographie</a:t>
            </a:r>
            <a:endParaRPr lang="fr-FR" dirty="0"/>
          </a:p>
        </p:txBody>
      </p:sp>
      <p:sp>
        <p:nvSpPr>
          <p:cNvPr id="4" name="ZoneTexte 3">
            <a:extLst>
              <a:ext uri="{FF2B5EF4-FFF2-40B4-BE49-F238E27FC236}">
                <a16:creationId xmlns:a16="http://schemas.microsoft.com/office/drawing/2014/main" id="{839ECC87-E30B-DE89-F05F-067B06D87CBA}"/>
              </a:ext>
            </a:extLst>
          </p:cNvPr>
          <p:cNvSpPr txBox="1"/>
          <p:nvPr/>
        </p:nvSpPr>
        <p:spPr>
          <a:xfrm>
            <a:off x="791184" y="1095983"/>
            <a:ext cx="7809478" cy="3908762"/>
          </a:xfrm>
          <a:prstGeom prst="rect">
            <a:avLst/>
          </a:prstGeom>
          <a:noFill/>
        </p:spPr>
        <p:txBody>
          <a:bodyPr wrap="square" rtlCol="0">
            <a:spAutoFit/>
          </a:bodyPr>
          <a:lstStyle/>
          <a:p>
            <a:r>
              <a:rPr lang="fr-FR" sz="600" dirty="0" err="1">
                <a:solidFill>
                  <a:schemeClr val="bg1"/>
                </a:solidFill>
                <a:effectLst/>
              </a:rPr>
              <a:t>Alkan</a:t>
            </a:r>
            <a:r>
              <a:rPr lang="fr-FR" sz="600" dirty="0">
                <a:solidFill>
                  <a:schemeClr val="bg1"/>
                </a:solidFill>
                <a:effectLst/>
              </a:rPr>
              <a:t>, A. K., Grouin, C., &amp; </a:t>
            </a:r>
            <a:r>
              <a:rPr lang="fr-FR" sz="600" dirty="0" err="1">
                <a:solidFill>
                  <a:schemeClr val="bg1"/>
                </a:solidFill>
                <a:effectLst/>
              </a:rPr>
              <a:t>Zweigenbaum</a:t>
            </a:r>
            <a:r>
              <a:rPr lang="fr-FR" sz="600" dirty="0">
                <a:solidFill>
                  <a:schemeClr val="bg1"/>
                </a:solidFill>
                <a:effectLst/>
              </a:rPr>
              <a:t>, P. (2023). Étude de méthodes d’augmentation de données pour la reconnaissance d’entités nommées en astrophysique. In C. Servan &amp; A. </a:t>
            </a:r>
            <a:r>
              <a:rPr lang="fr-FR" sz="600" dirty="0" err="1">
                <a:solidFill>
                  <a:schemeClr val="bg1"/>
                </a:solidFill>
                <a:effectLst/>
              </a:rPr>
              <a:t>Vilnat</a:t>
            </a:r>
            <a:r>
              <a:rPr lang="fr-FR" sz="600" dirty="0">
                <a:solidFill>
                  <a:schemeClr val="bg1"/>
                </a:solidFill>
                <a:effectLst/>
              </a:rPr>
              <a:t> (</a:t>
            </a:r>
            <a:r>
              <a:rPr lang="fr-FR" sz="600" dirty="0" err="1">
                <a:solidFill>
                  <a:schemeClr val="bg1"/>
                </a:solidFill>
                <a:effectLst/>
              </a:rPr>
              <a:t>Éds</a:t>
            </a:r>
            <a:r>
              <a:rPr lang="fr-FR" sz="600" dirty="0">
                <a:solidFill>
                  <a:schemeClr val="bg1"/>
                </a:solidFill>
                <a:effectLst/>
              </a:rPr>
              <a:t>.), </a:t>
            </a:r>
            <a:r>
              <a:rPr lang="fr-FR" sz="600" i="1" dirty="0">
                <a:solidFill>
                  <a:schemeClr val="bg1"/>
                </a:solidFill>
                <a:effectLst/>
              </a:rPr>
              <a:t>Actes de CORIA-TALN 2023. Actes de la 30e Conférence sur le Traitement Automatique des Langues Naturelles (TALN), volume 1 : Travaux de recherche originaux – articles longs</a:t>
            </a:r>
            <a:r>
              <a:rPr lang="fr-FR" sz="600" dirty="0">
                <a:solidFill>
                  <a:schemeClr val="bg1"/>
                </a:solidFill>
                <a:effectLst/>
              </a:rPr>
              <a:t> (p. 1‑13). ATALA. </a:t>
            </a:r>
            <a:r>
              <a:rPr lang="fr-FR" sz="600" dirty="0">
                <a:solidFill>
                  <a:schemeClr val="bg1"/>
                </a:solidFill>
                <a:effectLst/>
                <a:hlinkClick r:id="rId2">
                  <a:extLst>
                    <a:ext uri="{A12FA001-AC4F-418D-AE19-62706E023703}">
                      <ahyp:hlinkClr xmlns:ahyp="http://schemas.microsoft.com/office/drawing/2018/hyperlinkcolor" val="tx"/>
                    </a:ext>
                  </a:extLst>
                </a:hlinkClick>
              </a:rPr>
              <a:t>https://aclanthology.org/2023.jeptalnrecital-long.1</a:t>
            </a:r>
            <a:endParaRPr lang="fr-FR" sz="600" dirty="0">
              <a:solidFill>
                <a:schemeClr val="bg1"/>
              </a:solidFill>
              <a:effectLst/>
            </a:endParaRPr>
          </a:p>
          <a:p>
            <a:r>
              <a:rPr lang="fr-FR" sz="600" dirty="0" err="1">
                <a:solidFill>
                  <a:schemeClr val="bg1"/>
                </a:solidFill>
                <a:effectLst/>
              </a:rPr>
              <a:t>Blagec</a:t>
            </a:r>
            <a:r>
              <a:rPr lang="fr-FR" sz="600" dirty="0">
                <a:solidFill>
                  <a:schemeClr val="bg1"/>
                </a:solidFill>
                <a:effectLst/>
              </a:rPr>
              <a:t>, K., </a:t>
            </a:r>
            <a:r>
              <a:rPr lang="fr-FR" sz="600" dirty="0" err="1">
                <a:solidFill>
                  <a:schemeClr val="bg1"/>
                </a:solidFill>
                <a:effectLst/>
              </a:rPr>
              <a:t>Dorffner</a:t>
            </a:r>
            <a:r>
              <a:rPr lang="fr-FR" sz="600" dirty="0">
                <a:solidFill>
                  <a:schemeClr val="bg1"/>
                </a:solidFill>
                <a:effectLst/>
              </a:rPr>
              <a:t>, G., </a:t>
            </a:r>
            <a:r>
              <a:rPr lang="fr-FR" sz="600" dirty="0" err="1">
                <a:solidFill>
                  <a:schemeClr val="bg1"/>
                </a:solidFill>
                <a:effectLst/>
              </a:rPr>
              <a:t>Moradi</a:t>
            </a:r>
            <a:r>
              <a:rPr lang="fr-FR" sz="600" dirty="0">
                <a:solidFill>
                  <a:schemeClr val="bg1"/>
                </a:solidFill>
                <a:effectLst/>
              </a:rPr>
              <a:t>, M., Ott, S., &amp; </a:t>
            </a:r>
            <a:r>
              <a:rPr lang="fr-FR" sz="600" dirty="0" err="1">
                <a:solidFill>
                  <a:schemeClr val="bg1"/>
                </a:solidFill>
                <a:effectLst/>
              </a:rPr>
              <a:t>Samwald</a:t>
            </a:r>
            <a:r>
              <a:rPr lang="fr-FR" sz="600" dirty="0">
                <a:solidFill>
                  <a:schemeClr val="bg1"/>
                </a:solidFill>
                <a:effectLst/>
              </a:rPr>
              <a:t>, M. (2022). A global </a:t>
            </a:r>
            <a:r>
              <a:rPr lang="fr-FR" sz="600" dirty="0" err="1">
                <a:solidFill>
                  <a:schemeClr val="bg1"/>
                </a:solidFill>
                <a:effectLst/>
              </a:rPr>
              <a:t>analysis</a:t>
            </a:r>
            <a:r>
              <a:rPr lang="fr-FR" sz="600" dirty="0">
                <a:solidFill>
                  <a:schemeClr val="bg1"/>
                </a:solidFill>
                <a:effectLst/>
              </a:rPr>
              <a:t> of </a:t>
            </a:r>
            <a:r>
              <a:rPr lang="fr-FR" sz="600" dirty="0" err="1">
                <a:solidFill>
                  <a:schemeClr val="bg1"/>
                </a:solidFill>
                <a:effectLst/>
              </a:rPr>
              <a:t>metrics</a:t>
            </a:r>
            <a:r>
              <a:rPr lang="fr-FR" sz="600" dirty="0">
                <a:solidFill>
                  <a:schemeClr val="bg1"/>
                </a:solidFill>
                <a:effectLst/>
              </a:rPr>
              <a:t> </a:t>
            </a:r>
            <a:r>
              <a:rPr lang="fr-FR" sz="600" dirty="0" err="1">
                <a:solidFill>
                  <a:schemeClr val="bg1"/>
                </a:solidFill>
                <a:effectLst/>
              </a:rPr>
              <a:t>used</a:t>
            </a:r>
            <a:r>
              <a:rPr lang="fr-FR" sz="600" dirty="0">
                <a:solidFill>
                  <a:schemeClr val="bg1"/>
                </a:solidFill>
                <a:effectLst/>
              </a:rPr>
              <a:t> for </a:t>
            </a:r>
            <a:r>
              <a:rPr lang="fr-FR" sz="600" dirty="0" err="1">
                <a:solidFill>
                  <a:schemeClr val="bg1"/>
                </a:solidFill>
                <a:effectLst/>
              </a:rPr>
              <a:t>measuring</a:t>
            </a:r>
            <a:r>
              <a:rPr lang="fr-FR" sz="600" dirty="0">
                <a:solidFill>
                  <a:schemeClr val="bg1"/>
                </a:solidFill>
                <a:effectLst/>
              </a:rPr>
              <a:t> performance in </a:t>
            </a:r>
            <a:r>
              <a:rPr lang="fr-FR" sz="600" dirty="0" err="1">
                <a:solidFill>
                  <a:schemeClr val="bg1"/>
                </a:solidFill>
                <a:effectLst/>
              </a:rPr>
              <a:t>natural</a:t>
            </a:r>
            <a:r>
              <a:rPr lang="fr-FR" sz="600" dirty="0">
                <a:solidFill>
                  <a:schemeClr val="bg1"/>
                </a:solidFill>
                <a:effectLst/>
              </a:rPr>
              <a:t> </a:t>
            </a:r>
            <a:r>
              <a:rPr lang="fr-FR" sz="600" dirty="0" err="1">
                <a:solidFill>
                  <a:schemeClr val="bg1"/>
                </a:solidFill>
                <a:effectLst/>
              </a:rPr>
              <a:t>language</a:t>
            </a:r>
            <a:r>
              <a:rPr lang="fr-FR" sz="600" dirty="0">
                <a:solidFill>
                  <a:schemeClr val="bg1"/>
                </a:solidFill>
                <a:effectLst/>
              </a:rPr>
              <a:t> </a:t>
            </a:r>
            <a:r>
              <a:rPr lang="fr-FR" sz="600" dirty="0" err="1">
                <a:solidFill>
                  <a:schemeClr val="bg1"/>
                </a:solidFill>
                <a:effectLst/>
              </a:rPr>
              <a:t>processing</a:t>
            </a:r>
            <a:r>
              <a:rPr lang="fr-FR" sz="600" dirty="0">
                <a:solidFill>
                  <a:schemeClr val="bg1"/>
                </a:solidFill>
                <a:effectLst/>
              </a:rPr>
              <a:t>. In T. </a:t>
            </a:r>
            <a:r>
              <a:rPr lang="fr-FR" sz="600" dirty="0" err="1">
                <a:solidFill>
                  <a:schemeClr val="bg1"/>
                </a:solidFill>
                <a:effectLst/>
              </a:rPr>
              <a:t>Shavrina</a:t>
            </a:r>
            <a:r>
              <a:rPr lang="fr-FR" sz="600" dirty="0">
                <a:solidFill>
                  <a:schemeClr val="bg1"/>
                </a:solidFill>
                <a:effectLst/>
              </a:rPr>
              <a:t>, V. </a:t>
            </a:r>
            <a:r>
              <a:rPr lang="fr-FR" sz="600" dirty="0" err="1">
                <a:solidFill>
                  <a:schemeClr val="bg1"/>
                </a:solidFill>
                <a:effectLst/>
              </a:rPr>
              <a:t>Mikhailov</a:t>
            </a:r>
            <a:r>
              <a:rPr lang="fr-FR" sz="600" dirty="0">
                <a:solidFill>
                  <a:schemeClr val="bg1"/>
                </a:solidFill>
                <a:effectLst/>
              </a:rPr>
              <a:t>, V. </a:t>
            </a:r>
            <a:r>
              <a:rPr lang="fr-FR" sz="600" dirty="0" err="1">
                <a:solidFill>
                  <a:schemeClr val="bg1"/>
                </a:solidFill>
                <a:effectLst/>
              </a:rPr>
              <a:t>Malykh</a:t>
            </a:r>
            <a:r>
              <a:rPr lang="fr-FR" sz="600" dirty="0">
                <a:solidFill>
                  <a:schemeClr val="bg1"/>
                </a:solidFill>
                <a:effectLst/>
              </a:rPr>
              <a:t>, E. </a:t>
            </a:r>
            <a:r>
              <a:rPr lang="fr-FR" sz="600" dirty="0" err="1">
                <a:solidFill>
                  <a:schemeClr val="bg1"/>
                </a:solidFill>
                <a:effectLst/>
              </a:rPr>
              <a:t>Artemova</a:t>
            </a:r>
            <a:r>
              <a:rPr lang="fr-FR" sz="600" dirty="0">
                <a:solidFill>
                  <a:schemeClr val="bg1"/>
                </a:solidFill>
                <a:effectLst/>
              </a:rPr>
              <a:t>, O. </a:t>
            </a:r>
            <a:r>
              <a:rPr lang="fr-FR" sz="600" dirty="0" err="1">
                <a:solidFill>
                  <a:schemeClr val="bg1"/>
                </a:solidFill>
                <a:effectLst/>
              </a:rPr>
              <a:t>Serikov</a:t>
            </a:r>
            <a:r>
              <a:rPr lang="fr-FR" sz="600" dirty="0">
                <a:solidFill>
                  <a:schemeClr val="bg1"/>
                </a:solidFill>
                <a:effectLst/>
              </a:rPr>
              <a:t>, &amp; V. </a:t>
            </a:r>
            <a:r>
              <a:rPr lang="fr-FR" sz="600" dirty="0" err="1">
                <a:solidFill>
                  <a:schemeClr val="bg1"/>
                </a:solidFill>
                <a:effectLst/>
              </a:rPr>
              <a:t>Protasov</a:t>
            </a:r>
            <a:r>
              <a:rPr lang="fr-FR" sz="600" dirty="0">
                <a:solidFill>
                  <a:schemeClr val="bg1"/>
                </a:solidFill>
                <a:effectLst/>
              </a:rPr>
              <a:t> (</a:t>
            </a:r>
            <a:r>
              <a:rPr lang="fr-FR" sz="600" dirty="0" err="1">
                <a:solidFill>
                  <a:schemeClr val="bg1"/>
                </a:solidFill>
                <a:effectLst/>
              </a:rPr>
              <a:t>Éds</a:t>
            </a:r>
            <a:r>
              <a:rPr lang="fr-FR" sz="600" dirty="0">
                <a:solidFill>
                  <a:schemeClr val="bg1"/>
                </a:solidFill>
                <a:effectLst/>
              </a:rPr>
              <a:t>.), </a:t>
            </a:r>
            <a:r>
              <a:rPr lang="fr-FR" sz="600" i="1" dirty="0" err="1">
                <a:solidFill>
                  <a:schemeClr val="bg1"/>
                </a:solidFill>
                <a:effectLst/>
              </a:rPr>
              <a:t>Proceedings</a:t>
            </a:r>
            <a:r>
              <a:rPr lang="fr-FR" sz="600" i="1" dirty="0">
                <a:solidFill>
                  <a:schemeClr val="bg1"/>
                </a:solidFill>
                <a:effectLst/>
              </a:rPr>
              <a:t> of NLP Power ! The First Workshop on Efficient Benchmarking in NLP</a:t>
            </a:r>
            <a:r>
              <a:rPr lang="fr-FR" sz="600" dirty="0">
                <a:solidFill>
                  <a:schemeClr val="bg1"/>
                </a:solidFill>
                <a:effectLst/>
              </a:rPr>
              <a:t> (p. 52‑63). Association for </a:t>
            </a:r>
            <a:r>
              <a:rPr lang="fr-FR" sz="600" dirty="0" err="1">
                <a:solidFill>
                  <a:schemeClr val="bg1"/>
                </a:solidFill>
                <a:effectLst/>
              </a:rPr>
              <a:t>Computational</a:t>
            </a:r>
            <a:r>
              <a:rPr lang="fr-FR" sz="600" dirty="0">
                <a:solidFill>
                  <a:schemeClr val="bg1"/>
                </a:solidFill>
                <a:effectLst/>
              </a:rPr>
              <a:t> </a:t>
            </a:r>
            <a:r>
              <a:rPr lang="fr-FR" sz="600" dirty="0" err="1">
                <a:solidFill>
                  <a:schemeClr val="bg1"/>
                </a:solidFill>
                <a:effectLst/>
              </a:rPr>
              <a:t>Linguistics</a:t>
            </a:r>
            <a:r>
              <a:rPr lang="fr-FR" sz="600" dirty="0">
                <a:solidFill>
                  <a:schemeClr val="bg1"/>
                </a:solidFill>
                <a:effectLst/>
              </a:rPr>
              <a:t>. </a:t>
            </a:r>
            <a:r>
              <a:rPr lang="fr-FR" sz="600" dirty="0">
                <a:solidFill>
                  <a:schemeClr val="bg1"/>
                </a:solidFill>
                <a:effectLst/>
                <a:hlinkClick r:id="rId3">
                  <a:extLst>
                    <a:ext uri="{A12FA001-AC4F-418D-AE19-62706E023703}">
                      <ahyp:hlinkClr xmlns:ahyp="http://schemas.microsoft.com/office/drawing/2018/hyperlinkcolor" val="tx"/>
                    </a:ext>
                  </a:extLst>
                </a:hlinkClick>
              </a:rPr>
              <a:t>https://doi.org/10.18653/v1/2022.nlppower-1.6</a:t>
            </a:r>
            <a:endParaRPr lang="fr-FR" sz="600" dirty="0">
              <a:solidFill>
                <a:schemeClr val="bg1"/>
              </a:solidFill>
              <a:effectLst/>
            </a:endParaRPr>
          </a:p>
          <a:p>
            <a:r>
              <a:rPr lang="fr-FR" sz="600" dirty="0">
                <a:solidFill>
                  <a:schemeClr val="bg1"/>
                </a:solidFill>
                <a:effectLst/>
              </a:rPr>
              <a:t>bprasad26. (2022, septembre 18). </a:t>
            </a:r>
            <a:r>
              <a:rPr lang="fr-FR" sz="600" i="1" dirty="0">
                <a:solidFill>
                  <a:schemeClr val="bg1"/>
                </a:solidFill>
                <a:effectLst/>
              </a:rPr>
              <a:t>Perceptron in Machine Learning</a:t>
            </a:r>
            <a:r>
              <a:rPr lang="fr-FR" sz="600" dirty="0">
                <a:solidFill>
                  <a:schemeClr val="bg1"/>
                </a:solidFill>
                <a:effectLst/>
              </a:rPr>
              <a:t>. Life </a:t>
            </a:r>
            <a:r>
              <a:rPr lang="fr-FR" sz="600" dirty="0" err="1">
                <a:solidFill>
                  <a:schemeClr val="bg1"/>
                </a:solidFill>
                <a:effectLst/>
              </a:rPr>
              <a:t>With</a:t>
            </a:r>
            <a:r>
              <a:rPr lang="fr-FR" sz="600" dirty="0">
                <a:solidFill>
                  <a:schemeClr val="bg1"/>
                </a:solidFill>
                <a:effectLst/>
              </a:rPr>
              <a:t> Data. </a:t>
            </a:r>
            <a:r>
              <a:rPr lang="fr-FR" sz="600" dirty="0">
                <a:solidFill>
                  <a:schemeClr val="bg1"/>
                </a:solidFill>
                <a:effectLst/>
                <a:hlinkClick r:id="rId4">
                  <a:extLst>
                    <a:ext uri="{A12FA001-AC4F-418D-AE19-62706E023703}">
                      <ahyp:hlinkClr xmlns:ahyp="http://schemas.microsoft.com/office/drawing/2018/hyperlinkcolor" val="tx"/>
                    </a:ext>
                  </a:extLst>
                </a:hlinkClick>
              </a:rPr>
              <a:t>https://lifewithdata.com/2022/09/18/perceptron-in-machine-learning/</a:t>
            </a:r>
            <a:endParaRPr lang="fr-FR" sz="600" dirty="0">
              <a:solidFill>
                <a:schemeClr val="bg1"/>
              </a:solidFill>
              <a:effectLst/>
            </a:endParaRPr>
          </a:p>
          <a:p>
            <a:r>
              <a:rPr lang="fr-FR" sz="600" i="1" dirty="0">
                <a:solidFill>
                  <a:schemeClr val="bg1"/>
                </a:solidFill>
                <a:effectLst/>
              </a:rPr>
              <a:t>Chris Manning : How computers are </a:t>
            </a:r>
            <a:r>
              <a:rPr lang="fr-FR" sz="600" i="1" dirty="0" err="1">
                <a:solidFill>
                  <a:schemeClr val="bg1"/>
                </a:solidFill>
                <a:effectLst/>
              </a:rPr>
              <a:t>learning</a:t>
            </a:r>
            <a:r>
              <a:rPr lang="fr-FR" sz="600" i="1" dirty="0">
                <a:solidFill>
                  <a:schemeClr val="bg1"/>
                </a:solidFill>
                <a:effectLst/>
              </a:rPr>
              <a:t> to </a:t>
            </a:r>
            <a:r>
              <a:rPr lang="fr-FR" sz="600" i="1" dirty="0" err="1">
                <a:solidFill>
                  <a:schemeClr val="bg1"/>
                </a:solidFill>
                <a:effectLst/>
              </a:rPr>
              <a:t>understand</a:t>
            </a:r>
            <a:r>
              <a:rPr lang="fr-FR" sz="600" i="1" dirty="0">
                <a:solidFill>
                  <a:schemeClr val="bg1"/>
                </a:solidFill>
                <a:effectLst/>
              </a:rPr>
              <a:t> </a:t>
            </a:r>
            <a:r>
              <a:rPr lang="fr-FR" sz="600" i="1" dirty="0" err="1">
                <a:solidFill>
                  <a:schemeClr val="bg1"/>
                </a:solidFill>
                <a:effectLst/>
              </a:rPr>
              <a:t>language</a:t>
            </a:r>
            <a:r>
              <a:rPr lang="fr-FR" sz="600" i="1" dirty="0">
                <a:solidFill>
                  <a:schemeClr val="bg1"/>
                </a:solidFill>
                <a:effectLst/>
              </a:rPr>
              <a:t>​ | Stanford </a:t>
            </a:r>
            <a:r>
              <a:rPr lang="fr-FR" sz="600" i="1" dirty="0" err="1">
                <a:solidFill>
                  <a:schemeClr val="bg1"/>
                </a:solidFill>
                <a:effectLst/>
              </a:rPr>
              <a:t>University</a:t>
            </a:r>
            <a:r>
              <a:rPr lang="fr-FR" sz="600" i="1" dirty="0">
                <a:solidFill>
                  <a:schemeClr val="bg1"/>
                </a:solidFill>
                <a:effectLst/>
              </a:rPr>
              <a:t> </a:t>
            </a:r>
            <a:r>
              <a:rPr lang="fr-FR" sz="600" i="1" dirty="0" err="1">
                <a:solidFill>
                  <a:schemeClr val="bg1"/>
                </a:solidFill>
                <a:effectLst/>
              </a:rPr>
              <a:t>School</a:t>
            </a:r>
            <a:r>
              <a:rPr lang="fr-FR" sz="600" i="1" dirty="0">
                <a:solidFill>
                  <a:schemeClr val="bg1"/>
                </a:solidFill>
                <a:effectLst/>
              </a:rPr>
              <a:t> of Engineering</a:t>
            </a:r>
            <a:r>
              <a:rPr lang="fr-FR" sz="600" dirty="0">
                <a:solidFill>
                  <a:schemeClr val="bg1"/>
                </a:solidFill>
                <a:effectLst/>
              </a:rPr>
              <a:t>. (2017, mai 22). </a:t>
            </a:r>
            <a:r>
              <a:rPr lang="fr-FR" sz="600" dirty="0">
                <a:solidFill>
                  <a:schemeClr val="bg1"/>
                </a:solidFill>
                <a:effectLst/>
                <a:hlinkClick r:id="rId5">
                  <a:extLst>
                    <a:ext uri="{A12FA001-AC4F-418D-AE19-62706E023703}">
                      <ahyp:hlinkClr xmlns:ahyp="http://schemas.microsoft.com/office/drawing/2018/hyperlinkcolor" val="tx"/>
                    </a:ext>
                  </a:extLst>
                </a:hlinkClick>
              </a:rPr>
              <a:t>https://engineering.stanford.edu/magazine/article/chris-manning-how-computers-are-learning-understand-language</a:t>
            </a:r>
            <a:endParaRPr lang="fr-FR" sz="600" dirty="0">
              <a:solidFill>
                <a:schemeClr val="bg1"/>
              </a:solidFill>
              <a:effectLst/>
            </a:endParaRPr>
          </a:p>
          <a:p>
            <a:r>
              <a:rPr lang="fr-FR" sz="600" dirty="0" err="1">
                <a:solidFill>
                  <a:schemeClr val="bg1"/>
                </a:solidFill>
                <a:effectLst/>
              </a:rPr>
              <a:t>Dai</a:t>
            </a:r>
            <a:r>
              <a:rPr lang="fr-FR" sz="600" dirty="0">
                <a:solidFill>
                  <a:schemeClr val="bg1"/>
                </a:solidFill>
                <a:effectLst/>
              </a:rPr>
              <a:t>, X., &amp; </a:t>
            </a:r>
            <a:r>
              <a:rPr lang="fr-FR" sz="600" dirty="0" err="1">
                <a:solidFill>
                  <a:schemeClr val="bg1"/>
                </a:solidFill>
                <a:effectLst/>
              </a:rPr>
              <a:t>Karimi</a:t>
            </a:r>
            <a:r>
              <a:rPr lang="fr-FR" sz="600" dirty="0">
                <a:solidFill>
                  <a:schemeClr val="bg1"/>
                </a:solidFill>
                <a:effectLst/>
              </a:rPr>
              <a:t>, S. (2022). </a:t>
            </a:r>
            <a:r>
              <a:rPr lang="fr-FR" sz="600" i="1" dirty="0" err="1">
                <a:solidFill>
                  <a:schemeClr val="bg1"/>
                </a:solidFill>
                <a:effectLst/>
              </a:rPr>
              <a:t>Detecting</a:t>
            </a:r>
            <a:r>
              <a:rPr lang="fr-FR" sz="600" i="1" dirty="0">
                <a:solidFill>
                  <a:schemeClr val="bg1"/>
                </a:solidFill>
                <a:effectLst/>
              </a:rPr>
              <a:t> </a:t>
            </a:r>
            <a:r>
              <a:rPr lang="fr-FR" sz="600" i="1" dirty="0" err="1">
                <a:solidFill>
                  <a:schemeClr val="bg1"/>
                </a:solidFill>
                <a:effectLst/>
              </a:rPr>
              <a:t>Entities</a:t>
            </a:r>
            <a:r>
              <a:rPr lang="fr-FR" sz="600" i="1" dirty="0">
                <a:solidFill>
                  <a:schemeClr val="bg1"/>
                </a:solidFill>
                <a:effectLst/>
              </a:rPr>
              <a:t> in the </a:t>
            </a:r>
            <a:r>
              <a:rPr lang="fr-FR" sz="600" i="1" dirty="0" err="1">
                <a:solidFill>
                  <a:schemeClr val="bg1"/>
                </a:solidFill>
                <a:effectLst/>
              </a:rPr>
              <a:t>Astrophysics</a:t>
            </a:r>
            <a:r>
              <a:rPr lang="fr-FR" sz="600" i="1" dirty="0">
                <a:solidFill>
                  <a:schemeClr val="bg1"/>
                </a:solidFill>
                <a:effectLst/>
              </a:rPr>
              <a:t> </a:t>
            </a:r>
            <a:r>
              <a:rPr lang="fr-FR" sz="600" i="1" dirty="0" err="1">
                <a:solidFill>
                  <a:schemeClr val="bg1"/>
                </a:solidFill>
                <a:effectLst/>
              </a:rPr>
              <a:t>Literature</a:t>
            </a:r>
            <a:r>
              <a:rPr lang="fr-FR" sz="600" i="1" dirty="0">
                <a:solidFill>
                  <a:schemeClr val="bg1"/>
                </a:solidFill>
                <a:effectLst/>
              </a:rPr>
              <a:t> : A </a:t>
            </a:r>
            <a:r>
              <a:rPr lang="fr-FR" sz="600" i="1" dirty="0" err="1">
                <a:solidFill>
                  <a:schemeClr val="bg1"/>
                </a:solidFill>
                <a:effectLst/>
              </a:rPr>
              <a:t>Comparison</a:t>
            </a:r>
            <a:r>
              <a:rPr lang="fr-FR" sz="600" i="1" dirty="0">
                <a:solidFill>
                  <a:schemeClr val="bg1"/>
                </a:solidFill>
                <a:effectLst/>
              </a:rPr>
              <a:t> of Word-</a:t>
            </a:r>
            <a:r>
              <a:rPr lang="fr-FR" sz="600" i="1" dirty="0" err="1">
                <a:solidFill>
                  <a:schemeClr val="bg1"/>
                </a:solidFill>
                <a:effectLst/>
              </a:rPr>
              <a:t>based</a:t>
            </a:r>
            <a:r>
              <a:rPr lang="fr-FR" sz="600" i="1" dirty="0">
                <a:solidFill>
                  <a:schemeClr val="bg1"/>
                </a:solidFill>
                <a:effectLst/>
              </a:rPr>
              <a:t> and Span-</a:t>
            </a:r>
            <a:r>
              <a:rPr lang="fr-FR" sz="600" i="1" dirty="0" err="1">
                <a:solidFill>
                  <a:schemeClr val="bg1"/>
                </a:solidFill>
                <a:effectLst/>
              </a:rPr>
              <a:t>based</a:t>
            </a:r>
            <a:r>
              <a:rPr lang="fr-FR" sz="600" i="1" dirty="0">
                <a:solidFill>
                  <a:schemeClr val="bg1"/>
                </a:solidFill>
                <a:effectLst/>
              </a:rPr>
              <a:t> </a:t>
            </a:r>
            <a:r>
              <a:rPr lang="fr-FR" sz="600" i="1" dirty="0" err="1">
                <a:solidFill>
                  <a:schemeClr val="bg1"/>
                </a:solidFill>
                <a:effectLst/>
              </a:rPr>
              <a:t>Entity</a:t>
            </a:r>
            <a:r>
              <a:rPr lang="fr-FR" sz="600" i="1" dirty="0">
                <a:solidFill>
                  <a:schemeClr val="bg1"/>
                </a:solidFill>
                <a:effectLst/>
              </a:rPr>
              <a:t> Recognition Methods</a:t>
            </a:r>
            <a:r>
              <a:rPr lang="fr-FR" sz="600" dirty="0">
                <a:solidFill>
                  <a:schemeClr val="bg1"/>
                </a:solidFill>
                <a:effectLst/>
              </a:rPr>
              <a:t>. </a:t>
            </a:r>
            <a:r>
              <a:rPr lang="fr-FR" sz="600" dirty="0">
                <a:solidFill>
                  <a:schemeClr val="bg1"/>
                </a:solidFill>
                <a:effectLst/>
                <a:hlinkClick r:id="rId6">
                  <a:extLst>
                    <a:ext uri="{A12FA001-AC4F-418D-AE19-62706E023703}">
                      <ahyp:hlinkClr xmlns:ahyp="http://schemas.microsoft.com/office/drawing/2018/hyperlinkcolor" val="tx"/>
                    </a:ext>
                  </a:extLst>
                </a:hlinkClick>
              </a:rPr>
              <a:t>https://doi.org/10.48550/arXiv.2211.13819</a:t>
            </a:r>
            <a:endParaRPr lang="fr-FR" sz="600" dirty="0">
              <a:solidFill>
                <a:schemeClr val="bg1"/>
              </a:solidFill>
              <a:effectLst/>
            </a:endParaRPr>
          </a:p>
          <a:p>
            <a:r>
              <a:rPr lang="fr-FR" sz="600" dirty="0" err="1">
                <a:solidFill>
                  <a:schemeClr val="bg1"/>
                </a:solidFill>
                <a:effectLst/>
              </a:rPr>
              <a:t>Ducel</a:t>
            </a:r>
            <a:r>
              <a:rPr lang="fr-FR" sz="600" dirty="0">
                <a:solidFill>
                  <a:schemeClr val="bg1"/>
                </a:solidFill>
                <a:effectLst/>
              </a:rPr>
              <a:t>, F., </a:t>
            </a:r>
            <a:r>
              <a:rPr lang="fr-FR" sz="600" dirty="0" err="1">
                <a:solidFill>
                  <a:schemeClr val="bg1"/>
                </a:solidFill>
                <a:effectLst/>
              </a:rPr>
              <a:t>Névéol</a:t>
            </a:r>
            <a:r>
              <a:rPr lang="fr-FR" sz="600" dirty="0">
                <a:solidFill>
                  <a:schemeClr val="bg1"/>
                </a:solidFill>
                <a:effectLst/>
              </a:rPr>
              <a:t>, A., &amp; Fort, K. (2024). Évaluation automatique des biais de genre dans des modèles de langue </a:t>
            </a:r>
            <a:r>
              <a:rPr lang="fr-FR" sz="600" dirty="0" err="1">
                <a:solidFill>
                  <a:schemeClr val="bg1"/>
                </a:solidFill>
                <a:effectLst/>
              </a:rPr>
              <a:t>auto-régressifs</a:t>
            </a:r>
            <a:r>
              <a:rPr lang="fr-FR" sz="600" dirty="0">
                <a:solidFill>
                  <a:schemeClr val="bg1"/>
                </a:solidFill>
                <a:effectLst/>
              </a:rPr>
              <a:t>. In M. Balaguer, N. </a:t>
            </a:r>
            <a:r>
              <a:rPr lang="fr-FR" sz="600" dirty="0" err="1">
                <a:solidFill>
                  <a:schemeClr val="bg1"/>
                </a:solidFill>
                <a:effectLst/>
              </a:rPr>
              <a:t>Bendahman</a:t>
            </a:r>
            <a:r>
              <a:rPr lang="fr-FR" sz="600" dirty="0">
                <a:solidFill>
                  <a:schemeClr val="bg1"/>
                </a:solidFill>
                <a:effectLst/>
              </a:rPr>
              <a:t>, L.-M. Ho-dac, J. </a:t>
            </a:r>
            <a:r>
              <a:rPr lang="fr-FR" sz="600" dirty="0" err="1">
                <a:solidFill>
                  <a:schemeClr val="bg1"/>
                </a:solidFill>
                <a:effectLst/>
              </a:rPr>
              <a:t>Mauclair</a:t>
            </a:r>
            <a:r>
              <a:rPr lang="fr-FR" sz="600" dirty="0">
                <a:solidFill>
                  <a:schemeClr val="bg1"/>
                </a:solidFill>
                <a:effectLst/>
              </a:rPr>
              <a:t>, J. G Moreno, &amp; J. </a:t>
            </a:r>
            <a:r>
              <a:rPr lang="fr-FR" sz="600" dirty="0" err="1">
                <a:solidFill>
                  <a:schemeClr val="bg1"/>
                </a:solidFill>
                <a:effectLst/>
              </a:rPr>
              <a:t>Pinquier</a:t>
            </a:r>
            <a:r>
              <a:rPr lang="fr-FR" sz="600" dirty="0">
                <a:solidFill>
                  <a:schemeClr val="bg1"/>
                </a:solidFill>
                <a:effectLst/>
              </a:rPr>
              <a:t> (</a:t>
            </a:r>
            <a:r>
              <a:rPr lang="fr-FR" sz="600" dirty="0" err="1">
                <a:solidFill>
                  <a:schemeClr val="bg1"/>
                </a:solidFill>
                <a:effectLst/>
              </a:rPr>
              <a:t>Éds</a:t>
            </a:r>
            <a:r>
              <a:rPr lang="fr-FR" sz="600" dirty="0">
                <a:solidFill>
                  <a:schemeClr val="bg1"/>
                </a:solidFill>
                <a:effectLst/>
              </a:rPr>
              <a:t>.), </a:t>
            </a:r>
            <a:r>
              <a:rPr lang="fr-FR" sz="600" i="1" dirty="0">
                <a:solidFill>
                  <a:schemeClr val="bg1"/>
                </a:solidFill>
                <a:effectLst/>
              </a:rPr>
              <a:t>Actes de la 31ème Conférence sur le Traitement Automatique des Langues Naturelles, volume 1 : Articles longs et prises de position</a:t>
            </a:r>
            <a:r>
              <a:rPr lang="fr-FR" sz="600" dirty="0">
                <a:solidFill>
                  <a:schemeClr val="bg1"/>
                </a:solidFill>
                <a:effectLst/>
              </a:rPr>
              <a:t> (p. 64‑84). ATALA and AFPC. </a:t>
            </a:r>
            <a:r>
              <a:rPr lang="fr-FR" sz="600" dirty="0">
                <a:solidFill>
                  <a:schemeClr val="bg1"/>
                </a:solidFill>
                <a:effectLst/>
                <a:hlinkClick r:id="rId7">
                  <a:extLst>
                    <a:ext uri="{A12FA001-AC4F-418D-AE19-62706E023703}">
                      <ahyp:hlinkClr xmlns:ahyp="http://schemas.microsoft.com/office/drawing/2018/hyperlinkcolor" val="tx"/>
                    </a:ext>
                  </a:extLst>
                </a:hlinkClick>
              </a:rPr>
              <a:t>https://aclanthology.org/2024.jeptalnrecital-taln.5</a:t>
            </a:r>
            <a:endParaRPr lang="fr-FR" sz="600" dirty="0">
              <a:solidFill>
                <a:schemeClr val="bg1"/>
              </a:solidFill>
              <a:effectLst/>
            </a:endParaRPr>
          </a:p>
          <a:p>
            <a:r>
              <a:rPr lang="fr-FR" sz="600" i="1" dirty="0">
                <a:solidFill>
                  <a:schemeClr val="bg1"/>
                </a:solidFill>
                <a:effectLst/>
              </a:rPr>
              <a:t>Exclusive : The $2 Per </a:t>
            </a:r>
            <a:r>
              <a:rPr lang="fr-FR" sz="600" i="1" dirty="0" err="1">
                <a:solidFill>
                  <a:schemeClr val="bg1"/>
                </a:solidFill>
                <a:effectLst/>
              </a:rPr>
              <a:t>Hour</a:t>
            </a:r>
            <a:r>
              <a:rPr lang="fr-FR" sz="600" i="1" dirty="0">
                <a:solidFill>
                  <a:schemeClr val="bg1"/>
                </a:solidFill>
                <a:effectLst/>
              </a:rPr>
              <a:t> </a:t>
            </a:r>
            <a:r>
              <a:rPr lang="fr-FR" sz="600" i="1" dirty="0" err="1">
                <a:solidFill>
                  <a:schemeClr val="bg1"/>
                </a:solidFill>
                <a:effectLst/>
              </a:rPr>
              <a:t>Workers</a:t>
            </a:r>
            <a:r>
              <a:rPr lang="fr-FR" sz="600" i="1" dirty="0">
                <a:solidFill>
                  <a:schemeClr val="bg1"/>
                </a:solidFill>
                <a:effectLst/>
              </a:rPr>
              <a:t> </a:t>
            </a:r>
            <a:r>
              <a:rPr lang="fr-FR" sz="600" i="1" dirty="0" err="1">
                <a:solidFill>
                  <a:schemeClr val="bg1"/>
                </a:solidFill>
                <a:effectLst/>
              </a:rPr>
              <a:t>Who</a:t>
            </a:r>
            <a:r>
              <a:rPr lang="fr-FR" sz="600" i="1" dirty="0">
                <a:solidFill>
                  <a:schemeClr val="bg1"/>
                </a:solidFill>
                <a:effectLst/>
              </a:rPr>
              <a:t> Made </a:t>
            </a:r>
            <a:r>
              <a:rPr lang="fr-FR" sz="600" i="1" dirty="0" err="1">
                <a:solidFill>
                  <a:schemeClr val="bg1"/>
                </a:solidFill>
                <a:effectLst/>
              </a:rPr>
              <a:t>ChatGPT</a:t>
            </a:r>
            <a:r>
              <a:rPr lang="fr-FR" sz="600" i="1" dirty="0">
                <a:solidFill>
                  <a:schemeClr val="bg1"/>
                </a:solidFill>
                <a:effectLst/>
              </a:rPr>
              <a:t> </a:t>
            </a:r>
            <a:r>
              <a:rPr lang="fr-FR" sz="600" i="1" dirty="0" err="1">
                <a:solidFill>
                  <a:schemeClr val="bg1"/>
                </a:solidFill>
                <a:effectLst/>
              </a:rPr>
              <a:t>Safer</a:t>
            </a:r>
            <a:r>
              <a:rPr lang="fr-FR" sz="600" dirty="0">
                <a:solidFill>
                  <a:schemeClr val="bg1"/>
                </a:solidFill>
                <a:effectLst/>
              </a:rPr>
              <a:t>. (2023, janvier 18). Time. </a:t>
            </a:r>
            <a:r>
              <a:rPr lang="fr-FR" sz="600" dirty="0">
                <a:solidFill>
                  <a:schemeClr val="bg1"/>
                </a:solidFill>
                <a:effectLst/>
                <a:hlinkClick r:id="rId8">
                  <a:extLst>
                    <a:ext uri="{A12FA001-AC4F-418D-AE19-62706E023703}">
                      <ahyp:hlinkClr xmlns:ahyp="http://schemas.microsoft.com/office/drawing/2018/hyperlinkcolor" val="tx"/>
                    </a:ext>
                  </a:extLst>
                </a:hlinkClick>
              </a:rPr>
              <a:t>https://time.com/6247678/openai-chatgpt-kenya-workers/</a:t>
            </a:r>
            <a:endParaRPr lang="fr-FR" sz="600" dirty="0">
              <a:solidFill>
                <a:schemeClr val="bg1"/>
              </a:solidFill>
              <a:effectLst/>
            </a:endParaRPr>
          </a:p>
          <a:p>
            <a:r>
              <a:rPr lang="fr-FR" sz="600" i="1" dirty="0" err="1">
                <a:solidFill>
                  <a:schemeClr val="bg1"/>
                </a:solidFill>
                <a:effectLst/>
              </a:rPr>
              <a:t>From</a:t>
            </a:r>
            <a:r>
              <a:rPr lang="fr-FR" sz="600" i="1" dirty="0">
                <a:solidFill>
                  <a:schemeClr val="bg1"/>
                </a:solidFill>
                <a:effectLst/>
              </a:rPr>
              <a:t> </a:t>
            </a:r>
            <a:r>
              <a:rPr lang="fr-FR" sz="600" i="1" dirty="0" err="1">
                <a:solidFill>
                  <a:schemeClr val="bg1"/>
                </a:solidFill>
                <a:effectLst/>
              </a:rPr>
              <a:t>Languages</a:t>
            </a:r>
            <a:r>
              <a:rPr lang="fr-FR" sz="600" i="1" dirty="0">
                <a:solidFill>
                  <a:schemeClr val="bg1"/>
                </a:solidFill>
                <a:effectLst/>
              </a:rPr>
              <a:t> to Information</a:t>
            </a:r>
            <a:r>
              <a:rPr lang="fr-FR" sz="600" dirty="0">
                <a:solidFill>
                  <a:schemeClr val="bg1"/>
                </a:solidFill>
                <a:effectLst/>
              </a:rPr>
              <a:t>. (s. d.). YouTube. Consulté 23 août 2024, à l’adresse </a:t>
            </a:r>
            <a:r>
              <a:rPr lang="fr-FR" sz="600" dirty="0">
                <a:solidFill>
                  <a:schemeClr val="bg1"/>
                </a:solidFill>
                <a:effectLst/>
                <a:hlinkClick r:id="rId9">
                  <a:extLst>
                    <a:ext uri="{A12FA001-AC4F-418D-AE19-62706E023703}">
                      <ahyp:hlinkClr xmlns:ahyp="http://schemas.microsoft.com/office/drawing/2018/hyperlinkcolor" val="tx"/>
                    </a:ext>
                  </a:extLst>
                </a:hlinkClick>
              </a:rPr>
              <a:t>https://www.youtube.com/channel/UC_48v322owNVtORXuMeRmpA</a:t>
            </a:r>
            <a:endParaRPr lang="fr-FR" sz="600" dirty="0">
              <a:solidFill>
                <a:schemeClr val="bg1"/>
              </a:solidFill>
              <a:effectLst/>
            </a:endParaRPr>
          </a:p>
          <a:p>
            <a:r>
              <a:rPr lang="fr-FR" sz="600" dirty="0" err="1">
                <a:solidFill>
                  <a:schemeClr val="bg1"/>
                </a:solidFill>
                <a:effectLst/>
              </a:rPr>
              <a:t>Hutchins</a:t>
            </a:r>
            <a:r>
              <a:rPr lang="fr-FR" sz="600" dirty="0">
                <a:solidFill>
                  <a:schemeClr val="bg1"/>
                </a:solidFill>
                <a:effectLst/>
              </a:rPr>
              <a:t>, J. (1995). </a:t>
            </a:r>
            <a:r>
              <a:rPr lang="fr-FR" sz="600" i="1" dirty="0">
                <a:solidFill>
                  <a:schemeClr val="bg1"/>
                </a:solidFill>
                <a:effectLst/>
              </a:rPr>
              <a:t>« The whisky </a:t>
            </a:r>
            <a:r>
              <a:rPr lang="fr-FR" sz="600" i="1" dirty="0" err="1">
                <a:solidFill>
                  <a:schemeClr val="bg1"/>
                </a:solidFill>
                <a:effectLst/>
              </a:rPr>
              <a:t>was</a:t>
            </a:r>
            <a:r>
              <a:rPr lang="fr-FR" sz="600" i="1" dirty="0">
                <a:solidFill>
                  <a:schemeClr val="bg1"/>
                </a:solidFill>
                <a:effectLst/>
              </a:rPr>
              <a:t> invisible », or Persistent </a:t>
            </a:r>
            <a:r>
              <a:rPr lang="fr-FR" sz="600" i="1" dirty="0" err="1">
                <a:solidFill>
                  <a:schemeClr val="bg1"/>
                </a:solidFill>
                <a:effectLst/>
              </a:rPr>
              <a:t>myths</a:t>
            </a:r>
            <a:r>
              <a:rPr lang="fr-FR" sz="600" i="1" dirty="0">
                <a:solidFill>
                  <a:schemeClr val="bg1"/>
                </a:solidFill>
                <a:effectLst/>
              </a:rPr>
              <a:t> of MT</a:t>
            </a:r>
            <a:r>
              <a:rPr lang="fr-FR" sz="600" dirty="0">
                <a:solidFill>
                  <a:schemeClr val="bg1"/>
                </a:solidFill>
                <a:effectLst/>
              </a:rPr>
              <a:t>. </a:t>
            </a:r>
            <a:r>
              <a:rPr lang="fr-FR" sz="600" i="1" dirty="0">
                <a:solidFill>
                  <a:schemeClr val="bg1"/>
                </a:solidFill>
                <a:effectLst/>
              </a:rPr>
              <a:t>MT News International</a:t>
            </a:r>
            <a:r>
              <a:rPr lang="fr-FR" sz="600" dirty="0">
                <a:solidFill>
                  <a:schemeClr val="bg1"/>
                </a:solidFill>
                <a:effectLst/>
              </a:rPr>
              <a:t>(11), 17‑18.</a:t>
            </a:r>
          </a:p>
          <a:p>
            <a:r>
              <a:rPr lang="fr-FR" sz="600" dirty="0">
                <a:solidFill>
                  <a:schemeClr val="bg1"/>
                </a:solidFill>
                <a:effectLst/>
              </a:rPr>
              <a:t>Jelinek, F. (2009). ACL </a:t>
            </a:r>
            <a:r>
              <a:rPr lang="fr-FR" sz="600" dirty="0" err="1">
                <a:solidFill>
                  <a:schemeClr val="bg1"/>
                </a:solidFill>
                <a:effectLst/>
              </a:rPr>
              <a:t>Lifetime</a:t>
            </a:r>
            <a:r>
              <a:rPr lang="fr-FR" sz="600" dirty="0">
                <a:solidFill>
                  <a:schemeClr val="bg1"/>
                </a:solidFill>
                <a:effectLst/>
              </a:rPr>
              <a:t> </a:t>
            </a:r>
            <a:r>
              <a:rPr lang="fr-FR" sz="600" dirty="0" err="1">
                <a:solidFill>
                  <a:schemeClr val="bg1"/>
                </a:solidFill>
                <a:effectLst/>
              </a:rPr>
              <a:t>Achievement</a:t>
            </a:r>
            <a:r>
              <a:rPr lang="fr-FR" sz="600" dirty="0">
                <a:solidFill>
                  <a:schemeClr val="bg1"/>
                </a:solidFill>
                <a:effectLst/>
              </a:rPr>
              <a:t> </a:t>
            </a:r>
            <a:r>
              <a:rPr lang="fr-FR" sz="600" dirty="0" err="1">
                <a:solidFill>
                  <a:schemeClr val="bg1"/>
                </a:solidFill>
                <a:effectLst/>
              </a:rPr>
              <a:t>Award</a:t>
            </a:r>
            <a:r>
              <a:rPr lang="fr-FR" sz="600" dirty="0">
                <a:solidFill>
                  <a:schemeClr val="bg1"/>
                </a:solidFill>
                <a:effectLst/>
              </a:rPr>
              <a:t> : The Dawn of </a:t>
            </a:r>
            <a:r>
              <a:rPr lang="fr-FR" sz="600" dirty="0" err="1">
                <a:solidFill>
                  <a:schemeClr val="bg1"/>
                </a:solidFill>
                <a:effectLst/>
              </a:rPr>
              <a:t>Statistical</a:t>
            </a:r>
            <a:r>
              <a:rPr lang="fr-FR" sz="600" dirty="0">
                <a:solidFill>
                  <a:schemeClr val="bg1"/>
                </a:solidFill>
                <a:effectLst/>
              </a:rPr>
              <a:t> ASR and MT. </a:t>
            </a:r>
            <a:r>
              <a:rPr lang="fr-FR" sz="600" i="1" dirty="0" err="1">
                <a:solidFill>
                  <a:schemeClr val="bg1"/>
                </a:solidFill>
                <a:effectLst/>
              </a:rPr>
              <a:t>Computational</a:t>
            </a:r>
            <a:r>
              <a:rPr lang="fr-FR" sz="600" i="1" dirty="0">
                <a:solidFill>
                  <a:schemeClr val="bg1"/>
                </a:solidFill>
                <a:effectLst/>
              </a:rPr>
              <a:t> </a:t>
            </a:r>
            <a:r>
              <a:rPr lang="fr-FR" sz="600" i="1" dirty="0" err="1">
                <a:solidFill>
                  <a:schemeClr val="bg1"/>
                </a:solidFill>
                <a:effectLst/>
              </a:rPr>
              <a:t>Linguistics</a:t>
            </a:r>
            <a:r>
              <a:rPr lang="fr-FR" sz="600" dirty="0">
                <a:solidFill>
                  <a:schemeClr val="bg1"/>
                </a:solidFill>
                <a:effectLst/>
              </a:rPr>
              <a:t>, </a:t>
            </a:r>
            <a:r>
              <a:rPr lang="fr-FR" sz="600" i="1" dirty="0">
                <a:solidFill>
                  <a:schemeClr val="bg1"/>
                </a:solidFill>
                <a:effectLst/>
              </a:rPr>
              <a:t>35</a:t>
            </a:r>
            <a:r>
              <a:rPr lang="fr-FR" sz="600" dirty="0">
                <a:solidFill>
                  <a:schemeClr val="bg1"/>
                </a:solidFill>
                <a:effectLst/>
              </a:rPr>
              <a:t>(4), 483‑494. </a:t>
            </a:r>
            <a:r>
              <a:rPr lang="fr-FR" sz="600" dirty="0">
                <a:solidFill>
                  <a:schemeClr val="bg1"/>
                </a:solidFill>
                <a:effectLst/>
                <a:hlinkClick r:id="rId10">
                  <a:extLst>
                    <a:ext uri="{A12FA001-AC4F-418D-AE19-62706E023703}">
                      <ahyp:hlinkClr xmlns:ahyp="http://schemas.microsoft.com/office/drawing/2018/hyperlinkcolor" val="tx"/>
                    </a:ext>
                  </a:extLst>
                </a:hlinkClick>
              </a:rPr>
              <a:t>https://doi.org/10.1162/coli.2009.35.4.35401</a:t>
            </a:r>
            <a:endParaRPr lang="fr-FR" sz="600" dirty="0">
              <a:solidFill>
                <a:schemeClr val="bg1"/>
              </a:solidFill>
              <a:effectLst/>
            </a:endParaRPr>
          </a:p>
          <a:p>
            <a:r>
              <a:rPr lang="fr-FR" sz="600" dirty="0" err="1">
                <a:solidFill>
                  <a:schemeClr val="bg1"/>
                </a:solidFill>
                <a:effectLst/>
              </a:rPr>
              <a:t>Jurafsky</a:t>
            </a:r>
            <a:r>
              <a:rPr lang="fr-FR" sz="600" dirty="0">
                <a:solidFill>
                  <a:schemeClr val="bg1"/>
                </a:solidFill>
                <a:effectLst/>
              </a:rPr>
              <a:t>, D., &amp; Martin, J. (2008). </a:t>
            </a:r>
            <a:r>
              <a:rPr lang="fr-FR" sz="600" i="1" dirty="0">
                <a:solidFill>
                  <a:schemeClr val="bg1"/>
                </a:solidFill>
                <a:effectLst/>
              </a:rPr>
              <a:t>Speech and </a:t>
            </a:r>
            <a:r>
              <a:rPr lang="fr-FR" sz="600" i="1" dirty="0" err="1">
                <a:solidFill>
                  <a:schemeClr val="bg1"/>
                </a:solidFill>
                <a:effectLst/>
              </a:rPr>
              <a:t>Language</a:t>
            </a:r>
            <a:r>
              <a:rPr lang="fr-FR" sz="600" i="1" dirty="0">
                <a:solidFill>
                  <a:schemeClr val="bg1"/>
                </a:solidFill>
                <a:effectLst/>
              </a:rPr>
              <a:t> </a:t>
            </a:r>
            <a:r>
              <a:rPr lang="fr-FR" sz="600" i="1" dirty="0" err="1">
                <a:solidFill>
                  <a:schemeClr val="bg1"/>
                </a:solidFill>
                <a:effectLst/>
              </a:rPr>
              <a:t>Processing</a:t>
            </a:r>
            <a:r>
              <a:rPr lang="fr-FR" sz="600" i="1" dirty="0">
                <a:solidFill>
                  <a:schemeClr val="bg1"/>
                </a:solidFill>
                <a:effectLst/>
              </a:rPr>
              <a:t> : An Introduction to Natural </a:t>
            </a:r>
            <a:r>
              <a:rPr lang="fr-FR" sz="600" i="1" dirty="0" err="1">
                <a:solidFill>
                  <a:schemeClr val="bg1"/>
                </a:solidFill>
                <a:effectLst/>
              </a:rPr>
              <a:t>Language</a:t>
            </a:r>
            <a:r>
              <a:rPr lang="fr-FR" sz="600" i="1" dirty="0">
                <a:solidFill>
                  <a:schemeClr val="bg1"/>
                </a:solidFill>
                <a:effectLst/>
              </a:rPr>
              <a:t> </a:t>
            </a:r>
            <a:r>
              <a:rPr lang="fr-FR" sz="600" i="1" dirty="0" err="1">
                <a:solidFill>
                  <a:schemeClr val="bg1"/>
                </a:solidFill>
                <a:effectLst/>
              </a:rPr>
              <a:t>Processing</a:t>
            </a:r>
            <a:r>
              <a:rPr lang="fr-FR" sz="600" i="1" dirty="0">
                <a:solidFill>
                  <a:schemeClr val="bg1"/>
                </a:solidFill>
                <a:effectLst/>
              </a:rPr>
              <a:t>, </a:t>
            </a:r>
            <a:r>
              <a:rPr lang="fr-FR" sz="600" i="1" dirty="0" err="1">
                <a:solidFill>
                  <a:schemeClr val="bg1"/>
                </a:solidFill>
                <a:effectLst/>
              </a:rPr>
              <a:t>Computational</a:t>
            </a:r>
            <a:r>
              <a:rPr lang="fr-FR" sz="600" i="1" dirty="0">
                <a:solidFill>
                  <a:schemeClr val="bg1"/>
                </a:solidFill>
                <a:effectLst/>
              </a:rPr>
              <a:t> </a:t>
            </a:r>
            <a:r>
              <a:rPr lang="fr-FR" sz="600" i="1" dirty="0" err="1">
                <a:solidFill>
                  <a:schemeClr val="bg1"/>
                </a:solidFill>
                <a:effectLst/>
              </a:rPr>
              <a:t>Linguistics</a:t>
            </a:r>
            <a:r>
              <a:rPr lang="fr-FR" sz="600" i="1" dirty="0">
                <a:solidFill>
                  <a:schemeClr val="bg1"/>
                </a:solidFill>
                <a:effectLst/>
              </a:rPr>
              <a:t>, and Speech Recognition</a:t>
            </a:r>
            <a:r>
              <a:rPr lang="fr-FR" sz="600" dirty="0">
                <a:solidFill>
                  <a:schemeClr val="bg1"/>
                </a:solidFill>
                <a:effectLst/>
              </a:rPr>
              <a:t> (Vol. 2).</a:t>
            </a:r>
          </a:p>
          <a:p>
            <a:r>
              <a:rPr lang="fr-FR" sz="600" dirty="0">
                <a:solidFill>
                  <a:schemeClr val="bg1"/>
                </a:solidFill>
                <a:effectLst/>
              </a:rPr>
              <a:t>Kerbrat-</a:t>
            </a:r>
            <a:r>
              <a:rPr lang="fr-FR" sz="600" dirty="0" err="1">
                <a:solidFill>
                  <a:schemeClr val="bg1"/>
                </a:solidFill>
                <a:effectLst/>
              </a:rPr>
              <a:t>Orecchioni</a:t>
            </a:r>
            <a:r>
              <a:rPr lang="fr-FR" sz="600" dirty="0">
                <a:solidFill>
                  <a:schemeClr val="bg1"/>
                </a:solidFill>
                <a:effectLst/>
              </a:rPr>
              <a:t>, C. (2005). </a:t>
            </a:r>
            <a:r>
              <a:rPr lang="fr-FR" sz="600" i="1" dirty="0">
                <a:solidFill>
                  <a:schemeClr val="bg1"/>
                </a:solidFill>
                <a:effectLst/>
              </a:rPr>
              <a:t>L’ambiguïté : Définition, typologie</a:t>
            </a:r>
            <a:r>
              <a:rPr lang="fr-FR" sz="600" dirty="0">
                <a:solidFill>
                  <a:schemeClr val="bg1"/>
                </a:solidFill>
                <a:effectLst/>
              </a:rPr>
              <a:t>. </a:t>
            </a:r>
            <a:r>
              <a:rPr lang="fr-FR" sz="600" dirty="0">
                <a:solidFill>
                  <a:schemeClr val="bg1"/>
                </a:solidFill>
                <a:effectLst/>
                <a:hlinkClick r:id="rId11">
                  <a:extLst>
                    <a:ext uri="{A12FA001-AC4F-418D-AE19-62706E023703}">
                      <ahyp:hlinkClr xmlns:ahyp="http://schemas.microsoft.com/office/drawing/2018/hyperlinkcolor" val="tx"/>
                    </a:ext>
                  </a:extLst>
                </a:hlinkClick>
              </a:rPr>
              <a:t>https://www.persee.fr/doc/mom_0184-1785_2005_act_33_1_2284</a:t>
            </a:r>
            <a:endParaRPr lang="fr-FR" sz="600" dirty="0">
              <a:solidFill>
                <a:schemeClr val="bg1"/>
              </a:solidFill>
              <a:effectLst/>
            </a:endParaRPr>
          </a:p>
          <a:p>
            <a:r>
              <a:rPr lang="fr-FR" sz="600" dirty="0">
                <a:solidFill>
                  <a:schemeClr val="bg1"/>
                </a:solidFill>
                <a:effectLst/>
              </a:rPr>
              <a:t>Léon, J. (2015). La traduction automatique comme technologie de guerre. In </a:t>
            </a:r>
            <a:r>
              <a:rPr lang="fr-FR" sz="600" i="1" dirty="0">
                <a:solidFill>
                  <a:schemeClr val="bg1"/>
                </a:solidFill>
                <a:effectLst/>
              </a:rPr>
              <a:t>Histoire de l’automatisation des sciences du langage</a:t>
            </a:r>
            <a:r>
              <a:rPr lang="fr-FR" sz="600" dirty="0">
                <a:solidFill>
                  <a:schemeClr val="bg1"/>
                </a:solidFill>
                <a:effectLst/>
              </a:rPr>
              <a:t>. ENS Éditions. </a:t>
            </a:r>
            <a:r>
              <a:rPr lang="fr-FR" sz="600" dirty="0">
                <a:solidFill>
                  <a:schemeClr val="bg1"/>
                </a:solidFill>
                <a:effectLst/>
                <a:hlinkClick r:id="rId12">
                  <a:extLst>
                    <a:ext uri="{A12FA001-AC4F-418D-AE19-62706E023703}">
                      <ahyp:hlinkClr xmlns:ahyp="http://schemas.microsoft.com/office/drawing/2018/hyperlinkcolor" val="tx"/>
                    </a:ext>
                  </a:extLst>
                </a:hlinkClick>
              </a:rPr>
              <a:t>https://doi.org/10.4000/books.enseditions.3737</a:t>
            </a:r>
            <a:endParaRPr lang="fr-FR" sz="600" dirty="0">
              <a:solidFill>
                <a:schemeClr val="bg1"/>
              </a:solidFill>
              <a:effectLst/>
            </a:endParaRPr>
          </a:p>
          <a:p>
            <a:r>
              <a:rPr lang="fr-FR" sz="600" dirty="0">
                <a:solidFill>
                  <a:schemeClr val="bg1"/>
                </a:solidFill>
                <a:effectLst/>
              </a:rPr>
              <a:t>Li, X. (2023). “</a:t>
            </a:r>
            <a:r>
              <a:rPr lang="fr-FR" sz="600" dirty="0" err="1">
                <a:solidFill>
                  <a:schemeClr val="bg1"/>
                </a:solidFill>
                <a:effectLst/>
              </a:rPr>
              <a:t>There’s</a:t>
            </a:r>
            <a:r>
              <a:rPr lang="fr-FR" sz="600" dirty="0">
                <a:solidFill>
                  <a:schemeClr val="bg1"/>
                </a:solidFill>
                <a:effectLst/>
              </a:rPr>
              <a:t> No Data Like More Data” : </a:t>
            </a:r>
            <a:r>
              <a:rPr lang="fr-FR" sz="600" dirty="0" err="1">
                <a:solidFill>
                  <a:schemeClr val="bg1"/>
                </a:solidFill>
                <a:effectLst/>
              </a:rPr>
              <a:t>Automatic</a:t>
            </a:r>
            <a:r>
              <a:rPr lang="fr-FR" sz="600" dirty="0">
                <a:solidFill>
                  <a:schemeClr val="bg1"/>
                </a:solidFill>
                <a:effectLst/>
              </a:rPr>
              <a:t> Speech Recognition and the </a:t>
            </a:r>
            <a:r>
              <a:rPr lang="fr-FR" sz="600" dirty="0" err="1">
                <a:solidFill>
                  <a:schemeClr val="bg1"/>
                </a:solidFill>
                <a:effectLst/>
              </a:rPr>
              <a:t>Making</a:t>
            </a:r>
            <a:r>
              <a:rPr lang="fr-FR" sz="600" dirty="0">
                <a:solidFill>
                  <a:schemeClr val="bg1"/>
                </a:solidFill>
                <a:effectLst/>
              </a:rPr>
              <a:t> of </a:t>
            </a:r>
            <a:r>
              <a:rPr lang="fr-FR" sz="600" dirty="0" err="1">
                <a:solidFill>
                  <a:schemeClr val="bg1"/>
                </a:solidFill>
                <a:effectLst/>
              </a:rPr>
              <a:t>Algorithmic</a:t>
            </a:r>
            <a:r>
              <a:rPr lang="fr-FR" sz="600" dirty="0">
                <a:solidFill>
                  <a:schemeClr val="bg1"/>
                </a:solidFill>
                <a:effectLst/>
              </a:rPr>
              <a:t> Culture. </a:t>
            </a:r>
            <a:r>
              <a:rPr lang="fr-FR" sz="600" i="1" dirty="0">
                <a:solidFill>
                  <a:schemeClr val="bg1"/>
                </a:solidFill>
                <a:effectLst/>
              </a:rPr>
              <a:t>Osiris</a:t>
            </a:r>
            <a:r>
              <a:rPr lang="fr-FR" sz="600" dirty="0">
                <a:solidFill>
                  <a:schemeClr val="bg1"/>
                </a:solidFill>
                <a:effectLst/>
              </a:rPr>
              <a:t>, </a:t>
            </a:r>
            <a:r>
              <a:rPr lang="fr-FR" sz="600" i="1" dirty="0">
                <a:solidFill>
                  <a:schemeClr val="bg1"/>
                </a:solidFill>
                <a:effectLst/>
              </a:rPr>
              <a:t>38</a:t>
            </a:r>
            <a:r>
              <a:rPr lang="fr-FR" sz="600" dirty="0">
                <a:solidFill>
                  <a:schemeClr val="bg1"/>
                </a:solidFill>
                <a:effectLst/>
              </a:rPr>
              <a:t>, 165‑182. </a:t>
            </a:r>
            <a:r>
              <a:rPr lang="fr-FR" sz="600" dirty="0">
                <a:solidFill>
                  <a:schemeClr val="bg1"/>
                </a:solidFill>
                <a:effectLst/>
                <a:hlinkClick r:id="rId13">
                  <a:extLst>
                    <a:ext uri="{A12FA001-AC4F-418D-AE19-62706E023703}">
                      <ahyp:hlinkClr xmlns:ahyp="http://schemas.microsoft.com/office/drawing/2018/hyperlinkcolor" val="tx"/>
                    </a:ext>
                  </a:extLst>
                </a:hlinkClick>
              </a:rPr>
              <a:t>https://doi.org/10.1086/725132</a:t>
            </a:r>
            <a:endParaRPr lang="fr-FR" sz="600" dirty="0">
              <a:solidFill>
                <a:schemeClr val="bg1"/>
              </a:solidFill>
              <a:effectLst/>
            </a:endParaRPr>
          </a:p>
          <a:p>
            <a:r>
              <a:rPr lang="fr-FR" sz="600" dirty="0" err="1">
                <a:solidFill>
                  <a:schemeClr val="bg1"/>
                </a:solidFill>
                <a:effectLst/>
              </a:rPr>
              <a:t>Liberman</a:t>
            </a:r>
            <a:r>
              <a:rPr lang="fr-FR" sz="600" dirty="0">
                <a:solidFill>
                  <a:schemeClr val="bg1"/>
                </a:solidFill>
                <a:effectLst/>
              </a:rPr>
              <a:t>, M. (2010). </a:t>
            </a:r>
            <a:r>
              <a:rPr lang="fr-FR" sz="600" dirty="0" err="1">
                <a:solidFill>
                  <a:schemeClr val="bg1"/>
                </a:solidFill>
                <a:effectLst/>
              </a:rPr>
              <a:t>Obituary</a:t>
            </a:r>
            <a:r>
              <a:rPr lang="fr-FR" sz="600" dirty="0">
                <a:solidFill>
                  <a:schemeClr val="bg1"/>
                </a:solidFill>
                <a:effectLst/>
              </a:rPr>
              <a:t> : Fred Jelinek. </a:t>
            </a:r>
            <a:r>
              <a:rPr lang="fr-FR" sz="600" i="1" dirty="0" err="1">
                <a:solidFill>
                  <a:schemeClr val="bg1"/>
                </a:solidFill>
                <a:effectLst/>
              </a:rPr>
              <a:t>Computational</a:t>
            </a:r>
            <a:r>
              <a:rPr lang="fr-FR" sz="600" i="1" dirty="0">
                <a:solidFill>
                  <a:schemeClr val="bg1"/>
                </a:solidFill>
                <a:effectLst/>
              </a:rPr>
              <a:t> </a:t>
            </a:r>
            <a:r>
              <a:rPr lang="fr-FR" sz="600" i="1" dirty="0" err="1">
                <a:solidFill>
                  <a:schemeClr val="bg1"/>
                </a:solidFill>
                <a:effectLst/>
              </a:rPr>
              <a:t>Linguistics</a:t>
            </a:r>
            <a:r>
              <a:rPr lang="fr-FR" sz="600" dirty="0">
                <a:solidFill>
                  <a:schemeClr val="bg1"/>
                </a:solidFill>
                <a:effectLst/>
              </a:rPr>
              <a:t>, </a:t>
            </a:r>
            <a:r>
              <a:rPr lang="fr-FR" sz="600" i="1" dirty="0">
                <a:solidFill>
                  <a:schemeClr val="bg1"/>
                </a:solidFill>
                <a:effectLst/>
              </a:rPr>
              <a:t>36</a:t>
            </a:r>
            <a:r>
              <a:rPr lang="fr-FR" sz="600" dirty="0">
                <a:solidFill>
                  <a:schemeClr val="bg1"/>
                </a:solidFill>
                <a:effectLst/>
              </a:rPr>
              <a:t>(4), 595‑599. </a:t>
            </a:r>
            <a:r>
              <a:rPr lang="fr-FR" sz="600" dirty="0">
                <a:solidFill>
                  <a:schemeClr val="bg1"/>
                </a:solidFill>
                <a:effectLst/>
                <a:hlinkClick r:id="rId14">
                  <a:extLst>
                    <a:ext uri="{A12FA001-AC4F-418D-AE19-62706E023703}">
                      <ahyp:hlinkClr xmlns:ahyp="http://schemas.microsoft.com/office/drawing/2018/hyperlinkcolor" val="tx"/>
                    </a:ext>
                  </a:extLst>
                </a:hlinkClick>
              </a:rPr>
              <a:t>https://doi.org/10.1162/coli_a_00032</a:t>
            </a:r>
            <a:endParaRPr lang="fr-FR" sz="600" dirty="0">
              <a:solidFill>
                <a:schemeClr val="bg1"/>
              </a:solidFill>
              <a:effectLst/>
            </a:endParaRPr>
          </a:p>
          <a:p>
            <a:r>
              <a:rPr lang="fr-FR" sz="600" dirty="0">
                <a:solidFill>
                  <a:schemeClr val="bg1"/>
                </a:solidFill>
                <a:effectLst/>
              </a:rPr>
              <a:t>Manning, C. D. (2022). Human </a:t>
            </a:r>
            <a:r>
              <a:rPr lang="fr-FR" sz="600" dirty="0" err="1">
                <a:solidFill>
                  <a:schemeClr val="bg1"/>
                </a:solidFill>
                <a:effectLst/>
              </a:rPr>
              <a:t>Language</a:t>
            </a:r>
            <a:r>
              <a:rPr lang="fr-FR" sz="600" dirty="0">
                <a:solidFill>
                  <a:schemeClr val="bg1"/>
                </a:solidFill>
                <a:effectLst/>
              </a:rPr>
              <a:t> </a:t>
            </a:r>
            <a:r>
              <a:rPr lang="fr-FR" sz="600" dirty="0" err="1">
                <a:solidFill>
                  <a:schemeClr val="bg1"/>
                </a:solidFill>
                <a:effectLst/>
              </a:rPr>
              <a:t>Understanding</a:t>
            </a:r>
            <a:r>
              <a:rPr lang="fr-FR" sz="600" dirty="0">
                <a:solidFill>
                  <a:schemeClr val="bg1"/>
                </a:solidFill>
                <a:effectLst/>
              </a:rPr>
              <a:t> &amp; </a:t>
            </a:r>
            <a:r>
              <a:rPr lang="fr-FR" sz="600" dirty="0" err="1">
                <a:solidFill>
                  <a:schemeClr val="bg1"/>
                </a:solidFill>
                <a:effectLst/>
              </a:rPr>
              <a:t>Reasoning</a:t>
            </a:r>
            <a:r>
              <a:rPr lang="fr-FR" sz="600" dirty="0">
                <a:solidFill>
                  <a:schemeClr val="bg1"/>
                </a:solidFill>
                <a:effectLst/>
              </a:rPr>
              <a:t>. </a:t>
            </a:r>
            <a:r>
              <a:rPr lang="fr-FR" sz="600" i="1" dirty="0" err="1">
                <a:solidFill>
                  <a:schemeClr val="bg1"/>
                </a:solidFill>
                <a:effectLst/>
              </a:rPr>
              <a:t>Daedalus</a:t>
            </a:r>
            <a:r>
              <a:rPr lang="fr-FR" sz="600" dirty="0">
                <a:solidFill>
                  <a:schemeClr val="bg1"/>
                </a:solidFill>
                <a:effectLst/>
              </a:rPr>
              <a:t>, </a:t>
            </a:r>
            <a:r>
              <a:rPr lang="fr-FR" sz="600" i="1" dirty="0">
                <a:solidFill>
                  <a:schemeClr val="bg1"/>
                </a:solidFill>
                <a:effectLst/>
              </a:rPr>
              <a:t>151</a:t>
            </a:r>
            <a:r>
              <a:rPr lang="fr-FR" sz="600" dirty="0">
                <a:solidFill>
                  <a:schemeClr val="bg1"/>
                </a:solidFill>
                <a:effectLst/>
              </a:rPr>
              <a:t>(2), 127‑138. </a:t>
            </a:r>
            <a:r>
              <a:rPr lang="fr-FR" sz="600" dirty="0">
                <a:solidFill>
                  <a:schemeClr val="bg1"/>
                </a:solidFill>
                <a:effectLst/>
                <a:hlinkClick r:id="rId15">
                  <a:extLst>
                    <a:ext uri="{A12FA001-AC4F-418D-AE19-62706E023703}">
                      <ahyp:hlinkClr xmlns:ahyp="http://schemas.microsoft.com/office/drawing/2018/hyperlinkcolor" val="tx"/>
                    </a:ext>
                  </a:extLst>
                </a:hlinkClick>
              </a:rPr>
              <a:t>https://doi.org/10.1162/daed_a_01905</a:t>
            </a:r>
            <a:endParaRPr lang="fr-FR" sz="600" dirty="0">
              <a:solidFill>
                <a:schemeClr val="bg1"/>
              </a:solidFill>
              <a:effectLst/>
            </a:endParaRPr>
          </a:p>
          <a:p>
            <a:r>
              <a:rPr lang="fr-FR" sz="600" dirty="0" err="1">
                <a:solidFill>
                  <a:schemeClr val="bg1"/>
                </a:solidFill>
                <a:effectLst/>
              </a:rPr>
              <a:t>Minaee</a:t>
            </a:r>
            <a:r>
              <a:rPr lang="fr-FR" sz="600" dirty="0">
                <a:solidFill>
                  <a:schemeClr val="bg1"/>
                </a:solidFill>
                <a:effectLst/>
              </a:rPr>
              <a:t>, S., </a:t>
            </a:r>
            <a:r>
              <a:rPr lang="fr-FR" sz="600" dirty="0" err="1">
                <a:solidFill>
                  <a:schemeClr val="bg1"/>
                </a:solidFill>
                <a:effectLst/>
              </a:rPr>
              <a:t>Mikolov</a:t>
            </a:r>
            <a:r>
              <a:rPr lang="fr-FR" sz="600" dirty="0">
                <a:solidFill>
                  <a:schemeClr val="bg1"/>
                </a:solidFill>
                <a:effectLst/>
              </a:rPr>
              <a:t>, T., </a:t>
            </a:r>
            <a:r>
              <a:rPr lang="fr-FR" sz="600" dirty="0" err="1">
                <a:solidFill>
                  <a:schemeClr val="bg1"/>
                </a:solidFill>
                <a:effectLst/>
              </a:rPr>
              <a:t>Nikzad</a:t>
            </a:r>
            <a:r>
              <a:rPr lang="fr-FR" sz="600" dirty="0">
                <a:solidFill>
                  <a:schemeClr val="bg1"/>
                </a:solidFill>
                <a:effectLst/>
              </a:rPr>
              <a:t>, N., </a:t>
            </a:r>
            <a:r>
              <a:rPr lang="fr-FR" sz="600" dirty="0" err="1">
                <a:solidFill>
                  <a:schemeClr val="bg1"/>
                </a:solidFill>
                <a:effectLst/>
              </a:rPr>
              <a:t>Chenaghlu</a:t>
            </a:r>
            <a:r>
              <a:rPr lang="fr-FR" sz="600" dirty="0">
                <a:solidFill>
                  <a:schemeClr val="bg1"/>
                </a:solidFill>
                <a:effectLst/>
              </a:rPr>
              <a:t>, M., </a:t>
            </a:r>
            <a:r>
              <a:rPr lang="fr-FR" sz="600" dirty="0" err="1">
                <a:solidFill>
                  <a:schemeClr val="bg1"/>
                </a:solidFill>
                <a:effectLst/>
              </a:rPr>
              <a:t>Socher</a:t>
            </a:r>
            <a:r>
              <a:rPr lang="fr-FR" sz="600" dirty="0">
                <a:solidFill>
                  <a:schemeClr val="bg1"/>
                </a:solidFill>
                <a:effectLst/>
              </a:rPr>
              <a:t>, R., </a:t>
            </a:r>
            <a:r>
              <a:rPr lang="fr-FR" sz="600" dirty="0" err="1">
                <a:solidFill>
                  <a:schemeClr val="bg1"/>
                </a:solidFill>
                <a:effectLst/>
              </a:rPr>
              <a:t>Amatriain</a:t>
            </a:r>
            <a:r>
              <a:rPr lang="fr-FR" sz="600" dirty="0">
                <a:solidFill>
                  <a:schemeClr val="bg1"/>
                </a:solidFill>
                <a:effectLst/>
              </a:rPr>
              <a:t>, X., &amp; Gao, J. (2024). </a:t>
            </a:r>
            <a:r>
              <a:rPr lang="fr-FR" sz="600" i="1" dirty="0">
                <a:solidFill>
                  <a:schemeClr val="bg1"/>
                </a:solidFill>
                <a:effectLst/>
              </a:rPr>
              <a:t>Large </a:t>
            </a:r>
            <a:r>
              <a:rPr lang="fr-FR" sz="600" i="1" dirty="0" err="1">
                <a:solidFill>
                  <a:schemeClr val="bg1"/>
                </a:solidFill>
                <a:effectLst/>
              </a:rPr>
              <a:t>Language</a:t>
            </a:r>
            <a:r>
              <a:rPr lang="fr-FR" sz="600" i="1" dirty="0">
                <a:solidFill>
                  <a:schemeClr val="bg1"/>
                </a:solidFill>
                <a:effectLst/>
              </a:rPr>
              <a:t> </a:t>
            </a:r>
            <a:r>
              <a:rPr lang="fr-FR" sz="600" i="1" dirty="0" err="1">
                <a:solidFill>
                  <a:schemeClr val="bg1"/>
                </a:solidFill>
                <a:effectLst/>
              </a:rPr>
              <a:t>Models</a:t>
            </a:r>
            <a:r>
              <a:rPr lang="fr-FR" sz="600" i="1" dirty="0">
                <a:solidFill>
                  <a:schemeClr val="bg1"/>
                </a:solidFill>
                <a:effectLst/>
              </a:rPr>
              <a:t> : A Survey</a:t>
            </a:r>
            <a:r>
              <a:rPr lang="fr-FR" sz="600" dirty="0">
                <a:solidFill>
                  <a:schemeClr val="bg1"/>
                </a:solidFill>
                <a:effectLst/>
              </a:rPr>
              <a:t> (arXiv:2402.06196). </a:t>
            </a:r>
            <a:r>
              <a:rPr lang="fr-FR" sz="600" dirty="0" err="1">
                <a:solidFill>
                  <a:schemeClr val="bg1"/>
                </a:solidFill>
                <a:effectLst/>
              </a:rPr>
              <a:t>arXiv</a:t>
            </a:r>
            <a:r>
              <a:rPr lang="fr-FR" sz="600" dirty="0">
                <a:solidFill>
                  <a:schemeClr val="bg1"/>
                </a:solidFill>
                <a:effectLst/>
              </a:rPr>
              <a:t>. </a:t>
            </a:r>
            <a:r>
              <a:rPr lang="fr-FR" sz="600" dirty="0">
                <a:solidFill>
                  <a:schemeClr val="bg1"/>
                </a:solidFill>
                <a:effectLst/>
                <a:hlinkClick r:id="rId16">
                  <a:extLst>
                    <a:ext uri="{A12FA001-AC4F-418D-AE19-62706E023703}">
                      <ahyp:hlinkClr xmlns:ahyp="http://schemas.microsoft.com/office/drawing/2018/hyperlinkcolor" val="tx"/>
                    </a:ext>
                  </a:extLst>
                </a:hlinkClick>
              </a:rPr>
              <a:t>http://arxiv.org/abs/2402.06196</a:t>
            </a:r>
            <a:endParaRPr lang="fr-FR" sz="600" dirty="0">
              <a:solidFill>
                <a:schemeClr val="bg1"/>
              </a:solidFill>
              <a:effectLst/>
            </a:endParaRPr>
          </a:p>
          <a:p>
            <a:r>
              <a:rPr lang="fr-FR" sz="600" dirty="0">
                <a:solidFill>
                  <a:schemeClr val="bg1"/>
                </a:solidFill>
                <a:effectLst/>
              </a:rPr>
              <a:t>Morgan, N., &amp; </a:t>
            </a:r>
            <a:r>
              <a:rPr lang="fr-FR" sz="600" dirty="0" err="1">
                <a:solidFill>
                  <a:schemeClr val="bg1"/>
                </a:solidFill>
                <a:effectLst/>
              </a:rPr>
              <a:t>Bourlard</a:t>
            </a:r>
            <a:r>
              <a:rPr lang="fr-FR" sz="600" dirty="0">
                <a:solidFill>
                  <a:schemeClr val="bg1"/>
                </a:solidFill>
                <a:effectLst/>
              </a:rPr>
              <a:t>, H. (1990). </a:t>
            </a:r>
            <a:r>
              <a:rPr lang="fr-FR" sz="600" dirty="0" err="1">
                <a:solidFill>
                  <a:schemeClr val="bg1"/>
                </a:solidFill>
                <a:effectLst/>
              </a:rPr>
              <a:t>Continuous</a:t>
            </a:r>
            <a:r>
              <a:rPr lang="fr-FR" sz="600" dirty="0">
                <a:solidFill>
                  <a:schemeClr val="bg1"/>
                </a:solidFill>
                <a:effectLst/>
              </a:rPr>
              <a:t> speech recognition </a:t>
            </a:r>
            <a:r>
              <a:rPr lang="fr-FR" sz="600" dirty="0" err="1">
                <a:solidFill>
                  <a:schemeClr val="bg1"/>
                </a:solidFill>
                <a:effectLst/>
              </a:rPr>
              <a:t>using</a:t>
            </a:r>
            <a:r>
              <a:rPr lang="fr-FR" sz="600" dirty="0">
                <a:solidFill>
                  <a:schemeClr val="bg1"/>
                </a:solidFill>
                <a:effectLst/>
              </a:rPr>
              <a:t> </a:t>
            </a:r>
            <a:r>
              <a:rPr lang="fr-FR" sz="600" dirty="0" err="1">
                <a:solidFill>
                  <a:schemeClr val="bg1"/>
                </a:solidFill>
                <a:effectLst/>
              </a:rPr>
              <a:t>multilayer</a:t>
            </a:r>
            <a:r>
              <a:rPr lang="fr-FR" sz="600" dirty="0">
                <a:solidFill>
                  <a:schemeClr val="bg1"/>
                </a:solidFill>
                <a:effectLst/>
              </a:rPr>
              <a:t> perceptrons </a:t>
            </a:r>
            <a:r>
              <a:rPr lang="fr-FR" sz="600" dirty="0" err="1">
                <a:solidFill>
                  <a:schemeClr val="bg1"/>
                </a:solidFill>
                <a:effectLst/>
              </a:rPr>
              <a:t>with</a:t>
            </a:r>
            <a:r>
              <a:rPr lang="fr-FR" sz="600" dirty="0">
                <a:solidFill>
                  <a:schemeClr val="bg1"/>
                </a:solidFill>
                <a:effectLst/>
              </a:rPr>
              <a:t> </a:t>
            </a:r>
            <a:r>
              <a:rPr lang="fr-FR" sz="600" dirty="0" err="1">
                <a:solidFill>
                  <a:schemeClr val="bg1"/>
                </a:solidFill>
                <a:effectLst/>
              </a:rPr>
              <a:t>hidden</a:t>
            </a:r>
            <a:r>
              <a:rPr lang="fr-FR" sz="600" dirty="0">
                <a:solidFill>
                  <a:schemeClr val="bg1"/>
                </a:solidFill>
                <a:effectLst/>
              </a:rPr>
              <a:t> Markov </a:t>
            </a:r>
            <a:r>
              <a:rPr lang="fr-FR" sz="600" dirty="0" err="1">
                <a:solidFill>
                  <a:schemeClr val="bg1"/>
                </a:solidFill>
                <a:effectLst/>
              </a:rPr>
              <a:t>models</a:t>
            </a:r>
            <a:r>
              <a:rPr lang="fr-FR" sz="600" dirty="0">
                <a:solidFill>
                  <a:schemeClr val="bg1"/>
                </a:solidFill>
                <a:effectLst/>
              </a:rPr>
              <a:t>. </a:t>
            </a:r>
            <a:r>
              <a:rPr lang="fr-FR" sz="600" i="1" dirty="0">
                <a:solidFill>
                  <a:schemeClr val="bg1"/>
                </a:solidFill>
                <a:effectLst/>
              </a:rPr>
              <a:t>International </a:t>
            </a:r>
            <a:r>
              <a:rPr lang="fr-FR" sz="600" i="1" dirty="0" err="1">
                <a:solidFill>
                  <a:schemeClr val="bg1"/>
                </a:solidFill>
                <a:effectLst/>
              </a:rPr>
              <a:t>Conference</a:t>
            </a:r>
            <a:r>
              <a:rPr lang="fr-FR" sz="600" i="1" dirty="0">
                <a:solidFill>
                  <a:schemeClr val="bg1"/>
                </a:solidFill>
                <a:effectLst/>
              </a:rPr>
              <a:t> on </a:t>
            </a:r>
            <a:r>
              <a:rPr lang="fr-FR" sz="600" i="1" dirty="0" err="1">
                <a:solidFill>
                  <a:schemeClr val="bg1"/>
                </a:solidFill>
                <a:effectLst/>
              </a:rPr>
              <a:t>Acoustics</a:t>
            </a:r>
            <a:r>
              <a:rPr lang="fr-FR" sz="600" i="1" dirty="0">
                <a:solidFill>
                  <a:schemeClr val="bg1"/>
                </a:solidFill>
                <a:effectLst/>
              </a:rPr>
              <a:t>, Speech, and Signal </a:t>
            </a:r>
            <a:r>
              <a:rPr lang="fr-FR" sz="600" i="1" dirty="0" err="1">
                <a:solidFill>
                  <a:schemeClr val="bg1"/>
                </a:solidFill>
                <a:effectLst/>
              </a:rPr>
              <a:t>Processing</a:t>
            </a:r>
            <a:r>
              <a:rPr lang="fr-FR" sz="600" dirty="0">
                <a:solidFill>
                  <a:schemeClr val="bg1"/>
                </a:solidFill>
                <a:effectLst/>
              </a:rPr>
              <a:t>, 413‑416. </a:t>
            </a:r>
            <a:r>
              <a:rPr lang="fr-FR" sz="600" dirty="0">
                <a:solidFill>
                  <a:schemeClr val="bg1"/>
                </a:solidFill>
                <a:effectLst/>
                <a:hlinkClick r:id="rId17">
                  <a:extLst>
                    <a:ext uri="{A12FA001-AC4F-418D-AE19-62706E023703}">
                      <ahyp:hlinkClr xmlns:ahyp="http://schemas.microsoft.com/office/drawing/2018/hyperlinkcolor" val="tx"/>
                    </a:ext>
                  </a:extLst>
                </a:hlinkClick>
              </a:rPr>
              <a:t>https://doi.org/10.1109/ICASSP.1990.115720</a:t>
            </a:r>
            <a:endParaRPr lang="fr-FR" sz="600" dirty="0">
              <a:solidFill>
                <a:schemeClr val="bg1"/>
              </a:solidFill>
              <a:effectLst/>
            </a:endParaRPr>
          </a:p>
          <a:p>
            <a:r>
              <a:rPr lang="fr-FR" sz="600" dirty="0" err="1">
                <a:solidFill>
                  <a:schemeClr val="bg1"/>
                </a:solidFill>
                <a:effectLst/>
              </a:rPr>
              <a:t>Nieuwland</a:t>
            </a:r>
            <a:r>
              <a:rPr lang="fr-FR" sz="600" dirty="0">
                <a:solidFill>
                  <a:schemeClr val="bg1"/>
                </a:solidFill>
                <a:effectLst/>
              </a:rPr>
              <a:t>, M. S., &amp; Van </a:t>
            </a:r>
            <a:r>
              <a:rPr lang="fr-FR" sz="600" dirty="0" err="1">
                <a:solidFill>
                  <a:schemeClr val="bg1"/>
                </a:solidFill>
                <a:effectLst/>
              </a:rPr>
              <a:t>Berkum</a:t>
            </a:r>
            <a:r>
              <a:rPr lang="fr-FR" sz="600" dirty="0">
                <a:solidFill>
                  <a:schemeClr val="bg1"/>
                </a:solidFill>
                <a:effectLst/>
              </a:rPr>
              <a:t>, J. J. A. (2008). The </a:t>
            </a:r>
            <a:r>
              <a:rPr lang="fr-FR" sz="600" dirty="0" err="1">
                <a:solidFill>
                  <a:schemeClr val="bg1"/>
                </a:solidFill>
                <a:effectLst/>
              </a:rPr>
              <a:t>Neurocognition</a:t>
            </a:r>
            <a:r>
              <a:rPr lang="fr-FR" sz="600" dirty="0">
                <a:solidFill>
                  <a:schemeClr val="bg1"/>
                </a:solidFill>
                <a:effectLst/>
              </a:rPr>
              <a:t> of </a:t>
            </a:r>
            <a:r>
              <a:rPr lang="fr-FR" sz="600" dirty="0" err="1">
                <a:solidFill>
                  <a:schemeClr val="bg1"/>
                </a:solidFill>
                <a:effectLst/>
              </a:rPr>
              <a:t>Referential</a:t>
            </a:r>
            <a:r>
              <a:rPr lang="fr-FR" sz="600" dirty="0">
                <a:solidFill>
                  <a:schemeClr val="bg1"/>
                </a:solidFill>
                <a:effectLst/>
              </a:rPr>
              <a:t> </a:t>
            </a:r>
            <a:r>
              <a:rPr lang="fr-FR" sz="600" dirty="0" err="1">
                <a:solidFill>
                  <a:schemeClr val="bg1"/>
                </a:solidFill>
                <a:effectLst/>
              </a:rPr>
              <a:t>Ambiguity</a:t>
            </a:r>
            <a:r>
              <a:rPr lang="fr-FR" sz="600" dirty="0">
                <a:solidFill>
                  <a:schemeClr val="bg1"/>
                </a:solidFill>
                <a:effectLst/>
              </a:rPr>
              <a:t> in </a:t>
            </a:r>
            <a:r>
              <a:rPr lang="fr-FR" sz="600" dirty="0" err="1">
                <a:solidFill>
                  <a:schemeClr val="bg1"/>
                </a:solidFill>
                <a:effectLst/>
              </a:rPr>
              <a:t>Language</a:t>
            </a:r>
            <a:r>
              <a:rPr lang="fr-FR" sz="600" dirty="0">
                <a:solidFill>
                  <a:schemeClr val="bg1"/>
                </a:solidFill>
                <a:effectLst/>
              </a:rPr>
              <a:t> </a:t>
            </a:r>
            <a:r>
              <a:rPr lang="fr-FR" sz="600" dirty="0" err="1">
                <a:solidFill>
                  <a:schemeClr val="bg1"/>
                </a:solidFill>
                <a:effectLst/>
              </a:rPr>
              <a:t>Comprehension</a:t>
            </a:r>
            <a:r>
              <a:rPr lang="fr-FR" sz="600" dirty="0">
                <a:solidFill>
                  <a:schemeClr val="bg1"/>
                </a:solidFill>
                <a:effectLst/>
              </a:rPr>
              <a:t>. </a:t>
            </a:r>
            <a:r>
              <a:rPr lang="fr-FR" sz="600" i="1" dirty="0" err="1">
                <a:solidFill>
                  <a:schemeClr val="bg1"/>
                </a:solidFill>
                <a:effectLst/>
              </a:rPr>
              <a:t>Language</a:t>
            </a:r>
            <a:r>
              <a:rPr lang="fr-FR" sz="600" i="1" dirty="0">
                <a:solidFill>
                  <a:schemeClr val="bg1"/>
                </a:solidFill>
                <a:effectLst/>
              </a:rPr>
              <a:t> and </a:t>
            </a:r>
            <a:r>
              <a:rPr lang="fr-FR" sz="600" i="1" dirty="0" err="1">
                <a:solidFill>
                  <a:schemeClr val="bg1"/>
                </a:solidFill>
                <a:effectLst/>
              </a:rPr>
              <a:t>Linguistics</a:t>
            </a:r>
            <a:r>
              <a:rPr lang="fr-FR" sz="600" i="1" dirty="0">
                <a:solidFill>
                  <a:schemeClr val="bg1"/>
                </a:solidFill>
                <a:effectLst/>
              </a:rPr>
              <a:t> Compass</a:t>
            </a:r>
            <a:r>
              <a:rPr lang="fr-FR" sz="600" dirty="0">
                <a:solidFill>
                  <a:schemeClr val="bg1"/>
                </a:solidFill>
                <a:effectLst/>
              </a:rPr>
              <a:t>, </a:t>
            </a:r>
            <a:r>
              <a:rPr lang="fr-FR" sz="600" i="1" dirty="0">
                <a:solidFill>
                  <a:schemeClr val="bg1"/>
                </a:solidFill>
                <a:effectLst/>
              </a:rPr>
              <a:t>2</a:t>
            </a:r>
            <a:r>
              <a:rPr lang="fr-FR" sz="600" dirty="0">
                <a:solidFill>
                  <a:schemeClr val="bg1"/>
                </a:solidFill>
                <a:effectLst/>
              </a:rPr>
              <a:t>(4), 603‑630. </a:t>
            </a:r>
            <a:r>
              <a:rPr lang="fr-FR" sz="600" dirty="0">
                <a:solidFill>
                  <a:schemeClr val="bg1"/>
                </a:solidFill>
                <a:effectLst/>
                <a:hlinkClick r:id="rId18">
                  <a:extLst>
                    <a:ext uri="{A12FA001-AC4F-418D-AE19-62706E023703}">
                      <ahyp:hlinkClr xmlns:ahyp="http://schemas.microsoft.com/office/drawing/2018/hyperlinkcolor" val="tx"/>
                    </a:ext>
                  </a:extLst>
                </a:hlinkClick>
              </a:rPr>
              <a:t>https://doi.org/10.1111/j.1749-818X.2008.00070.x</a:t>
            </a:r>
            <a:endParaRPr lang="fr-FR" sz="600" dirty="0">
              <a:solidFill>
                <a:schemeClr val="bg1"/>
              </a:solidFill>
              <a:effectLst/>
            </a:endParaRPr>
          </a:p>
          <a:p>
            <a:r>
              <a:rPr lang="fr-FR" sz="600" dirty="0">
                <a:solidFill>
                  <a:schemeClr val="bg1"/>
                </a:solidFill>
                <a:effectLst/>
              </a:rPr>
              <a:t>Nissim, M., </a:t>
            </a:r>
            <a:r>
              <a:rPr lang="fr-FR" sz="600" dirty="0" err="1">
                <a:solidFill>
                  <a:schemeClr val="bg1"/>
                </a:solidFill>
                <a:effectLst/>
              </a:rPr>
              <a:t>Abzianidze</a:t>
            </a:r>
            <a:r>
              <a:rPr lang="fr-FR" sz="600" dirty="0">
                <a:solidFill>
                  <a:schemeClr val="bg1"/>
                </a:solidFill>
                <a:effectLst/>
              </a:rPr>
              <a:t>, L., </a:t>
            </a:r>
            <a:r>
              <a:rPr lang="fr-FR" sz="600" dirty="0" err="1">
                <a:solidFill>
                  <a:schemeClr val="bg1"/>
                </a:solidFill>
                <a:effectLst/>
              </a:rPr>
              <a:t>Evang</a:t>
            </a:r>
            <a:r>
              <a:rPr lang="fr-FR" sz="600" dirty="0">
                <a:solidFill>
                  <a:schemeClr val="bg1"/>
                </a:solidFill>
                <a:effectLst/>
              </a:rPr>
              <a:t>, K., van der </a:t>
            </a:r>
            <a:r>
              <a:rPr lang="fr-FR" sz="600" dirty="0" err="1">
                <a:solidFill>
                  <a:schemeClr val="bg1"/>
                </a:solidFill>
                <a:effectLst/>
              </a:rPr>
              <a:t>Goot</a:t>
            </a:r>
            <a:r>
              <a:rPr lang="fr-FR" sz="600" dirty="0">
                <a:solidFill>
                  <a:schemeClr val="bg1"/>
                </a:solidFill>
                <a:effectLst/>
              </a:rPr>
              <a:t>, R., </a:t>
            </a:r>
            <a:r>
              <a:rPr lang="fr-FR" sz="600" dirty="0" err="1">
                <a:solidFill>
                  <a:schemeClr val="bg1"/>
                </a:solidFill>
                <a:effectLst/>
              </a:rPr>
              <a:t>Haagsma</a:t>
            </a:r>
            <a:r>
              <a:rPr lang="fr-FR" sz="600" dirty="0">
                <a:solidFill>
                  <a:schemeClr val="bg1"/>
                </a:solidFill>
                <a:effectLst/>
              </a:rPr>
              <a:t>, H., </a:t>
            </a:r>
            <a:r>
              <a:rPr lang="fr-FR" sz="600" dirty="0" err="1">
                <a:solidFill>
                  <a:schemeClr val="bg1"/>
                </a:solidFill>
                <a:effectLst/>
              </a:rPr>
              <a:t>Plank</a:t>
            </a:r>
            <a:r>
              <a:rPr lang="fr-FR" sz="600" dirty="0">
                <a:solidFill>
                  <a:schemeClr val="bg1"/>
                </a:solidFill>
                <a:effectLst/>
              </a:rPr>
              <a:t>, B., &amp; </a:t>
            </a:r>
            <a:r>
              <a:rPr lang="fr-FR" sz="600" dirty="0" err="1">
                <a:solidFill>
                  <a:schemeClr val="bg1"/>
                </a:solidFill>
                <a:effectLst/>
              </a:rPr>
              <a:t>Wieling</a:t>
            </a:r>
            <a:r>
              <a:rPr lang="fr-FR" sz="600" dirty="0">
                <a:solidFill>
                  <a:schemeClr val="bg1"/>
                </a:solidFill>
                <a:effectLst/>
              </a:rPr>
              <a:t>, M. (2017). Sharing Is </a:t>
            </a:r>
            <a:r>
              <a:rPr lang="fr-FR" sz="600" dirty="0" err="1">
                <a:solidFill>
                  <a:schemeClr val="bg1"/>
                </a:solidFill>
                <a:effectLst/>
              </a:rPr>
              <a:t>Caring</a:t>
            </a:r>
            <a:r>
              <a:rPr lang="fr-FR" sz="600" dirty="0">
                <a:solidFill>
                  <a:schemeClr val="bg1"/>
                </a:solidFill>
                <a:effectLst/>
              </a:rPr>
              <a:t> : The Future of </a:t>
            </a:r>
            <a:r>
              <a:rPr lang="fr-FR" sz="600" dirty="0" err="1">
                <a:solidFill>
                  <a:schemeClr val="bg1"/>
                </a:solidFill>
                <a:effectLst/>
              </a:rPr>
              <a:t>Shared</a:t>
            </a:r>
            <a:r>
              <a:rPr lang="fr-FR" sz="600" dirty="0">
                <a:solidFill>
                  <a:schemeClr val="bg1"/>
                </a:solidFill>
                <a:effectLst/>
              </a:rPr>
              <a:t> </a:t>
            </a:r>
            <a:r>
              <a:rPr lang="fr-FR" sz="600" dirty="0" err="1">
                <a:solidFill>
                  <a:schemeClr val="bg1"/>
                </a:solidFill>
                <a:effectLst/>
              </a:rPr>
              <a:t>Tasks</a:t>
            </a:r>
            <a:r>
              <a:rPr lang="fr-FR" sz="600" dirty="0">
                <a:solidFill>
                  <a:schemeClr val="bg1"/>
                </a:solidFill>
                <a:effectLst/>
              </a:rPr>
              <a:t>. </a:t>
            </a:r>
            <a:r>
              <a:rPr lang="fr-FR" sz="600" i="1" dirty="0" err="1">
                <a:solidFill>
                  <a:schemeClr val="bg1"/>
                </a:solidFill>
                <a:effectLst/>
              </a:rPr>
              <a:t>Computational</a:t>
            </a:r>
            <a:r>
              <a:rPr lang="fr-FR" sz="600" i="1" dirty="0">
                <a:solidFill>
                  <a:schemeClr val="bg1"/>
                </a:solidFill>
                <a:effectLst/>
              </a:rPr>
              <a:t> </a:t>
            </a:r>
            <a:r>
              <a:rPr lang="fr-FR" sz="600" i="1" dirty="0" err="1">
                <a:solidFill>
                  <a:schemeClr val="bg1"/>
                </a:solidFill>
                <a:effectLst/>
              </a:rPr>
              <a:t>Linguistics</a:t>
            </a:r>
            <a:r>
              <a:rPr lang="fr-FR" sz="600" dirty="0">
                <a:solidFill>
                  <a:schemeClr val="bg1"/>
                </a:solidFill>
                <a:effectLst/>
              </a:rPr>
              <a:t>, </a:t>
            </a:r>
            <a:r>
              <a:rPr lang="fr-FR" sz="600" i="1" dirty="0">
                <a:solidFill>
                  <a:schemeClr val="bg1"/>
                </a:solidFill>
                <a:effectLst/>
              </a:rPr>
              <a:t>43</a:t>
            </a:r>
            <a:r>
              <a:rPr lang="fr-FR" sz="600" dirty="0">
                <a:solidFill>
                  <a:schemeClr val="bg1"/>
                </a:solidFill>
                <a:effectLst/>
              </a:rPr>
              <a:t>(4), 897‑904. </a:t>
            </a:r>
            <a:r>
              <a:rPr lang="fr-FR" sz="600" dirty="0">
                <a:solidFill>
                  <a:schemeClr val="bg1"/>
                </a:solidFill>
                <a:effectLst/>
                <a:hlinkClick r:id="rId19">
                  <a:extLst>
                    <a:ext uri="{A12FA001-AC4F-418D-AE19-62706E023703}">
                      <ahyp:hlinkClr xmlns:ahyp="http://schemas.microsoft.com/office/drawing/2018/hyperlinkcolor" val="tx"/>
                    </a:ext>
                  </a:extLst>
                </a:hlinkClick>
              </a:rPr>
              <a:t>https://doi.org/10.1162/COLI_a_00304</a:t>
            </a:r>
            <a:endParaRPr lang="fr-FR" sz="600" dirty="0">
              <a:solidFill>
                <a:schemeClr val="bg1"/>
              </a:solidFill>
              <a:effectLst/>
            </a:endParaRPr>
          </a:p>
          <a:p>
            <a:r>
              <a:rPr lang="fr-FR" sz="600" i="1" dirty="0">
                <a:solidFill>
                  <a:schemeClr val="bg1"/>
                </a:solidFill>
                <a:effectLst/>
              </a:rPr>
              <a:t>NLP - </a:t>
            </a:r>
            <a:r>
              <a:rPr lang="fr-FR" sz="600" i="1" dirty="0" err="1">
                <a:solidFill>
                  <a:schemeClr val="bg1"/>
                </a:solidFill>
                <a:effectLst/>
              </a:rPr>
              <a:t>overview</a:t>
            </a:r>
            <a:r>
              <a:rPr lang="fr-FR" sz="600" dirty="0">
                <a:solidFill>
                  <a:schemeClr val="bg1"/>
                </a:solidFill>
                <a:effectLst/>
              </a:rPr>
              <a:t>. (s. d.). Consulté 29 août 2024, à l’adresse </a:t>
            </a:r>
            <a:r>
              <a:rPr lang="fr-FR" sz="600" dirty="0">
                <a:solidFill>
                  <a:schemeClr val="bg1"/>
                </a:solidFill>
                <a:effectLst/>
                <a:hlinkClick r:id="rId20">
                  <a:extLst>
                    <a:ext uri="{A12FA001-AC4F-418D-AE19-62706E023703}">
                      <ahyp:hlinkClr xmlns:ahyp="http://schemas.microsoft.com/office/drawing/2018/hyperlinkcolor" val="tx"/>
                    </a:ext>
                  </a:extLst>
                </a:hlinkClick>
              </a:rPr>
              <a:t>https://cs.stanford.edu/people/eroberts/courses/soco/projects/2004-05/nlp/overview_history.html</a:t>
            </a:r>
            <a:endParaRPr lang="fr-FR" sz="600" dirty="0">
              <a:solidFill>
                <a:schemeClr val="bg1"/>
              </a:solidFill>
              <a:effectLst/>
            </a:endParaRPr>
          </a:p>
          <a:p>
            <a:r>
              <a:rPr lang="fr-FR" sz="600" dirty="0" err="1">
                <a:solidFill>
                  <a:schemeClr val="bg1"/>
                </a:solidFill>
                <a:effectLst/>
              </a:rPr>
              <a:t>Paroubek</a:t>
            </a:r>
            <a:r>
              <a:rPr lang="fr-FR" sz="600" dirty="0">
                <a:solidFill>
                  <a:schemeClr val="bg1"/>
                </a:solidFill>
                <a:effectLst/>
              </a:rPr>
              <a:t>, P., </a:t>
            </a:r>
            <a:r>
              <a:rPr lang="fr-FR" sz="600" dirty="0" err="1">
                <a:solidFill>
                  <a:schemeClr val="bg1"/>
                </a:solidFill>
                <a:effectLst/>
              </a:rPr>
              <a:t>Chaudiron</a:t>
            </a:r>
            <a:r>
              <a:rPr lang="fr-FR" sz="600" dirty="0">
                <a:solidFill>
                  <a:schemeClr val="bg1"/>
                </a:solidFill>
                <a:effectLst/>
              </a:rPr>
              <a:t>, S., &amp; Hirschman, L. (2007). Principles of Evaluation in Natural </a:t>
            </a:r>
            <a:r>
              <a:rPr lang="fr-FR" sz="600" dirty="0" err="1">
                <a:solidFill>
                  <a:schemeClr val="bg1"/>
                </a:solidFill>
                <a:effectLst/>
              </a:rPr>
              <a:t>Language</a:t>
            </a:r>
            <a:r>
              <a:rPr lang="fr-FR" sz="600" dirty="0">
                <a:solidFill>
                  <a:schemeClr val="bg1"/>
                </a:solidFill>
                <a:effectLst/>
              </a:rPr>
              <a:t> </a:t>
            </a:r>
            <a:r>
              <a:rPr lang="fr-FR" sz="600" dirty="0" err="1">
                <a:solidFill>
                  <a:schemeClr val="bg1"/>
                </a:solidFill>
                <a:effectLst/>
              </a:rPr>
              <a:t>Processing</a:t>
            </a:r>
            <a:r>
              <a:rPr lang="fr-FR" sz="600" dirty="0">
                <a:solidFill>
                  <a:schemeClr val="bg1"/>
                </a:solidFill>
                <a:effectLst/>
              </a:rPr>
              <a:t>. In P. </a:t>
            </a:r>
            <a:r>
              <a:rPr lang="fr-FR" sz="600" dirty="0" err="1">
                <a:solidFill>
                  <a:schemeClr val="bg1"/>
                </a:solidFill>
                <a:effectLst/>
              </a:rPr>
              <a:t>Paroubek</a:t>
            </a:r>
            <a:r>
              <a:rPr lang="fr-FR" sz="600" dirty="0">
                <a:solidFill>
                  <a:schemeClr val="bg1"/>
                </a:solidFill>
                <a:effectLst/>
              </a:rPr>
              <a:t>, S. </a:t>
            </a:r>
            <a:r>
              <a:rPr lang="fr-FR" sz="600" dirty="0" err="1">
                <a:solidFill>
                  <a:schemeClr val="bg1"/>
                </a:solidFill>
                <a:effectLst/>
              </a:rPr>
              <a:t>Chaudiron</a:t>
            </a:r>
            <a:r>
              <a:rPr lang="fr-FR" sz="600" dirty="0">
                <a:solidFill>
                  <a:schemeClr val="bg1"/>
                </a:solidFill>
                <a:effectLst/>
              </a:rPr>
              <a:t>, &amp; L. Hirschman (</a:t>
            </a:r>
            <a:r>
              <a:rPr lang="fr-FR" sz="600" dirty="0" err="1">
                <a:solidFill>
                  <a:schemeClr val="bg1"/>
                </a:solidFill>
                <a:effectLst/>
              </a:rPr>
              <a:t>Éds</a:t>
            </a:r>
            <a:r>
              <a:rPr lang="fr-FR" sz="600" dirty="0">
                <a:solidFill>
                  <a:schemeClr val="bg1"/>
                </a:solidFill>
                <a:effectLst/>
              </a:rPr>
              <a:t>.), </a:t>
            </a:r>
            <a:r>
              <a:rPr lang="fr-FR" sz="600" i="1" dirty="0">
                <a:solidFill>
                  <a:schemeClr val="bg1"/>
                </a:solidFill>
                <a:effectLst/>
              </a:rPr>
              <a:t>Traitement Automatique des Langues, Volume 48, Numéro 1 : Principes de l’évaluation en Traitement Automatique des Langues [Principles of Evaluation in Natural </a:t>
            </a:r>
            <a:r>
              <a:rPr lang="fr-FR" sz="600" i="1" dirty="0" err="1">
                <a:solidFill>
                  <a:schemeClr val="bg1"/>
                </a:solidFill>
                <a:effectLst/>
              </a:rPr>
              <a:t>Language</a:t>
            </a:r>
            <a:r>
              <a:rPr lang="fr-FR" sz="600" i="1" dirty="0">
                <a:solidFill>
                  <a:schemeClr val="bg1"/>
                </a:solidFill>
                <a:effectLst/>
              </a:rPr>
              <a:t> </a:t>
            </a:r>
            <a:r>
              <a:rPr lang="fr-FR" sz="600" i="1" dirty="0" err="1">
                <a:solidFill>
                  <a:schemeClr val="bg1"/>
                </a:solidFill>
                <a:effectLst/>
              </a:rPr>
              <a:t>Processing</a:t>
            </a:r>
            <a:r>
              <a:rPr lang="fr-FR" sz="600" i="1" dirty="0">
                <a:solidFill>
                  <a:schemeClr val="bg1"/>
                </a:solidFill>
                <a:effectLst/>
              </a:rPr>
              <a:t>]</a:t>
            </a:r>
            <a:r>
              <a:rPr lang="fr-FR" sz="600" dirty="0">
                <a:solidFill>
                  <a:schemeClr val="bg1"/>
                </a:solidFill>
                <a:effectLst/>
              </a:rPr>
              <a:t> (p. 7‑31). ATALA (Association pour le Traitement Automatique des Langues). </a:t>
            </a:r>
            <a:r>
              <a:rPr lang="fr-FR" sz="600" dirty="0">
                <a:solidFill>
                  <a:schemeClr val="bg1"/>
                </a:solidFill>
                <a:effectLst/>
                <a:hlinkClick r:id="rId21">
                  <a:extLst>
                    <a:ext uri="{A12FA001-AC4F-418D-AE19-62706E023703}">
                      <ahyp:hlinkClr xmlns:ahyp="http://schemas.microsoft.com/office/drawing/2018/hyperlinkcolor" val="tx"/>
                    </a:ext>
                  </a:extLst>
                </a:hlinkClick>
              </a:rPr>
              <a:t>https://aclanthology.org/2007.tal-1.1</a:t>
            </a:r>
            <a:endParaRPr lang="fr-FR" sz="600" dirty="0">
              <a:solidFill>
                <a:schemeClr val="bg1"/>
              </a:solidFill>
              <a:effectLst/>
            </a:endParaRPr>
          </a:p>
          <a:p>
            <a:r>
              <a:rPr lang="fr-FR" sz="600" dirty="0">
                <a:solidFill>
                  <a:schemeClr val="bg1"/>
                </a:solidFill>
                <a:effectLst/>
              </a:rPr>
              <a:t>Pollack, A. (1983, avril 28). </a:t>
            </a:r>
            <a:r>
              <a:rPr lang="fr-FR" sz="600" dirty="0" err="1">
                <a:solidFill>
                  <a:schemeClr val="bg1"/>
                </a:solidFill>
                <a:effectLst/>
              </a:rPr>
              <a:t>Technology</a:t>
            </a:r>
            <a:r>
              <a:rPr lang="fr-FR" sz="600" dirty="0">
                <a:solidFill>
                  <a:schemeClr val="bg1"/>
                </a:solidFill>
                <a:effectLst/>
              </a:rPr>
              <a:t>; The Computer As Translator. </a:t>
            </a:r>
            <a:r>
              <a:rPr lang="fr-FR" sz="600" i="1" dirty="0">
                <a:solidFill>
                  <a:schemeClr val="bg1"/>
                </a:solidFill>
                <a:effectLst/>
              </a:rPr>
              <a:t>The New York Times</a:t>
            </a:r>
            <a:r>
              <a:rPr lang="fr-FR" sz="600" dirty="0">
                <a:solidFill>
                  <a:schemeClr val="bg1"/>
                </a:solidFill>
                <a:effectLst/>
              </a:rPr>
              <a:t>. </a:t>
            </a:r>
            <a:r>
              <a:rPr lang="fr-FR" sz="600" dirty="0">
                <a:solidFill>
                  <a:schemeClr val="bg1"/>
                </a:solidFill>
                <a:effectLst/>
                <a:hlinkClick r:id="rId22">
                  <a:extLst>
                    <a:ext uri="{A12FA001-AC4F-418D-AE19-62706E023703}">
                      <ahyp:hlinkClr xmlns:ahyp="http://schemas.microsoft.com/office/drawing/2018/hyperlinkcolor" val="tx"/>
                    </a:ext>
                  </a:extLst>
                </a:hlinkClick>
              </a:rPr>
              <a:t>https://www.nytimes.com/1983/04/28/business/technology-the-computer-as-translator.html</a:t>
            </a:r>
            <a:endParaRPr lang="fr-FR" sz="600" dirty="0">
              <a:solidFill>
                <a:schemeClr val="bg1"/>
              </a:solidFill>
              <a:effectLst/>
            </a:endParaRPr>
          </a:p>
          <a:p>
            <a:r>
              <a:rPr lang="fr-FR" sz="600" i="1" dirty="0">
                <a:solidFill>
                  <a:schemeClr val="bg1"/>
                </a:solidFill>
                <a:effectLst/>
              </a:rPr>
              <a:t>Speech and </a:t>
            </a:r>
            <a:r>
              <a:rPr lang="fr-FR" sz="600" i="1" dirty="0" err="1">
                <a:solidFill>
                  <a:schemeClr val="bg1"/>
                </a:solidFill>
                <a:effectLst/>
              </a:rPr>
              <a:t>Language</a:t>
            </a:r>
            <a:r>
              <a:rPr lang="fr-FR" sz="600" i="1" dirty="0">
                <a:solidFill>
                  <a:schemeClr val="bg1"/>
                </a:solidFill>
                <a:effectLst/>
              </a:rPr>
              <a:t> </a:t>
            </a:r>
            <a:r>
              <a:rPr lang="fr-FR" sz="600" i="1" dirty="0" err="1">
                <a:solidFill>
                  <a:schemeClr val="bg1"/>
                </a:solidFill>
                <a:effectLst/>
              </a:rPr>
              <a:t>Processing</a:t>
            </a:r>
            <a:r>
              <a:rPr lang="fr-FR" sz="600" dirty="0">
                <a:solidFill>
                  <a:schemeClr val="bg1"/>
                </a:solidFill>
                <a:effectLst/>
              </a:rPr>
              <a:t>. (s. d.). Consulté 23 août 2024, à l’adresse </a:t>
            </a:r>
            <a:r>
              <a:rPr lang="fr-FR" sz="600" dirty="0">
                <a:solidFill>
                  <a:schemeClr val="bg1"/>
                </a:solidFill>
                <a:effectLst/>
                <a:hlinkClick r:id="rId23">
                  <a:extLst>
                    <a:ext uri="{A12FA001-AC4F-418D-AE19-62706E023703}">
                      <ahyp:hlinkClr xmlns:ahyp="http://schemas.microsoft.com/office/drawing/2018/hyperlinkcolor" val="tx"/>
                    </a:ext>
                  </a:extLst>
                </a:hlinkClick>
              </a:rPr>
              <a:t>https://web.stanford.edu/~jurafsky/slp3/</a:t>
            </a:r>
            <a:endParaRPr lang="fr-FR" sz="600" dirty="0">
              <a:solidFill>
                <a:schemeClr val="bg1"/>
              </a:solidFill>
              <a:effectLst/>
            </a:endParaRPr>
          </a:p>
          <a:p>
            <a:r>
              <a:rPr lang="fr-FR" sz="600" dirty="0" err="1">
                <a:solidFill>
                  <a:schemeClr val="bg1"/>
                </a:solidFill>
                <a:effectLst/>
              </a:rPr>
              <a:t>Theissen</a:t>
            </a:r>
            <a:r>
              <a:rPr lang="fr-FR" sz="600" dirty="0">
                <a:solidFill>
                  <a:schemeClr val="bg1"/>
                </a:solidFill>
                <a:effectLst/>
              </a:rPr>
              <a:t>, A. (1999). G. Kleiber, C. </a:t>
            </a:r>
            <a:r>
              <a:rPr lang="fr-FR" sz="600" dirty="0" err="1">
                <a:solidFill>
                  <a:schemeClr val="bg1"/>
                </a:solidFill>
                <a:effectLst/>
              </a:rPr>
              <a:t>Schnedecker</a:t>
            </a:r>
            <a:r>
              <a:rPr lang="fr-FR" sz="600" dirty="0">
                <a:solidFill>
                  <a:schemeClr val="bg1"/>
                </a:solidFill>
                <a:effectLst/>
              </a:rPr>
              <a:t>, J. E. </a:t>
            </a:r>
            <a:r>
              <a:rPr lang="fr-FR" sz="600" dirty="0" err="1">
                <a:solidFill>
                  <a:schemeClr val="bg1"/>
                </a:solidFill>
                <a:effectLst/>
              </a:rPr>
              <a:t>Tyvaert</a:t>
            </a:r>
            <a:r>
              <a:rPr lang="fr-FR" sz="600" dirty="0">
                <a:solidFill>
                  <a:schemeClr val="bg1"/>
                </a:solidFill>
                <a:effectLst/>
              </a:rPr>
              <a:t> (</a:t>
            </a:r>
            <a:r>
              <a:rPr lang="fr-FR" sz="600" dirty="0" err="1">
                <a:solidFill>
                  <a:schemeClr val="bg1"/>
                </a:solidFill>
                <a:effectLst/>
              </a:rPr>
              <a:t>éds</a:t>
            </a:r>
            <a:r>
              <a:rPr lang="fr-FR" sz="600" dirty="0">
                <a:solidFill>
                  <a:schemeClr val="bg1"/>
                </a:solidFill>
                <a:effectLst/>
              </a:rPr>
              <a:t>), La continuité référentielle, Collection Recherches Linguistiques de l’Université de Metz, n° 20, </a:t>
            </a:r>
            <a:r>
              <a:rPr lang="fr-FR" sz="600" dirty="0" err="1">
                <a:solidFill>
                  <a:schemeClr val="bg1"/>
                </a:solidFill>
                <a:effectLst/>
              </a:rPr>
              <a:t>Klincksieck</a:t>
            </a:r>
            <a:r>
              <a:rPr lang="fr-FR" sz="600" dirty="0">
                <a:solidFill>
                  <a:schemeClr val="bg1"/>
                </a:solidFill>
                <a:effectLst/>
              </a:rPr>
              <a:t>, Paris, 1997. </a:t>
            </a:r>
            <a:r>
              <a:rPr lang="fr-FR" sz="600" i="1" dirty="0">
                <a:solidFill>
                  <a:schemeClr val="bg1"/>
                </a:solidFill>
                <a:effectLst/>
              </a:rPr>
              <a:t>L’information grammaticale</a:t>
            </a:r>
            <a:r>
              <a:rPr lang="fr-FR" sz="600" dirty="0">
                <a:solidFill>
                  <a:schemeClr val="bg1"/>
                </a:solidFill>
                <a:effectLst/>
              </a:rPr>
              <a:t>, </a:t>
            </a:r>
            <a:r>
              <a:rPr lang="fr-FR" sz="600" i="1" dirty="0">
                <a:solidFill>
                  <a:schemeClr val="bg1"/>
                </a:solidFill>
                <a:effectLst/>
              </a:rPr>
              <a:t>81</a:t>
            </a:r>
            <a:r>
              <a:rPr lang="fr-FR" sz="600" dirty="0">
                <a:solidFill>
                  <a:schemeClr val="bg1"/>
                </a:solidFill>
                <a:effectLst/>
              </a:rPr>
              <a:t>(1), 60‑60.</a:t>
            </a:r>
          </a:p>
          <a:p>
            <a:r>
              <a:rPr lang="fr-FR" sz="600" dirty="0" err="1">
                <a:solidFill>
                  <a:schemeClr val="bg1"/>
                </a:solidFill>
                <a:effectLst/>
              </a:rPr>
              <a:t>Viera</a:t>
            </a:r>
            <a:r>
              <a:rPr lang="fr-FR" sz="600" dirty="0">
                <a:solidFill>
                  <a:schemeClr val="bg1"/>
                </a:solidFill>
                <a:effectLst/>
              </a:rPr>
              <a:t>, A. J., &amp; Garrett, J. M. (2005). </a:t>
            </a:r>
            <a:r>
              <a:rPr lang="fr-FR" sz="600" dirty="0" err="1">
                <a:solidFill>
                  <a:schemeClr val="bg1"/>
                </a:solidFill>
                <a:effectLst/>
              </a:rPr>
              <a:t>Understanding</a:t>
            </a:r>
            <a:r>
              <a:rPr lang="fr-FR" sz="600" dirty="0">
                <a:solidFill>
                  <a:schemeClr val="bg1"/>
                </a:solidFill>
                <a:effectLst/>
              </a:rPr>
              <a:t> </a:t>
            </a:r>
            <a:r>
              <a:rPr lang="fr-FR" sz="600" dirty="0" err="1">
                <a:solidFill>
                  <a:schemeClr val="bg1"/>
                </a:solidFill>
                <a:effectLst/>
              </a:rPr>
              <a:t>interobserver</a:t>
            </a:r>
            <a:r>
              <a:rPr lang="fr-FR" sz="600" dirty="0">
                <a:solidFill>
                  <a:schemeClr val="bg1"/>
                </a:solidFill>
                <a:effectLst/>
              </a:rPr>
              <a:t> agreement : The kappa </a:t>
            </a:r>
            <a:r>
              <a:rPr lang="fr-FR" sz="600" dirty="0" err="1">
                <a:solidFill>
                  <a:schemeClr val="bg1"/>
                </a:solidFill>
                <a:effectLst/>
              </a:rPr>
              <a:t>statistic</a:t>
            </a:r>
            <a:r>
              <a:rPr lang="fr-FR" sz="600" dirty="0">
                <a:solidFill>
                  <a:schemeClr val="bg1"/>
                </a:solidFill>
                <a:effectLst/>
              </a:rPr>
              <a:t>. </a:t>
            </a:r>
            <a:r>
              <a:rPr lang="fr-FR" sz="600" i="1" dirty="0">
                <a:solidFill>
                  <a:schemeClr val="bg1"/>
                </a:solidFill>
                <a:effectLst/>
              </a:rPr>
              <a:t>Family </a:t>
            </a:r>
            <a:r>
              <a:rPr lang="fr-FR" sz="600" i="1" dirty="0" err="1">
                <a:solidFill>
                  <a:schemeClr val="bg1"/>
                </a:solidFill>
                <a:effectLst/>
              </a:rPr>
              <a:t>Medicine</a:t>
            </a:r>
            <a:r>
              <a:rPr lang="fr-FR" sz="600" dirty="0">
                <a:solidFill>
                  <a:schemeClr val="bg1"/>
                </a:solidFill>
                <a:effectLst/>
              </a:rPr>
              <a:t>, </a:t>
            </a:r>
            <a:r>
              <a:rPr lang="fr-FR" sz="600" i="1" dirty="0">
                <a:solidFill>
                  <a:schemeClr val="bg1"/>
                </a:solidFill>
                <a:effectLst/>
              </a:rPr>
              <a:t>37</a:t>
            </a:r>
            <a:r>
              <a:rPr lang="fr-FR" sz="600" dirty="0">
                <a:solidFill>
                  <a:schemeClr val="bg1"/>
                </a:solidFill>
                <a:effectLst/>
              </a:rPr>
              <a:t>(5), 360‑363.</a:t>
            </a:r>
          </a:p>
          <a:p>
            <a:r>
              <a:rPr lang="fr-FR" sz="600" dirty="0">
                <a:solidFill>
                  <a:schemeClr val="bg1"/>
                </a:solidFill>
                <a:effectLst/>
              </a:rPr>
              <a:t>Vincent, J. (2019, juin 6). </a:t>
            </a:r>
            <a:r>
              <a:rPr lang="fr-FR" sz="600" i="1" dirty="0" err="1">
                <a:solidFill>
                  <a:schemeClr val="bg1"/>
                </a:solidFill>
                <a:effectLst/>
              </a:rPr>
              <a:t>There’s</a:t>
            </a:r>
            <a:r>
              <a:rPr lang="fr-FR" sz="600" i="1" dirty="0">
                <a:solidFill>
                  <a:schemeClr val="bg1"/>
                </a:solidFill>
                <a:effectLst/>
              </a:rPr>
              <a:t> a </a:t>
            </a:r>
            <a:r>
              <a:rPr lang="fr-FR" sz="600" i="1" dirty="0" err="1">
                <a:solidFill>
                  <a:schemeClr val="bg1"/>
                </a:solidFill>
                <a:effectLst/>
              </a:rPr>
              <a:t>subreddit</a:t>
            </a:r>
            <a:r>
              <a:rPr lang="fr-FR" sz="600" i="1" dirty="0">
                <a:solidFill>
                  <a:schemeClr val="bg1"/>
                </a:solidFill>
                <a:effectLst/>
              </a:rPr>
              <a:t> </a:t>
            </a:r>
            <a:r>
              <a:rPr lang="fr-FR" sz="600" i="1" dirty="0" err="1">
                <a:solidFill>
                  <a:schemeClr val="bg1"/>
                </a:solidFill>
                <a:effectLst/>
              </a:rPr>
              <a:t>populated</a:t>
            </a:r>
            <a:r>
              <a:rPr lang="fr-FR" sz="600" i="1" dirty="0">
                <a:solidFill>
                  <a:schemeClr val="bg1"/>
                </a:solidFill>
                <a:effectLst/>
              </a:rPr>
              <a:t> </a:t>
            </a:r>
            <a:r>
              <a:rPr lang="fr-FR" sz="600" i="1" dirty="0" err="1">
                <a:solidFill>
                  <a:schemeClr val="bg1"/>
                </a:solidFill>
                <a:effectLst/>
              </a:rPr>
              <a:t>entirely</a:t>
            </a:r>
            <a:r>
              <a:rPr lang="fr-FR" sz="600" i="1" dirty="0">
                <a:solidFill>
                  <a:schemeClr val="bg1"/>
                </a:solidFill>
                <a:effectLst/>
              </a:rPr>
              <a:t> by AI </a:t>
            </a:r>
            <a:r>
              <a:rPr lang="fr-FR" sz="600" i="1" dirty="0" err="1">
                <a:solidFill>
                  <a:schemeClr val="bg1"/>
                </a:solidFill>
                <a:effectLst/>
              </a:rPr>
              <a:t>personifications</a:t>
            </a:r>
            <a:r>
              <a:rPr lang="fr-FR" sz="600" i="1" dirty="0">
                <a:solidFill>
                  <a:schemeClr val="bg1"/>
                </a:solidFill>
                <a:effectLst/>
              </a:rPr>
              <a:t> of </a:t>
            </a:r>
            <a:r>
              <a:rPr lang="fr-FR" sz="600" i="1" dirty="0" err="1">
                <a:solidFill>
                  <a:schemeClr val="bg1"/>
                </a:solidFill>
                <a:effectLst/>
              </a:rPr>
              <a:t>other</a:t>
            </a:r>
            <a:r>
              <a:rPr lang="fr-FR" sz="600" i="1" dirty="0">
                <a:solidFill>
                  <a:schemeClr val="bg1"/>
                </a:solidFill>
                <a:effectLst/>
              </a:rPr>
              <a:t> </a:t>
            </a:r>
            <a:r>
              <a:rPr lang="fr-FR" sz="600" i="1" dirty="0" err="1">
                <a:solidFill>
                  <a:schemeClr val="bg1"/>
                </a:solidFill>
                <a:effectLst/>
              </a:rPr>
              <a:t>subreddits</a:t>
            </a:r>
            <a:r>
              <a:rPr lang="fr-FR" sz="600" dirty="0">
                <a:solidFill>
                  <a:schemeClr val="bg1"/>
                </a:solidFill>
                <a:effectLst/>
              </a:rPr>
              <a:t>. The Verge. </a:t>
            </a:r>
            <a:r>
              <a:rPr lang="fr-FR" sz="600" dirty="0">
                <a:solidFill>
                  <a:schemeClr val="bg1"/>
                </a:solidFill>
                <a:effectLst/>
                <a:hlinkClick r:id="rId24">
                  <a:extLst>
                    <a:ext uri="{A12FA001-AC4F-418D-AE19-62706E023703}">
                      <ahyp:hlinkClr xmlns:ahyp="http://schemas.microsoft.com/office/drawing/2018/hyperlinkcolor" val="tx"/>
                    </a:ext>
                  </a:extLst>
                </a:hlinkClick>
              </a:rPr>
              <a:t>https://www.theverge.com/2019/6/6/18655212/reddit-ai-bots-gpt2-openai-text-artificial-intelligence-subreddit</a:t>
            </a:r>
            <a:endParaRPr lang="fr-FR" sz="600" dirty="0">
              <a:solidFill>
                <a:schemeClr val="bg1"/>
              </a:solidFill>
              <a:effectLst/>
            </a:endParaRPr>
          </a:p>
          <a:p>
            <a:r>
              <a:rPr lang="fr-FR" sz="600" i="1" dirty="0" err="1">
                <a:solidFill>
                  <a:schemeClr val="bg1"/>
                </a:solidFill>
                <a:effectLst/>
              </a:rPr>
              <a:t>What</a:t>
            </a:r>
            <a:r>
              <a:rPr lang="fr-FR" sz="600" i="1" dirty="0">
                <a:solidFill>
                  <a:schemeClr val="bg1"/>
                </a:solidFill>
                <a:effectLst/>
              </a:rPr>
              <a:t> </a:t>
            </a:r>
            <a:r>
              <a:rPr lang="fr-FR" sz="600" i="1" dirty="0" err="1">
                <a:solidFill>
                  <a:schemeClr val="bg1"/>
                </a:solidFill>
                <a:effectLst/>
              </a:rPr>
              <a:t>is</a:t>
            </a:r>
            <a:r>
              <a:rPr lang="fr-FR" sz="600" i="1" dirty="0">
                <a:solidFill>
                  <a:schemeClr val="bg1"/>
                </a:solidFill>
                <a:effectLst/>
              </a:rPr>
              <a:t> Perceptron? A </a:t>
            </a:r>
            <a:r>
              <a:rPr lang="fr-FR" sz="600" i="1" dirty="0" err="1">
                <a:solidFill>
                  <a:schemeClr val="bg1"/>
                </a:solidFill>
                <a:effectLst/>
              </a:rPr>
              <a:t>Beginners</a:t>
            </a:r>
            <a:r>
              <a:rPr lang="fr-FR" sz="600" i="1" dirty="0">
                <a:solidFill>
                  <a:schemeClr val="bg1"/>
                </a:solidFill>
                <a:effectLst/>
              </a:rPr>
              <a:t> Guide for 2023 | </a:t>
            </a:r>
            <a:r>
              <a:rPr lang="fr-FR" sz="600" i="1" dirty="0" err="1">
                <a:solidFill>
                  <a:schemeClr val="bg1"/>
                </a:solidFill>
                <a:effectLst/>
              </a:rPr>
              <a:t>Simplilearn</a:t>
            </a:r>
            <a:r>
              <a:rPr lang="fr-FR" sz="600" dirty="0">
                <a:solidFill>
                  <a:schemeClr val="bg1"/>
                </a:solidFill>
                <a:effectLst/>
              </a:rPr>
              <a:t>. (2021, mai 26). </a:t>
            </a:r>
            <a:r>
              <a:rPr lang="fr-FR" sz="600" dirty="0" err="1">
                <a:solidFill>
                  <a:schemeClr val="bg1"/>
                </a:solidFill>
                <a:effectLst/>
              </a:rPr>
              <a:t>Simplilearn.Com</a:t>
            </a:r>
            <a:r>
              <a:rPr lang="fr-FR" sz="600" dirty="0">
                <a:solidFill>
                  <a:schemeClr val="bg1"/>
                </a:solidFill>
                <a:effectLst/>
              </a:rPr>
              <a:t>. </a:t>
            </a:r>
            <a:r>
              <a:rPr lang="fr-FR" sz="600" dirty="0">
                <a:solidFill>
                  <a:schemeClr val="bg1"/>
                </a:solidFill>
                <a:effectLst/>
                <a:hlinkClick r:id="rId25">
                  <a:extLst>
                    <a:ext uri="{A12FA001-AC4F-418D-AE19-62706E023703}">
                      <ahyp:hlinkClr xmlns:ahyp="http://schemas.microsoft.com/office/drawing/2018/hyperlinkcolor" val="tx"/>
                    </a:ext>
                  </a:extLst>
                </a:hlinkClick>
              </a:rPr>
              <a:t>https://www.simplilearn.com/tutorials/deep-learning-tutorial/perceptron</a:t>
            </a:r>
            <a:endParaRPr lang="fr-FR" sz="600" dirty="0">
              <a:solidFill>
                <a:schemeClr val="bg1"/>
              </a:solidFill>
              <a:effectLst/>
            </a:endParaRPr>
          </a:p>
          <a:p>
            <a:endParaRPr lang="fr-FR" dirty="0"/>
          </a:p>
        </p:txBody>
      </p:sp>
    </p:spTree>
    <p:extLst>
      <p:ext uri="{BB962C8B-B14F-4D97-AF65-F5344CB8AC3E}">
        <p14:creationId xmlns:p14="http://schemas.microsoft.com/office/powerpoint/2010/main" val="156919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p36"/>
          <p:cNvSpPr txBox="1">
            <a:spLocks noGrp="1"/>
          </p:cNvSpPr>
          <p:nvPr>
            <p:ph type="title"/>
          </p:nvPr>
        </p:nvSpPr>
        <p:spPr>
          <a:xfrm>
            <a:off x="720000" y="59866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1966 - Rapport ALPAC (I)</a:t>
            </a:r>
            <a:endParaRPr dirty="0"/>
          </a:p>
        </p:txBody>
      </p:sp>
      <p:sp>
        <p:nvSpPr>
          <p:cNvPr id="1536" name="Google Shape;1536;p36"/>
          <p:cNvSpPr txBox="1">
            <a:spLocks noGrp="1"/>
          </p:cNvSpPr>
          <p:nvPr>
            <p:ph type="subTitle" idx="1"/>
          </p:nvPr>
        </p:nvSpPr>
        <p:spPr>
          <a:xfrm>
            <a:off x="626866" y="1584131"/>
            <a:ext cx="8305467"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Automatic Language Processing Advisory Committee</a:t>
            </a:r>
          </a:p>
        </p:txBody>
      </p:sp>
      <p:sp>
        <p:nvSpPr>
          <p:cNvPr id="1537" name="Google Shape;1537;p36"/>
          <p:cNvSpPr txBox="1">
            <a:spLocks noGrp="1"/>
          </p:cNvSpPr>
          <p:nvPr>
            <p:ph type="subTitle" idx="2"/>
          </p:nvPr>
        </p:nvSpPr>
        <p:spPr>
          <a:xfrm>
            <a:off x="626866" y="2616999"/>
            <a:ext cx="8305467"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600" dirty="0"/>
              <a:t>E</a:t>
            </a:r>
            <a:r>
              <a:rPr lang="en" sz="1600" dirty="0"/>
              <a:t>valuer les progrès des derniers dix ans en linguistique computationnelle et en particulier en traduction automatique</a:t>
            </a:r>
            <a:endParaRPr sz="1600" dirty="0"/>
          </a:p>
        </p:txBody>
      </p:sp>
      <p:sp>
        <p:nvSpPr>
          <p:cNvPr id="1538" name="Google Shape;1538;p36"/>
          <p:cNvSpPr txBox="1">
            <a:spLocks noGrp="1"/>
          </p:cNvSpPr>
          <p:nvPr>
            <p:ph type="subTitle" idx="3"/>
          </p:nvPr>
        </p:nvSpPr>
        <p:spPr>
          <a:xfrm>
            <a:off x="626866" y="3824814"/>
            <a:ext cx="8305467"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La recherche en TA n’était pas suffisante, il faut recentrer les recherches sur la linguistique computationnelle de base d’abord </a:t>
            </a:r>
            <a:r>
              <a:rPr lang="en" sz="1600" dirty="0">
                <a:sym typeface="Wingdings" panose="05000000000000000000" pitchFamily="2" charset="2"/>
              </a:rPr>
              <a:t> réduction des financements en TA</a:t>
            </a:r>
          </a:p>
          <a:p>
            <a:pPr marL="0" lvl="0" indent="0" algn="l" rtl="0">
              <a:spcBef>
                <a:spcPts val="0"/>
              </a:spcBef>
              <a:spcAft>
                <a:spcPts val="0"/>
              </a:spcAft>
              <a:buNone/>
            </a:pPr>
            <a:r>
              <a:rPr lang="en" sz="1600" b="1" i="1" dirty="0">
                <a:sym typeface="Wingdings" panose="05000000000000000000" pitchFamily="2" charset="2"/>
              </a:rPr>
              <a:t>Premier HIVER DE L’IA</a:t>
            </a:r>
            <a:endParaRPr sz="1600" b="1" i="1" dirty="0"/>
          </a:p>
        </p:txBody>
      </p:sp>
      <p:sp>
        <p:nvSpPr>
          <p:cNvPr id="1539" name="Google Shape;1539;p36"/>
          <p:cNvSpPr txBox="1">
            <a:spLocks noGrp="1"/>
          </p:cNvSpPr>
          <p:nvPr>
            <p:ph type="subTitle" idx="4"/>
          </p:nvPr>
        </p:nvSpPr>
        <p:spPr>
          <a:xfrm>
            <a:off x="626866" y="1249738"/>
            <a:ext cx="8305467"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ALPAC</a:t>
            </a:r>
            <a:endParaRPr dirty="0"/>
          </a:p>
        </p:txBody>
      </p:sp>
      <p:sp>
        <p:nvSpPr>
          <p:cNvPr id="1540" name="Google Shape;1540;p36"/>
          <p:cNvSpPr txBox="1">
            <a:spLocks noGrp="1"/>
          </p:cNvSpPr>
          <p:nvPr>
            <p:ph type="subTitle" idx="5"/>
          </p:nvPr>
        </p:nvSpPr>
        <p:spPr>
          <a:xfrm>
            <a:off x="626866" y="2271277"/>
            <a:ext cx="8305467"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Objectifs</a:t>
            </a:r>
            <a:endParaRPr dirty="0"/>
          </a:p>
        </p:txBody>
      </p:sp>
      <p:sp>
        <p:nvSpPr>
          <p:cNvPr id="1541" name="Google Shape;1541;p36"/>
          <p:cNvSpPr txBox="1">
            <a:spLocks noGrp="1"/>
          </p:cNvSpPr>
          <p:nvPr>
            <p:ph type="subTitle" idx="6"/>
          </p:nvPr>
        </p:nvSpPr>
        <p:spPr>
          <a:xfrm>
            <a:off x="626866" y="3479092"/>
            <a:ext cx="8305467"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Résultats du rapport</a:t>
            </a:r>
            <a:endParaRPr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000349-F5E7-FBFC-87B0-B02032584768}"/>
              </a:ext>
            </a:extLst>
          </p:cNvPr>
          <p:cNvSpPr>
            <a:spLocks noGrp="1"/>
          </p:cNvSpPr>
          <p:nvPr>
            <p:ph type="title"/>
          </p:nvPr>
        </p:nvSpPr>
        <p:spPr>
          <a:xfrm>
            <a:off x="717750" y="579333"/>
            <a:ext cx="7708500" cy="572700"/>
          </a:xfrm>
        </p:spPr>
        <p:txBody>
          <a:bodyPr/>
          <a:lstStyle/>
          <a:p>
            <a:r>
              <a:rPr lang="fr-FR" dirty="0"/>
              <a:t>1966 - Rapport ALPAC (II)</a:t>
            </a:r>
          </a:p>
        </p:txBody>
      </p:sp>
      <p:sp>
        <p:nvSpPr>
          <p:cNvPr id="3" name="Sous-titre 2">
            <a:extLst>
              <a:ext uri="{FF2B5EF4-FFF2-40B4-BE49-F238E27FC236}">
                <a16:creationId xmlns:a16="http://schemas.microsoft.com/office/drawing/2014/main" id="{F155B4D7-168A-237F-12CB-BF7E10D040EE}"/>
              </a:ext>
            </a:extLst>
          </p:cNvPr>
          <p:cNvSpPr>
            <a:spLocks noGrp="1"/>
          </p:cNvSpPr>
          <p:nvPr>
            <p:ph type="subTitle" idx="1"/>
          </p:nvPr>
        </p:nvSpPr>
        <p:spPr>
          <a:xfrm>
            <a:off x="787400" y="1406517"/>
            <a:ext cx="7447123" cy="2871300"/>
          </a:xfrm>
        </p:spPr>
        <p:txBody>
          <a:bodyPr/>
          <a:lstStyle/>
          <a:p>
            <a:pPr marL="139700" indent="0">
              <a:buNone/>
            </a:pPr>
            <a:r>
              <a:rPr lang="it-IT" sz="1800" dirty="0"/>
              <a:t>- Pas la </a:t>
            </a:r>
            <a:r>
              <a:rPr lang="it-IT" sz="1800" dirty="0" err="1"/>
              <a:t>peine</a:t>
            </a:r>
            <a:r>
              <a:rPr lang="it-IT" sz="1800" dirty="0"/>
              <a:t> d’investir plus </a:t>
            </a:r>
            <a:r>
              <a:rPr lang="it-IT" sz="1800" dirty="0" err="1"/>
              <a:t>dans</a:t>
            </a:r>
            <a:r>
              <a:rPr lang="it-IT" sz="1800" dirty="0"/>
              <a:t> la TA</a:t>
            </a:r>
            <a:r>
              <a:rPr lang="fr-FR" sz="1800" dirty="0"/>
              <a:t> (marché relativement petit, traductions automatiques encore fortement erronées)</a:t>
            </a:r>
          </a:p>
          <a:p>
            <a:pPr marL="139700" indent="0">
              <a:buNone/>
            </a:pPr>
            <a:r>
              <a:rPr lang="fr-FR" sz="1800" dirty="0"/>
              <a:t>- S’orienter dans le développement d’outils de support à la traduction (dictionnaires numériques)</a:t>
            </a:r>
          </a:p>
          <a:p>
            <a:pPr marL="139700" indent="0">
              <a:buNone/>
            </a:pPr>
            <a:endParaRPr lang="fr-FR" sz="1800" dirty="0"/>
          </a:p>
          <a:p>
            <a:pPr marL="139700" indent="0" algn="ctr">
              <a:buNone/>
            </a:pPr>
            <a:r>
              <a:rPr lang="fr-FR" sz="1800" dirty="0"/>
              <a:t>Passage de la Traduction Automatique</a:t>
            </a:r>
          </a:p>
          <a:p>
            <a:pPr marL="139700" indent="0" algn="ctr">
              <a:buNone/>
            </a:pPr>
            <a:r>
              <a:rPr lang="fr-FR" sz="1800" dirty="0"/>
              <a:t>à la Traduction Assisté par l’Ordinateur</a:t>
            </a:r>
          </a:p>
          <a:p>
            <a:pPr algn="ctr">
              <a:buFont typeface="Wingdings" panose="05000000000000000000" pitchFamily="2" charset="2"/>
              <a:buChar char="à"/>
            </a:pPr>
            <a:r>
              <a:rPr lang="fr-FR" sz="1800" dirty="0">
                <a:sym typeface="Wingdings" panose="05000000000000000000" pitchFamily="2" charset="2"/>
              </a:rPr>
              <a:t>Naissance de la Linguistique Computationnelle </a:t>
            </a:r>
          </a:p>
          <a:p>
            <a:pPr marL="139700" indent="0" algn="ctr">
              <a:buNone/>
            </a:pPr>
            <a:r>
              <a:rPr lang="fr-FR" sz="1800" dirty="0">
                <a:sym typeface="Wingdings" panose="05000000000000000000" pitchFamily="2" charset="2"/>
              </a:rPr>
              <a:t>et de la Linguistique des Corpus</a:t>
            </a:r>
            <a:endParaRPr lang="it-IT" sz="1800" dirty="0"/>
          </a:p>
        </p:txBody>
      </p:sp>
    </p:spTree>
    <p:extLst>
      <p:ext uri="{BB962C8B-B14F-4D97-AF65-F5344CB8AC3E}">
        <p14:creationId xmlns:p14="http://schemas.microsoft.com/office/powerpoint/2010/main" val="4118175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8"/>
          <p:cNvSpPr txBox="1">
            <a:spLocks noGrp="1"/>
          </p:cNvSpPr>
          <p:nvPr>
            <p:ph type="title"/>
          </p:nvPr>
        </p:nvSpPr>
        <p:spPr>
          <a:xfrm>
            <a:off x="1216267" y="175012"/>
            <a:ext cx="6576000" cy="10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Périodisation</a:t>
            </a:r>
            <a:endParaRPr dirty="0"/>
          </a:p>
        </p:txBody>
      </p:sp>
      <p:sp>
        <p:nvSpPr>
          <p:cNvPr id="4" name="ZoneTexte 3">
            <a:extLst>
              <a:ext uri="{FF2B5EF4-FFF2-40B4-BE49-F238E27FC236}">
                <a16:creationId xmlns:a16="http://schemas.microsoft.com/office/drawing/2014/main" id="{27F979AB-EC49-1A6E-FE86-EAF9AAC868EC}"/>
              </a:ext>
            </a:extLst>
          </p:cNvPr>
          <p:cNvSpPr txBox="1"/>
          <p:nvPr/>
        </p:nvSpPr>
        <p:spPr>
          <a:xfrm>
            <a:off x="1738600" y="1214812"/>
            <a:ext cx="5918200" cy="1384995"/>
          </a:xfrm>
          <a:prstGeom prst="rect">
            <a:avLst/>
          </a:prstGeom>
          <a:noFill/>
        </p:spPr>
        <p:txBody>
          <a:bodyPr wrap="square" rtlCol="0">
            <a:spAutoFit/>
          </a:bodyPr>
          <a:lstStyle/>
          <a:p>
            <a:r>
              <a:rPr lang="fr-FR" sz="2800" dirty="0">
                <a:solidFill>
                  <a:schemeClr val="bg1"/>
                </a:solidFill>
                <a:latin typeface="Figtree" panose="020B0604020202020204" charset="0"/>
                <a:cs typeface="Figtree" panose="020B0604020202020204" charset="0"/>
              </a:rPr>
              <a:t>Période Symbolique (1950-1990)</a:t>
            </a:r>
          </a:p>
          <a:p>
            <a:r>
              <a:rPr lang="fr-FR" sz="2800" dirty="0">
                <a:solidFill>
                  <a:schemeClr val="bg1"/>
                </a:solidFill>
                <a:latin typeface="Figtree" panose="020B0604020202020204" charset="0"/>
                <a:cs typeface="Figtree" panose="020B0604020202020204" charset="0"/>
              </a:rPr>
              <a:t>Période Statistique   (1990-2010)</a:t>
            </a:r>
          </a:p>
          <a:p>
            <a:r>
              <a:rPr lang="fr-FR" sz="2800" dirty="0">
                <a:solidFill>
                  <a:schemeClr val="bg1"/>
                </a:solidFill>
                <a:latin typeface="Figtree" panose="020B0604020202020204" charset="0"/>
                <a:cs typeface="Figtree" panose="020B0604020202020204" charset="0"/>
              </a:rPr>
              <a:t>Période Neuronale         (2010-…)</a:t>
            </a:r>
          </a:p>
        </p:txBody>
      </p:sp>
      <p:pic>
        <p:nvPicPr>
          <p:cNvPr id="2" name="Image 2">
            <a:extLst>
              <a:ext uri="{FF2B5EF4-FFF2-40B4-BE49-F238E27FC236}">
                <a16:creationId xmlns:a16="http://schemas.microsoft.com/office/drawing/2014/main" id="{FB60336C-D29A-45AB-A0A5-25C3F49EFF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49954" y="2861332"/>
            <a:ext cx="5508625"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8"/>
          <p:cNvSpPr txBox="1">
            <a:spLocks noGrp="1"/>
          </p:cNvSpPr>
          <p:nvPr>
            <p:ph type="title"/>
          </p:nvPr>
        </p:nvSpPr>
        <p:spPr>
          <a:xfrm>
            <a:off x="1216267" y="175012"/>
            <a:ext cx="6576000" cy="10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Périodisation</a:t>
            </a:r>
            <a:endParaRPr dirty="0"/>
          </a:p>
        </p:txBody>
      </p:sp>
      <p:sp>
        <p:nvSpPr>
          <p:cNvPr id="4" name="ZoneTexte 3">
            <a:extLst>
              <a:ext uri="{FF2B5EF4-FFF2-40B4-BE49-F238E27FC236}">
                <a16:creationId xmlns:a16="http://schemas.microsoft.com/office/drawing/2014/main" id="{27F979AB-EC49-1A6E-FE86-EAF9AAC868EC}"/>
              </a:ext>
            </a:extLst>
          </p:cNvPr>
          <p:cNvSpPr txBox="1"/>
          <p:nvPr/>
        </p:nvSpPr>
        <p:spPr>
          <a:xfrm>
            <a:off x="689705" y="1213614"/>
            <a:ext cx="7629124" cy="3754874"/>
          </a:xfrm>
          <a:prstGeom prst="rect">
            <a:avLst/>
          </a:prstGeom>
          <a:noFill/>
        </p:spPr>
        <p:txBody>
          <a:bodyPr wrap="square" rtlCol="0">
            <a:spAutoFit/>
          </a:bodyPr>
          <a:lstStyle/>
          <a:p>
            <a:r>
              <a:rPr lang="fr-FR" sz="2800" dirty="0">
                <a:solidFill>
                  <a:schemeClr val="bg1"/>
                </a:solidFill>
                <a:latin typeface="Figtree" panose="020B0604020202020204" charset="0"/>
                <a:cs typeface="Figtree" panose="020B0604020202020204" charset="0"/>
              </a:rPr>
              <a:t>1. </a:t>
            </a:r>
            <a:r>
              <a:rPr lang="fr-FR" sz="2800" dirty="0" err="1">
                <a:solidFill>
                  <a:schemeClr val="bg1"/>
                </a:solidFill>
                <a:latin typeface="Figtree" panose="020B0604020202020204" charset="0"/>
                <a:cs typeface="Figtree" panose="020B0604020202020204" charset="0"/>
              </a:rPr>
              <a:t>Early</a:t>
            </a:r>
            <a:r>
              <a:rPr lang="fr-FR" sz="2800" dirty="0">
                <a:solidFill>
                  <a:schemeClr val="bg1"/>
                </a:solidFill>
                <a:latin typeface="Figtree" panose="020B0604020202020204" charset="0"/>
                <a:cs typeface="Figtree" panose="020B0604020202020204" charset="0"/>
              </a:rPr>
              <a:t> explorations     (1940-1969)</a:t>
            </a:r>
          </a:p>
          <a:p>
            <a:r>
              <a:rPr lang="fr-FR" sz="2800" dirty="0">
                <a:solidFill>
                  <a:schemeClr val="bg1"/>
                </a:solidFill>
                <a:latin typeface="Figtree" panose="020B0604020202020204" charset="0"/>
                <a:cs typeface="Figtree" panose="020B0604020202020204" charset="0"/>
              </a:rPr>
              <a:t>2. Hand-</a:t>
            </a:r>
            <a:r>
              <a:rPr lang="fr-FR" sz="2800" dirty="0" err="1">
                <a:solidFill>
                  <a:schemeClr val="bg1"/>
                </a:solidFill>
                <a:latin typeface="Figtree" panose="020B0604020202020204" charset="0"/>
                <a:cs typeface="Figtree" panose="020B0604020202020204" charset="0"/>
              </a:rPr>
              <a:t>build</a:t>
            </a:r>
            <a:r>
              <a:rPr lang="fr-FR" sz="2800" dirty="0">
                <a:solidFill>
                  <a:schemeClr val="bg1"/>
                </a:solidFill>
                <a:latin typeface="Figtree" panose="020B0604020202020204" charset="0"/>
                <a:cs typeface="Figtree" panose="020B0604020202020204" charset="0"/>
              </a:rPr>
              <a:t> </a:t>
            </a:r>
            <a:r>
              <a:rPr lang="fr-FR" sz="2800" dirty="0" err="1">
                <a:solidFill>
                  <a:schemeClr val="bg1"/>
                </a:solidFill>
                <a:latin typeface="Figtree" panose="020B0604020202020204" charset="0"/>
                <a:cs typeface="Figtree" panose="020B0604020202020204" charset="0"/>
              </a:rPr>
              <a:t>systems</a:t>
            </a:r>
            <a:r>
              <a:rPr lang="fr-FR" sz="2800" dirty="0">
                <a:solidFill>
                  <a:schemeClr val="bg1"/>
                </a:solidFill>
                <a:latin typeface="Figtree" panose="020B0604020202020204" charset="0"/>
                <a:cs typeface="Figtree" panose="020B0604020202020204" charset="0"/>
              </a:rPr>
              <a:t> (1970-1992)</a:t>
            </a:r>
          </a:p>
          <a:p>
            <a:r>
              <a:rPr lang="fr-FR" sz="2800" dirty="0">
                <a:solidFill>
                  <a:schemeClr val="bg1"/>
                </a:solidFill>
                <a:latin typeface="Figtree" panose="020B0604020202020204" charset="0"/>
                <a:cs typeface="Figtree" panose="020B0604020202020204" charset="0"/>
              </a:rPr>
              <a:t>3. </a:t>
            </a:r>
            <a:r>
              <a:rPr lang="fr-FR" sz="2800" dirty="0" err="1">
                <a:solidFill>
                  <a:schemeClr val="bg1"/>
                </a:solidFill>
                <a:latin typeface="Figtree" panose="020B0604020202020204" charset="0"/>
                <a:cs typeface="Figtree" panose="020B0604020202020204" charset="0"/>
              </a:rPr>
              <a:t>Statistical</a:t>
            </a:r>
            <a:r>
              <a:rPr lang="fr-FR" sz="2800" dirty="0">
                <a:solidFill>
                  <a:schemeClr val="bg1"/>
                </a:solidFill>
                <a:latin typeface="Figtree" panose="020B0604020202020204" charset="0"/>
                <a:cs typeface="Figtree" panose="020B0604020202020204" charset="0"/>
              </a:rPr>
              <a:t> or </a:t>
            </a:r>
            <a:r>
              <a:rPr lang="fr-FR" sz="2800" dirty="0" err="1">
                <a:solidFill>
                  <a:schemeClr val="bg1"/>
                </a:solidFill>
                <a:latin typeface="Figtree" panose="020B0604020202020204" charset="0"/>
                <a:cs typeface="Figtree" panose="020B0604020202020204" charset="0"/>
              </a:rPr>
              <a:t>probabilistic</a:t>
            </a:r>
            <a:r>
              <a:rPr lang="fr-FR" sz="2800" dirty="0">
                <a:solidFill>
                  <a:schemeClr val="bg1"/>
                </a:solidFill>
                <a:latin typeface="Figtree" panose="020B0604020202020204" charset="0"/>
                <a:cs typeface="Figtree" panose="020B0604020202020204" charset="0"/>
              </a:rPr>
              <a:t> NLP (1993-2012)</a:t>
            </a:r>
          </a:p>
          <a:p>
            <a:r>
              <a:rPr lang="fr-FR" sz="2800" dirty="0">
                <a:solidFill>
                  <a:schemeClr val="bg1"/>
                </a:solidFill>
                <a:latin typeface="Figtree" panose="020B0604020202020204" charset="0"/>
                <a:cs typeface="Figtree" panose="020B0604020202020204" charset="0"/>
              </a:rPr>
              <a:t>4. Deep Learning or </a:t>
            </a:r>
            <a:r>
              <a:rPr lang="fr-FR" sz="2800" dirty="0" err="1">
                <a:solidFill>
                  <a:schemeClr val="bg1"/>
                </a:solidFill>
                <a:latin typeface="Figtree" panose="020B0604020202020204" charset="0"/>
                <a:cs typeface="Figtree" panose="020B0604020202020204" charset="0"/>
              </a:rPr>
              <a:t>Artificial</a:t>
            </a:r>
            <a:r>
              <a:rPr lang="fr-FR" sz="2800" dirty="0">
                <a:solidFill>
                  <a:schemeClr val="bg1"/>
                </a:solidFill>
                <a:latin typeface="Figtree" panose="020B0604020202020204" charset="0"/>
                <a:cs typeface="Figtree" panose="020B0604020202020204" charset="0"/>
              </a:rPr>
              <a:t> Neural Networks</a:t>
            </a:r>
          </a:p>
          <a:p>
            <a:r>
              <a:rPr lang="fr-FR" sz="2800" dirty="0" err="1">
                <a:solidFill>
                  <a:schemeClr val="bg1"/>
                </a:solidFill>
                <a:latin typeface="Figtree" panose="020B0604020202020204" charset="0"/>
                <a:cs typeface="Figtree" panose="020B0604020202020204" charset="0"/>
              </a:rPr>
              <a:t>Unsupervised</a:t>
            </a:r>
            <a:r>
              <a:rPr lang="fr-FR" sz="2800" dirty="0">
                <a:solidFill>
                  <a:schemeClr val="bg1"/>
                </a:solidFill>
                <a:latin typeface="Figtree" panose="020B0604020202020204" charset="0"/>
                <a:cs typeface="Figtree" panose="020B0604020202020204" charset="0"/>
              </a:rPr>
              <a:t> or </a:t>
            </a:r>
            <a:r>
              <a:rPr lang="fr-FR" sz="2800" dirty="0" err="1">
                <a:solidFill>
                  <a:schemeClr val="bg1"/>
                </a:solidFill>
                <a:latin typeface="Figtree" panose="020B0604020202020204" charset="0"/>
                <a:cs typeface="Figtree" panose="020B0604020202020204" charset="0"/>
              </a:rPr>
              <a:t>Selfsupervised</a:t>
            </a:r>
            <a:endParaRPr lang="fr-FR" sz="2800" dirty="0">
              <a:solidFill>
                <a:schemeClr val="bg1"/>
              </a:solidFill>
              <a:latin typeface="Figtree" panose="020B0604020202020204" charset="0"/>
              <a:cs typeface="Figtree" panose="020B0604020202020204" charset="0"/>
            </a:endParaRPr>
          </a:p>
          <a:p>
            <a:r>
              <a:rPr lang="fr-FR" sz="2800" dirty="0" err="1">
                <a:solidFill>
                  <a:schemeClr val="bg1"/>
                </a:solidFill>
                <a:latin typeface="Figtree" panose="020B0604020202020204" charset="0"/>
                <a:cs typeface="Figtree" panose="020B0604020202020204" charset="0"/>
              </a:rPr>
              <a:t>Reinforcement</a:t>
            </a:r>
            <a:r>
              <a:rPr lang="fr-FR" sz="2800" dirty="0">
                <a:solidFill>
                  <a:schemeClr val="bg1"/>
                </a:solidFill>
                <a:latin typeface="Figtree" panose="020B0604020202020204" charset="0"/>
                <a:cs typeface="Figtree" panose="020B0604020202020204" charset="0"/>
              </a:rPr>
              <a:t> </a:t>
            </a:r>
            <a:r>
              <a:rPr lang="fr-FR" sz="2800" dirty="0" err="1">
                <a:solidFill>
                  <a:schemeClr val="bg1"/>
                </a:solidFill>
                <a:latin typeface="Figtree" panose="020B0604020202020204" charset="0"/>
                <a:cs typeface="Figtree" panose="020B0604020202020204" charset="0"/>
              </a:rPr>
              <a:t>learning</a:t>
            </a:r>
            <a:r>
              <a:rPr lang="fr-FR" sz="2800" dirty="0">
                <a:solidFill>
                  <a:schemeClr val="bg1"/>
                </a:solidFill>
                <a:latin typeface="Figtree" panose="020B0604020202020204" charset="0"/>
                <a:cs typeface="Figtree" panose="020B0604020202020204" charset="0"/>
              </a:rPr>
              <a:t> (2013-now)</a:t>
            </a:r>
          </a:p>
          <a:p>
            <a:pPr algn="r"/>
            <a:endParaRPr lang="fr-FR" dirty="0">
              <a:solidFill>
                <a:schemeClr val="bg1"/>
              </a:solidFill>
              <a:effectLst/>
              <a:latin typeface="Figtree" panose="020B0604020202020204" charset="0"/>
            </a:endParaRPr>
          </a:p>
          <a:p>
            <a:pPr algn="r"/>
            <a:r>
              <a:rPr lang="fr-FR" dirty="0">
                <a:solidFill>
                  <a:schemeClr val="bg1"/>
                </a:solidFill>
                <a:effectLst/>
                <a:latin typeface="Figtree" panose="020B0604020202020204" charset="0"/>
              </a:rPr>
              <a:t>Manning, C. D. (2022). Human </a:t>
            </a:r>
            <a:r>
              <a:rPr lang="fr-FR" dirty="0" err="1">
                <a:solidFill>
                  <a:schemeClr val="bg1"/>
                </a:solidFill>
                <a:effectLst/>
                <a:latin typeface="Figtree" panose="020B0604020202020204" charset="0"/>
              </a:rPr>
              <a:t>Language</a:t>
            </a:r>
            <a:r>
              <a:rPr lang="fr-FR" dirty="0">
                <a:solidFill>
                  <a:schemeClr val="bg1"/>
                </a:solidFill>
                <a:effectLst/>
                <a:latin typeface="Figtree" panose="020B0604020202020204" charset="0"/>
              </a:rPr>
              <a:t> </a:t>
            </a:r>
            <a:r>
              <a:rPr lang="fr-FR" dirty="0" err="1">
                <a:solidFill>
                  <a:schemeClr val="bg1"/>
                </a:solidFill>
                <a:effectLst/>
                <a:latin typeface="Figtree" panose="020B0604020202020204" charset="0"/>
              </a:rPr>
              <a:t>Understanding</a:t>
            </a:r>
            <a:r>
              <a:rPr lang="fr-FR" dirty="0">
                <a:solidFill>
                  <a:schemeClr val="bg1"/>
                </a:solidFill>
                <a:effectLst/>
                <a:latin typeface="Figtree" panose="020B0604020202020204" charset="0"/>
              </a:rPr>
              <a:t> &amp; </a:t>
            </a:r>
            <a:r>
              <a:rPr lang="fr-FR" dirty="0" err="1">
                <a:solidFill>
                  <a:schemeClr val="bg1"/>
                </a:solidFill>
                <a:effectLst/>
                <a:latin typeface="Figtree" panose="020B0604020202020204" charset="0"/>
              </a:rPr>
              <a:t>Reasoning</a:t>
            </a:r>
            <a:r>
              <a:rPr lang="fr-FR" dirty="0">
                <a:solidFill>
                  <a:schemeClr val="bg1"/>
                </a:solidFill>
                <a:effectLst/>
                <a:latin typeface="Figtree" panose="020B0604020202020204" charset="0"/>
              </a:rPr>
              <a:t>. </a:t>
            </a:r>
            <a:r>
              <a:rPr lang="fr-FR" i="1" dirty="0" err="1">
                <a:solidFill>
                  <a:schemeClr val="bg1"/>
                </a:solidFill>
                <a:effectLst/>
                <a:latin typeface="Figtree" panose="020B0604020202020204" charset="0"/>
              </a:rPr>
              <a:t>Daedalus</a:t>
            </a:r>
            <a:r>
              <a:rPr lang="fr-FR" dirty="0">
                <a:solidFill>
                  <a:schemeClr val="bg1"/>
                </a:solidFill>
                <a:effectLst/>
                <a:latin typeface="Figtree" panose="020B0604020202020204" charset="0"/>
              </a:rPr>
              <a:t>, </a:t>
            </a:r>
            <a:r>
              <a:rPr lang="fr-FR" i="1" dirty="0">
                <a:solidFill>
                  <a:schemeClr val="bg1"/>
                </a:solidFill>
                <a:effectLst/>
                <a:latin typeface="Figtree" panose="020B0604020202020204" charset="0"/>
              </a:rPr>
              <a:t>151</a:t>
            </a:r>
            <a:r>
              <a:rPr lang="fr-FR" dirty="0">
                <a:solidFill>
                  <a:schemeClr val="bg1"/>
                </a:solidFill>
                <a:effectLst/>
                <a:latin typeface="Figtree" panose="020B0604020202020204" charset="0"/>
              </a:rPr>
              <a:t>(2), 127‑138. </a:t>
            </a:r>
            <a:r>
              <a:rPr lang="fr-FR" dirty="0">
                <a:solidFill>
                  <a:schemeClr val="bg1"/>
                </a:solidFill>
                <a:effectLst/>
                <a:latin typeface="Figtree" panose="020B0604020202020204" charset="0"/>
                <a:hlinkClick r:id="rId3">
                  <a:extLst>
                    <a:ext uri="{A12FA001-AC4F-418D-AE19-62706E023703}">
                      <ahyp:hlinkClr xmlns:ahyp="http://schemas.microsoft.com/office/drawing/2018/hyperlinkcolor" val="tx"/>
                    </a:ext>
                  </a:extLst>
                </a:hlinkClick>
              </a:rPr>
              <a:t>https://doi.org/10.1162/daed_a_01905</a:t>
            </a:r>
            <a:endParaRPr lang="fr-FR" dirty="0">
              <a:solidFill>
                <a:schemeClr val="bg1"/>
              </a:solidFill>
              <a:effectLst/>
              <a:latin typeface="Figtree" panose="020B0604020202020204" charset="0"/>
            </a:endParaRPr>
          </a:p>
          <a:p>
            <a:endParaRPr lang="fr-FR" sz="2800" dirty="0">
              <a:solidFill>
                <a:schemeClr val="bg1"/>
              </a:solidFill>
              <a:latin typeface="Figtree" panose="020B0604020202020204" charset="0"/>
              <a:cs typeface="Figtree" panose="020B0604020202020204" charset="0"/>
            </a:endParaRPr>
          </a:p>
        </p:txBody>
      </p:sp>
    </p:spTree>
    <p:extLst>
      <p:ext uri="{BB962C8B-B14F-4D97-AF65-F5344CB8AC3E}">
        <p14:creationId xmlns:p14="http://schemas.microsoft.com/office/powerpoint/2010/main" val="3421202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C5D31C-8C2B-972F-8EF0-413261E949E9}"/>
              </a:ext>
            </a:extLst>
          </p:cNvPr>
          <p:cNvSpPr>
            <a:spLocks noGrp="1"/>
          </p:cNvSpPr>
          <p:nvPr>
            <p:ph type="title"/>
          </p:nvPr>
        </p:nvSpPr>
        <p:spPr>
          <a:xfrm>
            <a:off x="1284694" y="2095779"/>
            <a:ext cx="6576000" cy="1039800"/>
          </a:xfrm>
        </p:spPr>
        <p:txBody>
          <a:bodyPr/>
          <a:lstStyle/>
          <a:p>
            <a:endParaRPr lang="fr-FR"/>
          </a:p>
        </p:txBody>
      </p:sp>
      <p:sp>
        <p:nvSpPr>
          <p:cNvPr id="3" name="Sous-titre 2">
            <a:extLst>
              <a:ext uri="{FF2B5EF4-FFF2-40B4-BE49-F238E27FC236}">
                <a16:creationId xmlns:a16="http://schemas.microsoft.com/office/drawing/2014/main" id="{A9C49E51-64B0-FFA8-9066-5BB0699CF459}"/>
              </a:ext>
            </a:extLst>
          </p:cNvPr>
          <p:cNvSpPr>
            <a:spLocks noGrp="1"/>
          </p:cNvSpPr>
          <p:nvPr>
            <p:ph type="subTitle" idx="1"/>
          </p:nvPr>
        </p:nvSpPr>
        <p:spPr>
          <a:xfrm>
            <a:off x="1284694" y="3079254"/>
            <a:ext cx="6576000" cy="457200"/>
          </a:xfrm>
        </p:spPr>
        <p:txBody>
          <a:bodyPr/>
          <a:lstStyle/>
          <a:p>
            <a:endParaRPr lang="fr-FR"/>
          </a:p>
        </p:txBody>
      </p:sp>
      <p:pic>
        <p:nvPicPr>
          <p:cNvPr id="5" name="Image 4">
            <a:extLst>
              <a:ext uri="{FF2B5EF4-FFF2-40B4-BE49-F238E27FC236}">
                <a16:creationId xmlns:a16="http://schemas.microsoft.com/office/drawing/2014/main" id="{E9988D10-58B0-E561-A3D3-42754382625D}"/>
              </a:ext>
            </a:extLst>
          </p:cNvPr>
          <p:cNvPicPr>
            <a:picLocks noChangeAspect="1"/>
          </p:cNvPicPr>
          <p:nvPr/>
        </p:nvPicPr>
        <p:blipFill>
          <a:blip r:embed="rId2"/>
          <a:stretch>
            <a:fillRect/>
          </a:stretch>
        </p:blipFill>
        <p:spPr>
          <a:xfrm>
            <a:off x="315504" y="1349648"/>
            <a:ext cx="8512991" cy="3167737"/>
          </a:xfrm>
          <a:prstGeom prst="rect">
            <a:avLst/>
          </a:prstGeom>
        </p:spPr>
      </p:pic>
      <p:pic>
        <p:nvPicPr>
          <p:cNvPr id="7" name="Image 6">
            <a:extLst>
              <a:ext uri="{FF2B5EF4-FFF2-40B4-BE49-F238E27FC236}">
                <a16:creationId xmlns:a16="http://schemas.microsoft.com/office/drawing/2014/main" id="{1DA91F26-3109-8941-1932-1E4E64075B0E}"/>
              </a:ext>
            </a:extLst>
          </p:cNvPr>
          <p:cNvPicPr>
            <a:picLocks noChangeAspect="1"/>
          </p:cNvPicPr>
          <p:nvPr/>
        </p:nvPicPr>
        <p:blipFill>
          <a:blip r:embed="rId3"/>
          <a:stretch>
            <a:fillRect/>
          </a:stretch>
        </p:blipFill>
        <p:spPr>
          <a:xfrm>
            <a:off x="315504" y="562321"/>
            <a:ext cx="2886478" cy="552527"/>
          </a:xfrm>
          <a:prstGeom prst="rect">
            <a:avLst/>
          </a:prstGeom>
        </p:spPr>
      </p:pic>
    </p:spTree>
    <p:extLst>
      <p:ext uri="{BB962C8B-B14F-4D97-AF65-F5344CB8AC3E}">
        <p14:creationId xmlns:p14="http://schemas.microsoft.com/office/powerpoint/2010/main" val="3979107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34"/>
          <p:cNvSpPr/>
          <p:nvPr/>
        </p:nvSpPr>
        <p:spPr>
          <a:xfrm>
            <a:off x="6898525" y="3009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499" name="Google Shape;1499;p34"/>
          <p:cNvSpPr/>
          <p:nvPr/>
        </p:nvSpPr>
        <p:spPr>
          <a:xfrm>
            <a:off x="4192500" y="3009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500" name="Google Shape;1500;p34"/>
          <p:cNvSpPr/>
          <p:nvPr/>
        </p:nvSpPr>
        <p:spPr>
          <a:xfrm>
            <a:off x="1486475" y="3009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501" name="Google Shape;1501;p34"/>
          <p:cNvSpPr/>
          <p:nvPr/>
        </p:nvSpPr>
        <p:spPr>
          <a:xfrm>
            <a:off x="6898525" y="1104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502" name="Google Shape;1502;p34"/>
          <p:cNvSpPr/>
          <p:nvPr/>
        </p:nvSpPr>
        <p:spPr>
          <a:xfrm>
            <a:off x="4192500" y="1104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503" name="Google Shape;1503;p34"/>
          <p:cNvSpPr/>
          <p:nvPr/>
        </p:nvSpPr>
        <p:spPr>
          <a:xfrm>
            <a:off x="1486475" y="1104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504" name="Google Shape;1504;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des contenus</a:t>
            </a:r>
            <a:endParaRPr dirty="0"/>
          </a:p>
        </p:txBody>
      </p:sp>
      <p:sp>
        <p:nvSpPr>
          <p:cNvPr id="1505" name="Google Shape;1505;p34"/>
          <p:cNvSpPr txBox="1">
            <a:spLocks noGrp="1"/>
          </p:cNvSpPr>
          <p:nvPr>
            <p:ph type="subTitle" idx="3"/>
          </p:nvPr>
        </p:nvSpPr>
        <p:spPr>
          <a:xfrm>
            <a:off x="3419250" y="4054444"/>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Pourquoi et comment évaluer correctement ?</a:t>
            </a:r>
            <a:endParaRPr sz="1600" dirty="0">
              <a:solidFill>
                <a:srgbClr val="666666"/>
              </a:solidFill>
            </a:endParaRPr>
          </a:p>
        </p:txBody>
      </p:sp>
      <p:sp>
        <p:nvSpPr>
          <p:cNvPr id="1506" name="Google Shape;1506;p34"/>
          <p:cNvSpPr txBox="1">
            <a:spLocks noGrp="1"/>
          </p:cNvSpPr>
          <p:nvPr>
            <p:ph type="subTitle" idx="1"/>
          </p:nvPr>
        </p:nvSpPr>
        <p:spPr>
          <a:xfrm>
            <a:off x="713225" y="2121481"/>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err="1"/>
              <a:t>au</a:t>
            </a:r>
            <a:r>
              <a:rPr lang="it-IT" dirty="0"/>
              <a:t> </a:t>
            </a:r>
            <a:r>
              <a:rPr lang="it-IT" dirty="0" err="1"/>
              <a:t>Traitement</a:t>
            </a:r>
            <a:r>
              <a:rPr lang="it-IT" dirty="0"/>
              <a:t> </a:t>
            </a:r>
            <a:r>
              <a:rPr lang="it-IT" dirty="0" err="1"/>
              <a:t>Automatique</a:t>
            </a:r>
            <a:r>
              <a:rPr lang="it-IT" dirty="0"/>
              <a:t> </a:t>
            </a:r>
            <a:r>
              <a:rPr lang="it-IT" dirty="0" err="1"/>
              <a:t>des</a:t>
            </a:r>
            <a:r>
              <a:rPr lang="it-IT" dirty="0"/>
              <a:t> Langues</a:t>
            </a:r>
            <a:endParaRPr dirty="0"/>
          </a:p>
        </p:txBody>
      </p:sp>
      <p:sp>
        <p:nvSpPr>
          <p:cNvPr id="1507" name="Google Shape;1507;p34"/>
          <p:cNvSpPr txBox="1">
            <a:spLocks noGrp="1"/>
          </p:cNvSpPr>
          <p:nvPr>
            <p:ph type="subTitle" idx="2"/>
          </p:nvPr>
        </p:nvSpPr>
        <p:spPr>
          <a:xfrm>
            <a:off x="713225" y="4054444"/>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Comment on évalue des systèmes TAL et l’annotation des données ?</a:t>
            </a:r>
            <a:endParaRPr dirty="0"/>
          </a:p>
        </p:txBody>
      </p:sp>
      <p:sp>
        <p:nvSpPr>
          <p:cNvPr id="1508" name="Google Shape;1508;p34"/>
          <p:cNvSpPr txBox="1">
            <a:spLocks noGrp="1"/>
          </p:cNvSpPr>
          <p:nvPr>
            <p:ph type="subTitle" idx="4"/>
          </p:nvPr>
        </p:nvSpPr>
        <p:spPr>
          <a:xfrm>
            <a:off x="3419250" y="2121481"/>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err="1"/>
              <a:t>Du</a:t>
            </a:r>
            <a:r>
              <a:rPr lang="it-IT" dirty="0"/>
              <a:t> </a:t>
            </a:r>
            <a:r>
              <a:rPr lang="it-IT" dirty="0" err="1"/>
              <a:t>rapport</a:t>
            </a:r>
            <a:r>
              <a:rPr lang="it-IT" dirty="0"/>
              <a:t> ALPAC à ChatGPT</a:t>
            </a:r>
            <a:endParaRPr dirty="0"/>
          </a:p>
        </p:txBody>
      </p:sp>
      <p:sp>
        <p:nvSpPr>
          <p:cNvPr id="1509" name="Google Shape;1509;p34"/>
          <p:cNvSpPr txBox="1">
            <a:spLocks noGrp="1"/>
          </p:cNvSpPr>
          <p:nvPr>
            <p:ph type="title" idx="5"/>
          </p:nvPr>
        </p:nvSpPr>
        <p:spPr>
          <a:xfrm>
            <a:off x="1415375" y="1300975"/>
            <a:ext cx="901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10" name="Google Shape;1510;p34"/>
          <p:cNvSpPr txBox="1">
            <a:spLocks noGrp="1"/>
          </p:cNvSpPr>
          <p:nvPr>
            <p:ph type="title" idx="6"/>
          </p:nvPr>
        </p:nvSpPr>
        <p:spPr>
          <a:xfrm>
            <a:off x="4121400" y="3205975"/>
            <a:ext cx="901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511" name="Google Shape;1511;p34"/>
          <p:cNvSpPr txBox="1">
            <a:spLocks noGrp="1"/>
          </p:cNvSpPr>
          <p:nvPr>
            <p:ph type="title" idx="7"/>
          </p:nvPr>
        </p:nvSpPr>
        <p:spPr>
          <a:xfrm>
            <a:off x="1415375" y="3205975"/>
            <a:ext cx="901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512" name="Google Shape;1512;p34"/>
          <p:cNvSpPr txBox="1">
            <a:spLocks noGrp="1"/>
          </p:cNvSpPr>
          <p:nvPr>
            <p:ph type="title" idx="8"/>
          </p:nvPr>
        </p:nvSpPr>
        <p:spPr>
          <a:xfrm>
            <a:off x="4121400" y="1300975"/>
            <a:ext cx="901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13" name="Google Shape;1513;p34"/>
          <p:cNvSpPr txBox="1">
            <a:spLocks noGrp="1"/>
          </p:cNvSpPr>
          <p:nvPr>
            <p:ph type="subTitle" idx="9"/>
          </p:nvPr>
        </p:nvSpPr>
        <p:spPr>
          <a:xfrm>
            <a:off x="6125275" y="4054444"/>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sur les thématiques </a:t>
            </a:r>
          </a:p>
          <a:p>
            <a:pPr marL="0" lvl="0" indent="0" algn="ctr" rtl="0">
              <a:spcBef>
                <a:spcPts val="0"/>
              </a:spcBef>
              <a:spcAft>
                <a:spcPts val="0"/>
              </a:spcAft>
              <a:buNone/>
            </a:pPr>
            <a:r>
              <a:rPr lang="en" dirty="0"/>
              <a:t>du cours</a:t>
            </a:r>
            <a:endParaRPr dirty="0"/>
          </a:p>
        </p:txBody>
      </p:sp>
      <p:sp>
        <p:nvSpPr>
          <p:cNvPr id="1514" name="Google Shape;1514;p34"/>
          <p:cNvSpPr txBox="1">
            <a:spLocks noGrp="1"/>
          </p:cNvSpPr>
          <p:nvPr>
            <p:ph type="subTitle" idx="13"/>
          </p:nvPr>
        </p:nvSpPr>
        <p:spPr>
          <a:xfrm>
            <a:off x="6125275" y="2121481"/>
            <a:ext cx="23055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Et </a:t>
            </a:r>
            <a:r>
              <a:rPr lang="it-IT" dirty="0" err="1"/>
              <a:t>campagnes</a:t>
            </a:r>
            <a:r>
              <a:rPr lang="it-IT" dirty="0"/>
              <a:t> d’</a:t>
            </a:r>
            <a:r>
              <a:rPr lang="it-IT" dirty="0" err="1"/>
              <a:t>évaluation</a:t>
            </a:r>
            <a:endParaRPr dirty="0"/>
          </a:p>
        </p:txBody>
      </p:sp>
      <p:sp>
        <p:nvSpPr>
          <p:cNvPr id="1515" name="Google Shape;1515;p34"/>
          <p:cNvSpPr txBox="1">
            <a:spLocks noGrp="1"/>
          </p:cNvSpPr>
          <p:nvPr>
            <p:ph type="title" idx="14"/>
          </p:nvPr>
        </p:nvSpPr>
        <p:spPr>
          <a:xfrm>
            <a:off x="6827425" y="3205975"/>
            <a:ext cx="901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516" name="Google Shape;1516;p34"/>
          <p:cNvSpPr txBox="1">
            <a:spLocks noGrp="1"/>
          </p:cNvSpPr>
          <p:nvPr>
            <p:ph type="title" idx="15"/>
          </p:nvPr>
        </p:nvSpPr>
        <p:spPr>
          <a:xfrm>
            <a:off x="6827425" y="1300975"/>
            <a:ext cx="901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517" name="Google Shape;1517;p34"/>
          <p:cNvSpPr txBox="1">
            <a:spLocks noGrp="1"/>
          </p:cNvSpPr>
          <p:nvPr>
            <p:ph type="subTitle" idx="16"/>
          </p:nvPr>
        </p:nvSpPr>
        <p:spPr>
          <a:xfrm>
            <a:off x="713225" y="1926523"/>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1518" name="Google Shape;1518;p34"/>
          <p:cNvSpPr txBox="1">
            <a:spLocks noGrp="1"/>
          </p:cNvSpPr>
          <p:nvPr>
            <p:ph type="subTitle" idx="17"/>
          </p:nvPr>
        </p:nvSpPr>
        <p:spPr>
          <a:xfrm>
            <a:off x="713225" y="3859482"/>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Evaluation</a:t>
            </a:r>
            <a:endParaRPr dirty="0"/>
          </a:p>
        </p:txBody>
      </p:sp>
      <p:sp>
        <p:nvSpPr>
          <p:cNvPr id="1519" name="Google Shape;1519;p34"/>
          <p:cNvSpPr txBox="1">
            <a:spLocks noGrp="1"/>
          </p:cNvSpPr>
          <p:nvPr>
            <p:ph type="subTitle" idx="18"/>
          </p:nvPr>
        </p:nvSpPr>
        <p:spPr>
          <a:xfrm>
            <a:off x="3419250" y="3859482"/>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Métriques</a:t>
            </a:r>
            <a:endParaRPr dirty="0"/>
          </a:p>
        </p:txBody>
      </p:sp>
      <p:sp>
        <p:nvSpPr>
          <p:cNvPr id="1520" name="Google Shape;1520;p34"/>
          <p:cNvSpPr txBox="1">
            <a:spLocks noGrp="1"/>
          </p:cNvSpPr>
          <p:nvPr>
            <p:ph type="subTitle" idx="19"/>
          </p:nvPr>
        </p:nvSpPr>
        <p:spPr>
          <a:xfrm>
            <a:off x="3419250" y="1926523"/>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Histoire du TAL</a:t>
            </a:r>
            <a:endParaRPr dirty="0"/>
          </a:p>
        </p:txBody>
      </p:sp>
      <p:sp>
        <p:nvSpPr>
          <p:cNvPr id="1521" name="Google Shape;1521;p34"/>
          <p:cNvSpPr txBox="1">
            <a:spLocks noGrp="1"/>
          </p:cNvSpPr>
          <p:nvPr>
            <p:ph type="subTitle" idx="20"/>
          </p:nvPr>
        </p:nvSpPr>
        <p:spPr>
          <a:xfrm>
            <a:off x="6125275" y="3859482"/>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Exposé</a:t>
            </a:r>
            <a:endParaRPr dirty="0"/>
          </a:p>
        </p:txBody>
      </p:sp>
      <p:sp>
        <p:nvSpPr>
          <p:cNvPr id="1522" name="Google Shape;1522;p34"/>
          <p:cNvSpPr txBox="1">
            <a:spLocks noGrp="1"/>
          </p:cNvSpPr>
          <p:nvPr>
            <p:ph type="subTitle" idx="21"/>
          </p:nvPr>
        </p:nvSpPr>
        <p:spPr>
          <a:xfrm>
            <a:off x="6125275" y="1926523"/>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Tâches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8"/>
          <p:cNvSpPr txBox="1">
            <a:spLocks noGrp="1"/>
          </p:cNvSpPr>
          <p:nvPr>
            <p:ph type="title"/>
          </p:nvPr>
        </p:nvSpPr>
        <p:spPr>
          <a:xfrm>
            <a:off x="1216267" y="175012"/>
            <a:ext cx="6576000" cy="10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Période symbolique</a:t>
            </a:r>
            <a:endParaRPr sz="4800" dirty="0"/>
          </a:p>
        </p:txBody>
      </p:sp>
      <p:sp>
        <p:nvSpPr>
          <p:cNvPr id="5" name="Google Shape;1546;p37">
            <a:extLst>
              <a:ext uri="{FF2B5EF4-FFF2-40B4-BE49-F238E27FC236}">
                <a16:creationId xmlns:a16="http://schemas.microsoft.com/office/drawing/2014/main" id="{14B9015E-3FFF-1206-831B-7DC3BCD80205}"/>
              </a:ext>
            </a:extLst>
          </p:cNvPr>
          <p:cNvSpPr txBox="1">
            <a:spLocks/>
          </p:cNvSpPr>
          <p:nvPr/>
        </p:nvSpPr>
        <p:spPr>
          <a:xfrm>
            <a:off x="340648" y="1605156"/>
            <a:ext cx="8462703" cy="140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fr-FR" sz="20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Symbolique</a:t>
            </a:r>
            <a:r>
              <a:rPr kumimoji="0" lang="fr-FR" sz="20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 </a:t>
            </a:r>
            <a:r>
              <a:rPr kumimoji="0" lang="fr-FR" sz="20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 les connaissances du système sont représentées sous forme de </a:t>
            </a:r>
            <a:r>
              <a:rPr kumimoji="0" lang="fr-FR" sz="2000" b="1" i="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règles</a:t>
            </a:r>
            <a:r>
              <a:rPr kumimoji="0" lang="fr-FR" sz="20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 décrite à travers des </a:t>
            </a:r>
            <a:r>
              <a:rPr kumimoji="0" lang="fr-FR" sz="2000" b="1" i="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symboles</a:t>
            </a:r>
            <a:r>
              <a:rPr kumimoji="0" lang="fr-FR" sz="20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 lisibles par l’humain (langage formel – Chomsky)</a:t>
            </a:r>
            <a:endParaRPr kumimoji="0" lang="en-US" sz="20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p:txBody>
      </p:sp>
      <p:sp>
        <p:nvSpPr>
          <p:cNvPr id="2" name="Google Shape;1546;p37">
            <a:extLst>
              <a:ext uri="{FF2B5EF4-FFF2-40B4-BE49-F238E27FC236}">
                <a16:creationId xmlns:a16="http://schemas.microsoft.com/office/drawing/2014/main" id="{FBF8C04C-1259-DA82-54B1-4B3C4E0998B0}"/>
              </a:ext>
            </a:extLst>
          </p:cNvPr>
          <p:cNvSpPr txBox="1">
            <a:spLocks/>
          </p:cNvSpPr>
          <p:nvPr/>
        </p:nvSpPr>
        <p:spPr>
          <a:xfrm>
            <a:off x="340648" y="3259666"/>
            <a:ext cx="8462703" cy="140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Applications : </a:t>
            </a:r>
          </a:p>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SHRDLU (</a:t>
            </a:r>
            <a:r>
              <a:rPr kumimoji="0" lang="fr-FR" sz="24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Figtree"/>
              </a:rPr>
              <a:t>Winograd</a:t>
            </a: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 1968-1970)</a:t>
            </a:r>
          </a:p>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ELIZA (</a:t>
            </a:r>
            <a:r>
              <a:rPr lang="fr-FR" sz="2400" b="1" dirty="0" err="1">
                <a:solidFill>
                  <a:schemeClr val="tx1">
                    <a:lumMod val="20000"/>
                    <a:lumOff val="80000"/>
                  </a:schemeClr>
                </a:solidFill>
                <a:latin typeface="Figtree" panose="020B0604020202020204" charset="0"/>
                <a:cs typeface="Figtree" panose="020B0604020202020204" charset="0"/>
              </a:rPr>
              <a:t>Weizenbaum</a:t>
            </a:r>
            <a:r>
              <a:rPr lang="fr-FR" sz="2400" b="1" dirty="0">
                <a:solidFill>
                  <a:schemeClr val="tx1">
                    <a:lumMod val="20000"/>
                    <a:lumOff val="80000"/>
                  </a:schemeClr>
                </a:solidFill>
                <a:latin typeface="Figtree" panose="020B0604020202020204" charset="0"/>
                <a:cs typeface="Figtree" panose="020B0604020202020204" charset="0"/>
              </a:rPr>
              <a:t>, 1964-1967)</a:t>
            </a:r>
            <a:endParaRPr kumimoji="0" lang="en-US" sz="24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p:txBody>
      </p:sp>
      <p:sp>
        <p:nvSpPr>
          <p:cNvPr id="3" name="Google Shape;1546;p37">
            <a:extLst>
              <a:ext uri="{FF2B5EF4-FFF2-40B4-BE49-F238E27FC236}">
                <a16:creationId xmlns:a16="http://schemas.microsoft.com/office/drawing/2014/main" id="{21A9A447-BB84-7FC0-4E33-EF9E77374DE6}"/>
              </a:ext>
            </a:extLst>
          </p:cNvPr>
          <p:cNvSpPr txBox="1">
            <a:spLocks/>
          </p:cNvSpPr>
          <p:nvPr/>
        </p:nvSpPr>
        <p:spPr>
          <a:xfrm>
            <a:off x="3558767" y="1092768"/>
            <a:ext cx="2585265" cy="5123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1950-1992 ca</a:t>
            </a:r>
          </a:p>
        </p:txBody>
      </p:sp>
    </p:spTree>
    <p:extLst>
      <p:ext uri="{BB962C8B-B14F-4D97-AF65-F5344CB8AC3E}">
        <p14:creationId xmlns:p14="http://schemas.microsoft.com/office/powerpoint/2010/main" val="2613732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DD8B29-5EF0-A28E-091A-4688C9361325}"/>
              </a:ext>
            </a:extLst>
          </p:cNvPr>
          <p:cNvSpPr>
            <a:spLocks noGrp="1"/>
          </p:cNvSpPr>
          <p:nvPr>
            <p:ph type="title"/>
          </p:nvPr>
        </p:nvSpPr>
        <p:spPr>
          <a:xfrm>
            <a:off x="1284000" y="369455"/>
            <a:ext cx="6576000" cy="1039800"/>
          </a:xfrm>
        </p:spPr>
        <p:txBody>
          <a:bodyPr/>
          <a:lstStyle/>
          <a:p>
            <a:r>
              <a:rPr lang="fr-FR" dirty="0"/>
              <a:t>Test de Turing</a:t>
            </a:r>
          </a:p>
        </p:txBody>
      </p:sp>
      <p:sp>
        <p:nvSpPr>
          <p:cNvPr id="3" name="Sous-titre 2">
            <a:extLst>
              <a:ext uri="{FF2B5EF4-FFF2-40B4-BE49-F238E27FC236}">
                <a16:creationId xmlns:a16="http://schemas.microsoft.com/office/drawing/2014/main" id="{03D367B0-C105-16A2-825E-4CD83D69748F}"/>
              </a:ext>
            </a:extLst>
          </p:cNvPr>
          <p:cNvSpPr>
            <a:spLocks noGrp="1"/>
          </p:cNvSpPr>
          <p:nvPr>
            <p:ph type="subTitle" idx="1"/>
          </p:nvPr>
        </p:nvSpPr>
        <p:spPr>
          <a:xfrm>
            <a:off x="4417138" y="1409255"/>
            <a:ext cx="4514027" cy="457200"/>
          </a:xfrm>
        </p:spPr>
        <p:txBody>
          <a:bodyPr/>
          <a:lstStyle/>
          <a:p>
            <a:r>
              <a:rPr lang="fr-FR" dirty="0"/>
              <a:t>1950 - </a:t>
            </a:r>
            <a:r>
              <a:rPr lang="fr-FR" i="1" dirty="0" err="1"/>
              <a:t>Computing</a:t>
            </a:r>
            <a:r>
              <a:rPr lang="fr-FR" i="1" dirty="0"/>
              <a:t> </a:t>
            </a:r>
            <a:r>
              <a:rPr lang="fr-FR" i="1" dirty="0" err="1"/>
              <a:t>Machinery</a:t>
            </a:r>
            <a:r>
              <a:rPr lang="fr-FR" i="1" dirty="0"/>
              <a:t> and Intelligence</a:t>
            </a:r>
            <a:endParaRPr lang="fr-FR" dirty="0"/>
          </a:p>
        </p:txBody>
      </p:sp>
      <p:pic>
        <p:nvPicPr>
          <p:cNvPr id="5" name="Image 4">
            <a:extLst>
              <a:ext uri="{FF2B5EF4-FFF2-40B4-BE49-F238E27FC236}">
                <a16:creationId xmlns:a16="http://schemas.microsoft.com/office/drawing/2014/main" id="{B3711CED-30F4-7736-A64D-E8DE06013151}"/>
              </a:ext>
            </a:extLst>
          </p:cNvPr>
          <p:cNvPicPr>
            <a:picLocks noChangeAspect="1"/>
          </p:cNvPicPr>
          <p:nvPr/>
        </p:nvPicPr>
        <p:blipFill>
          <a:blip r:embed="rId3"/>
          <a:stretch>
            <a:fillRect/>
          </a:stretch>
        </p:blipFill>
        <p:spPr>
          <a:xfrm>
            <a:off x="407112" y="1567633"/>
            <a:ext cx="3493120" cy="2663438"/>
          </a:xfrm>
          <a:prstGeom prst="rect">
            <a:avLst/>
          </a:prstGeom>
        </p:spPr>
      </p:pic>
      <p:sp>
        <p:nvSpPr>
          <p:cNvPr id="7" name="ZoneTexte 6">
            <a:extLst>
              <a:ext uri="{FF2B5EF4-FFF2-40B4-BE49-F238E27FC236}">
                <a16:creationId xmlns:a16="http://schemas.microsoft.com/office/drawing/2014/main" id="{EDDCE780-A52A-26DF-D747-B2235FFE7A82}"/>
              </a:ext>
            </a:extLst>
          </p:cNvPr>
          <p:cNvSpPr txBox="1"/>
          <p:nvPr/>
        </p:nvSpPr>
        <p:spPr>
          <a:xfrm>
            <a:off x="4486685" y="2094696"/>
            <a:ext cx="4374931" cy="2308324"/>
          </a:xfrm>
          <a:prstGeom prst="rect">
            <a:avLst/>
          </a:prstGeom>
          <a:noFill/>
        </p:spPr>
        <p:txBody>
          <a:bodyPr wrap="square" rtlCol="0">
            <a:spAutoFit/>
          </a:bodyPr>
          <a:lstStyle/>
          <a:p>
            <a:pPr marL="285750" indent="-285750">
              <a:buClr>
                <a:schemeClr val="tx1">
                  <a:lumMod val="75000"/>
                </a:schemeClr>
              </a:buClr>
              <a:buFont typeface="Arial" panose="020B0604020202020204" pitchFamily="34" charset="0"/>
              <a:buChar char="•"/>
            </a:pPr>
            <a:r>
              <a:rPr lang="fr-FR" sz="1600" dirty="0">
                <a:solidFill>
                  <a:schemeClr val="bg1"/>
                </a:solidFill>
                <a:latin typeface="Figtree" panose="020B0604020202020204" charset="0"/>
                <a:cs typeface="Figtree" panose="020B0604020202020204" charset="0"/>
              </a:rPr>
              <a:t>Confrontation verbale à l’aveugle entre un examinateur humain (C) et une machine (A) ou un humain (B).</a:t>
            </a:r>
          </a:p>
          <a:p>
            <a:pPr marL="285750" indent="-285750">
              <a:buClr>
                <a:schemeClr val="tx1">
                  <a:lumMod val="75000"/>
                </a:schemeClr>
              </a:buClr>
              <a:buFont typeface="Arial" panose="020B0604020202020204" pitchFamily="34" charset="0"/>
              <a:buChar char="•"/>
            </a:pPr>
            <a:endParaRPr lang="fr-FR" sz="1600" dirty="0">
              <a:solidFill>
                <a:schemeClr val="bg1"/>
              </a:solidFill>
              <a:latin typeface="Figtree" panose="020B0604020202020204" charset="0"/>
              <a:cs typeface="Figtree" panose="020B0604020202020204" charset="0"/>
            </a:endParaRPr>
          </a:p>
          <a:p>
            <a:pPr marL="285750" indent="-285750">
              <a:buClr>
                <a:schemeClr val="tx1">
                  <a:lumMod val="75000"/>
                </a:schemeClr>
              </a:buClr>
              <a:buFont typeface="Arial" panose="020B0604020202020204" pitchFamily="34" charset="0"/>
              <a:buChar char="•"/>
            </a:pPr>
            <a:r>
              <a:rPr lang="fr-FR" sz="1600" dirty="0">
                <a:solidFill>
                  <a:schemeClr val="bg1"/>
                </a:solidFill>
                <a:latin typeface="Figtree" panose="020B0604020202020204" charset="0"/>
                <a:cs typeface="Figtree" panose="020B0604020202020204" charset="0"/>
              </a:rPr>
              <a:t>Si l’examinateur humain ne parviens pas à distinguer la machine d’un humain, la machine a passé le test.</a:t>
            </a:r>
          </a:p>
          <a:p>
            <a:pPr marL="285750" indent="-285750">
              <a:buClr>
                <a:schemeClr val="tx1">
                  <a:lumMod val="75000"/>
                </a:schemeClr>
              </a:buClr>
              <a:buFont typeface="Arial" panose="020B0604020202020204" pitchFamily="34" charset="0"/>
              <a:buChar char="•"/>
            </a:pPr>
            <a:endParaRPr lang="fr-FR" sz="1600" dirty="0">
              <a:solidFill>
                <a:schemeClr val="bg1"/>
              </a:solidFill>
              <a:latin typeface="Figtree" panose="020B0604020202020204" charset="0"/>
              <a:cs typeface="Figtree" panose="020B0604020202020204" charset="0"/>
            </a:endParaRPr>
          </a:p>
          <a:p>
            <a:pPr marL="285750" indent="-285750">
              <a:buClr>
                <a:schemeClr val="tx1">
                  <a:lumMod val="75000"/>
                </a:schemeClr>
              </a:buClr>
              <a:buFont typeface="Arial" panose="020B0604020202020204" pitchFamily="34" charset="0"/>
              <a:buChar char="•"/>
            </a:pPr>
            <a:r>
              <a:rPr lang="fr-FR" sz="1600" dirty="0">
                <a:solidFill>
                  <a:schemeClr val="bg1"/>
                </a:solidFill>
                <a:latin typeface="Figtree" panose="020B0604020202020204" charset="0"/>
                <a:cs typeface="Figtree" panose="020B0604020202020204" charset="0"/>
              </a:rPr>
              <a:t>L’échange se fait à l’écrit.</a:t>
            </a:r>
          </a:p>
        </p:txBody>
      </p:sp>
      <p:sp>
        <p:nvSpPr>
          <p:cNvPr id="8" name="ZoneTexte 7">
            <a:extLst>
              <a:ext uri="{FF2B5EF4-FFF2-40B4-BE49-F238E27FC236}">
                <a16:creationId xmlns:a16="http://schemas.microsoft.com/office/drawing/2014/main" id="{4D8227BF-B237-E581-D41F-30E0089A765A}"/>
              </a:ext>
            </a:extLst>
          </p:cNvPr>
          <p:cNvSpPr txBox="1"/>
          <p:nvPr/>
        </p:nvSpPr>
        <p:spPr>
          <a:xfrm>
            <a:off x="433552" y="4343400"/>
            <a:ext cx="3413234" cy="261610"/>
          </a:xfrm>
          <a:prstGeom prst="rect">
            <a:avLst/>
          </a:prstGeom>
          <a:noFill/>
        </p:spPr>
        <p:txBody>
          <a:bodyPr wrap="square" rtlCol="0">
            <a:spAutoFit/>
          </a:bodyPr>
          <a:lstStyle/>
          <a:p>
            <a:pPr algn="ctr"/>
            <a:r>
              <a:rPr lang="fr-FR" sz="1050" dirty="0">
                <a:solidFill>
                  <a:schemeClr val="bg1"/>
                </a:solidFill>
                <a:latin typeface="Figtree" panose="020B0604020202020204" charset="0"/>
                <a:cs typeface="Figtree" panose="020B0604020202020204" charset="0"/>
              </a:rPr>
              <a:t>Illustration tirée de </a:t>
            </a:r>
            <a:r>
              <a:rPr lang="fr-FR" sz="1050" dirty="0" err="1">
                <a:solidFill>
                  <a:schemeClr val="bg1"/>
                </a:solidFill>
                <a:latin typeface="Figtree" panose="020B0604020202020204" charset="0"/>
                <a:cs typeface="Figtree" panose="020B0604020202020204" charset="0"/>
              </a:rPr>
              <a:t>Wikipedia</a:t>
            </a:r>
            <a:r>
              <a:rPr lang="fr-FR" sz="1050" dirty="0">
                <a:solidFill>
                  <a:schemeClr val="bg1"/>
                </a:solidFill>
                <a:latin typeface="Figtree" panose="020B0604020202020204" charset="0"/>
                <a:cs typeface="Figtree" panose="020B0604020202020204" charset="0"/>
              </a:rPr>
              <a:t> : « Test de Turing »</a:t>
            </a:r>
          </a:p>
        </p:txBody>
      </p:sp>
      <p:sp>
        <p:nvSpPr>
          <p:cNvPr id="4" name="Google Shape;1552;p38">
            <a:extLst>
              <a:ext uri="{FF2B5EF4-FFF2-40B4-BE49-F238E27FC236}">
                <a16:creationId xmlns:a16="http://schemas.microsoft.com/office/drawing/2014/main" id="{F7C37FD0-8D15-F15D-F3CB-0791EBE101FB}"/>
              </a:ext>
            </a:extLst>
          </p:cNvPr>
          <p:cNvSpPr txBox="1">
            <a:spLocks/>
          </p:cNvSpPr>
          <p:nvPr/>
        </p:nvSpPr>
        <p:spPr>
          <a:xfrm>
            <a:off x="2705295" y="-32607"/>
            <a:ext cx="3733409" cy="5794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9600"/>
              <a:buFont typeface="MuseoModerno"/>
              <a:buNone/>
              <a:defRPr sz="6000" b="1" i="0" u="none" strike="noStrike" cap="none">
                <a:solidFill>
                  <a:schemeClr val="dk1"/>
                </a:solidFill>
                <a:latin typeface="MuseoModerno"/>
                <a:ea typeface="MuseoModerno"/>
                <a:cs typeface="MuseoModerno"/>
                <a:sym typeface="MuseoModerno"/>
              </a:defRPr>
            </a:lvl1pPr>
            <a:lvl2pPr marR="0" lvl="1"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2pPr>
            <a:lvl3pPr marR="0" lvl="2"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3pPr>
            <a:lvl4pPr marR="0" lvl="3"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4pPr>
            <a:lvl5pPr marR="0" lvl="4"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5pPr>
            <a:lvl6pPr marR="0" lvl="5"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6pPr>
            <a:lvl7pPr marR="0" lvl="6"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7pPr>
            <a:lvl8pPr marR="0" lvl="7"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8pPr>
            <a:lvl9pPr marR="0" lvl="8"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9pPr>
          </a:lstStyle>
          <a:p>
            <a:r>
              <a:rPr lang="fr-FR" sz="2000" dirty="0"/>
              <a:t>Période symbolique</a:t>
            </a:r>
          </a:p>
        </p:txBody>
      </p:sp>
    </p:spTree>
    <p:extLst>
      <p:ext uri="{BB962C8B-B14F-4D97-AF65-F5344CB8AC3E}">
        <p14:creationId xmlns:p14="http://schemas.microsoft.com/office/powerpoint/2010/main" val="2530362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0791F5-044D-3A12-422E-57B8362DA1C5}"/>
              </a:ext>
            </a:extLst>
          </p:cNvPr>
          <p:cNvSpPr>
            <a:spLocks noGrp="1"/>
          </p:cNvSpPr>
          <p:nvPr>
            <p:ph type="title"/>
          </p:nvPr>
        </p:nvSpPr>
        <p:spPr>
          <a:xfrm>
            <a:off x="1173933" y="522146"/>
            <a:ext cx="6576000" cy="1039800"/>
          </a:xfrm>
        </p:spPr>
        <p:txBody>
          <a:bodyPr/>
          <a:lstStyle/>
          <a:p>
            <a:r>
              <a:rPr lang="fr-FR" dirty="0"/>
              <a:t>SHRDLU</a:t>
            </a:r>
          </a:p>
        </p:txBody>
      </p:sp>
      <p:pic>
        <p:nvPicPr>
          <p:cNvPr id="5" name="Image 4" descr="Une image contenant conteneur, conception&#10;&#10;Description générée automatiquement avec une confiance moyenne">
            <a:extLst>
              <a:ext uri="{FF2B5EF4-FFF2-40B4-BE49-F238E27FC236}">
                <a16:creationId xmlns:a16="http://schemas.microsoft.com/office/drawing/2014/main" id="{CF2D09C1-ED16-92DE-FB26-117766034F0C}"/>
              </a:ext>
            </a:extLst>
          </p:cNvPr>
          <p:cNvPicPr>
            <a:picLocks noChangeAspect="1"/>
          </p:cNvPicPr>
          <p:nvPr/>
        </p:nvPicPr>
        <p:blipFill>
          <a:blip r:embed="rId3"/>
          <a:stretch>
            <a:fillRect/>
          </a:stretch>
        </p:blipFill>
        <p:spPr>
          <a:xfrm>
            <a:off x="1996148" y="1485689"/>
            <a:ext cx="5151703" cy="2883471"/>
          </a:xfrm>
          <a:prstGeom prst="rect">
            <a:avLst/>
          </a:prstGeom>
        </p:spPr>
      </p:pic>
      <p:sp>
        <p:nvSpPr>
          <p:cNvPr id="3" name="Google Shape;1552;p38">
            <a:extLst>
              <a:ext uri="{FF2B5EF4-FFF2-40B4-BE49-F238E27FC236}">
                <a16:creationId xmlns:a16="http://schemas.microsoft.com/office/drawing/2014/main" id="{03E0DF9C-BD70-2750-791E-118BD303E78A}"/>
              </a:ext>
            </a:extLst>
          </p:cNvPr>
          <p:cNvSpPr txBox="1">
            <a:spLocks/>
          </p:cNvSpPr>
          <p:nvPr/>
        </p:nvSpPr>
        <p:spPr>
          <a:xfrm>
            <a:off x="2705295" y="-32607"/>
            <a:ext cx="3733409" cy="5794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9600"/>
              <a:buFont typeface="MuseoModerno"/>
              <a:buNone/>
              <a:defRPr sz="6000" b="1" i="0" u="none" strike="noStrike" cap="none">
                <a:solidFill>
                  <a:schemeClr val="dk1"/>
                </a:solidFill>
                <a:latin typeface="MuseoModerno"/>
                <a:ea typeface="MuseoModerno"/>
                <a:cs typeface="MuseoModerno"/>
                <a:sym typeface="MuseoModerno"/>
              </a:defRPr>
            </a:lvl1pPr>
            <a:lvl2pPr marR="0" lvl="1"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2pPr>
            <a:lvl3pPr marR="0" lvl="2"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3pPr>
            <a:lvl4pPr marR="0" lvl="3"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4pPr>
            <a:lvl5pPr marR="0" lvl="4"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5pPr>
            <a:lvl6pPr marR="0" lvl="5"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6pPr>
            <a:lvl7pPr marR="0" lvl="6"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7pPr>
            <a:lvl8pPr marR="0" lvl="7"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8pPr>
            <a:lvl9pPr marR="0" lvl="8"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9pPr>
          </a:lstStyle>
          <a:p>
            <a:r>
              <a:rPr lang="fr-FR" sz="2000" dirty="0"/>
              <a:t>Période symbolique</a:t>
            </a:r>
          </a:p>
        </p:txBody>
      </p:sp>
    </p:spTree>
    <p:extLst>
      <p:ext uri="{BB962C8B-B14F-4D97-AF65-F5344CB8AC3E}">
        <p14:creationId xmlns:p14="http://schemas.microsoft.com/office/powerpoint/2010/main" val="1625332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5EF580-17A6-7F8B-97BA-C1D65026CCA3}"/>
              </a:ext>
            </a:extLst>
          </p:cNvPr>
          <p:cNvSpPr>
            <a:spLocks noGrp="1"/>
          </p:cNvSpPr>
          <p:nvPr>
            <p:ph type="title"/>
          </p:nvPr>
        </p:nvSpPr>
        <p:spPr>
          <a:xfrm>
            <a:off x="1360200" y="387036"/>
            <a:ext cx="6576000" cy="1039800"/>
          </a:xfrm>
        </p:spPr>
        <p:txBody>
          <a:bodyPr/>
          <a:lstStyle/>
          <a:p>
            <a:r>
              <a:rPr lang="fr-FR" dirty="0"/>
              <a:t>ELIZA</a:t>
            </a:r>
          </a:p>
        </p:txBody>
      </p:sp>
      <p:sp>
        <p:nvSpPr>
          <p:cNvPr id="3" name="Sous-titre 2">
            <a:extLst>
              <a:ext uri="{FF2B5EF4-FFF2-40B4-BE49-F238E27FC236}">
                <a16:creationId xmlns:a16="http://schemas.microsoft.com/office/drawing/2014/main" id="{2DFEB732-173D-2E80-8846-36374FDD8D28}"/>
              </a:ext>
            </a:extLst>
          </p:cNvPr>
          <p:cNvSpPr>
            <a:spLocks noGrp="1"/>
          </p:cNvSpPr>
          <p:nvPr>
            <p:ph type="subTitle" idx="1"/>
          </p:nvPr>
        </p:nvSpPr>
        <p:spPr>
          <a:xfrm>
            <a:off x="1284000" y="1141882"/>
            <a:ext cx="6576000" cy="457200"/>
          </a:xfrm>
        </p:spPr>
        <p:txBody>
          <a:bodyPr/>
          <a:lstStyle/>
          <a:p>
            <a:r>
              <a:rPr lang="fr-FR" dirty="0"/>
              <a:t>Psychothérapeute rogérien</a:t>
            </a:r>
          </a:p>
        </p:txBody>
      </p:sp>
      <p:pic>
        <p:nvPicPr>
          <p:cNvPr id="4" name="Espace réservé du contenu 6">
            <a:extLst>
              <a:ext uri="{FF2B5EF4-FFF2-40B4-BE49-F238E27FC236}">
                <a16:creationId xmlns:a16="http://schemas.microsoft.com/office/drawing/2014/main" id="{6F22165C-132B-6BEB-9DF4-63654D5E0B1F}"/>
              </a:ext>
            </a:extLst>
          </p:cNvPr>
          <p:cNvPicPr>
            <a:picLocks noChangeAspect="1"/>
          </p:cNvPicPr>
          <p:nvPr/>
        </p:nvPicPr>
        <p:blipFill>
          <a:blip r:embed="rId3">
            <a:extLst>
              <a:ext uri="{28A0092B-C50C-407E-A947-70E740481C1C}">
                <a14:useLocalDpi xmlns:a14="http://schemas.microsoft.com/office/drawing/2010/main" val="0"/>
              </a:ext>
            </a:extLst>
          </a:blip>
          <a:srcRect l="-9648" r="-9648"/>
          <a:stretch>
            <a:fillRect/>
          </a:stretch>
        </p:blipFill>
        <p:spPr>
          <a:xfrm>
            <a:off x="1444821" y="1599082"/>
            <a:ext cx="6406757" cy="3374860"/>
          </a:xfrm>
          <a:prstGeom prst="rect">
            <a:avLst/>
          </a:prstGeom>
          <a:noFill/>
          <a:ln>
            <a:noFill/>
          </a:ln>
        </p:spPr>
      </p:pic>
      <p:sp>
        <p:nvSpPr>
          <p:cNvPr id="5" name="Google Shape;1552;p38">
            <a:extLst>
              <a:ext uri="{FF2B5EF4-FFF2-40B4-BE49-F238E27FC236}">
                <a16:creationId xmlns:a16="http://schemas.microsoft.com/office/drawing/2014/main" id="{6008D2E0-6532-EBE6-2F18-9F6E83941E79}"/>
              </a:ext>
            </a:extLst>
          </p:cNvPr>
          <p:cNvSpPr txBox="1">
            <a:spLocks/>
          </p:cNvSpPr>
          <p:nvPr/>
        </p:nvSpPr>
        <p:spPr>
          <a:xfrm>
            <a:off x="2705295" y="-32607"/>
            <a:ext cx="3733409" cy="5794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9600"/>
              <a:buFont typeface="MuseoModerno"/>
              <a:buNone/>
              <a:defRPr sz="6000" b="1" i="0" u="none" strike="noStrike" cap="none">
                <a:solidFill>
                  <a:schemeClr val="dk1"/>
                </a:solidFill>
                <a:latin typeface="MuseoModerno"/>
                <a:ea typeface="MuseoModerno"/>
                <a:cs typeface="MuseoModerno"/>
                <a:sym typeface="MuseoModerno"/>
              </a:defRPr>
            </a:lvl1pPr>
            <a:lvl2pPr marR="0" lvl="1"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2pPr>
            <a:lvl3pPr marR="0" lvl="2"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3pPr>
            <a:lvl4pPr marR="0" lvl="3"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4pPr>
            <a:lvl5pPr marR="0" lvl="4"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5pPr>
            <a:lvl6pPr marR="0" lvl="5"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6pPr>
            <a:lvl7pPr marR="0" lvl="6"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7pPr>
            <a:lvl8pPr marR="0" lvl="7"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8pPr>
            <a:lvl9pPr marR="0" lvl="8"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9pPr>
          </a:lstStyle>
          <a:p>
            <a:r>
              <a:rPr lang="fr-FR" sz="2000" dirty="0"/>
              <a:t>Période symbolique</a:t>
            </a:r>
          </a:p>
        </p:txBody>
      </p:sp>
    </p:spTree>
    <p:extLst>
      <p:ext uri="{BB962C8B-B14F-4D97-AF65-F5344CB8AC3E}">
        <p14:creationId xmlns:p14="http://schemas.microsoft.com/office/powerpoint/2010/main" val="2197067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5B18E-1C49-3F08-DECE-4F4599FB6EBA}"/>
              </a:ext>
            </a:extLst>
          </p:cNvPr>
          <p:cNvSpPr>
            <a:spLocks noGrp="1"/>
          </p:cNvSpPr>
          <p:nvPr>
            <p:ph type="title"/>
          </p:nvPr>
        </p:nvSpPr>
        <p:spPr>
          <a:xfrm>
            <a:off x="1268234" y="595322"/>
            <a:ext cx="6576000" cy="1039800"/>
          </a:xfrm>
        </p:spPr>
        <p:txBody>
          <a:bodyPr/>
          <a:lstStyle/>
          <a:p>
            <a:r>
              <a:rPr lang="fr-FR" sz="3200" dirty="0"/>
              <a:t>Premières expériences en Linguistique Computationnelle</a:t>
            </a:r>
          </a:p>
        </p:txBody>
      </p:sp>
      <p:sp>
        <p:nvSpPr>
          <p:cNvPr id="3" name="Sous-titre 2">
            <a:extLst>
              <a:ext uri="{FF2B5EF4-FFF2-40B4-BE49-F238E27FC236}">
                <a16:creationId xmlns:a16="http://schemas.microsoft.com/office/drawing/2014/main" id="{3236F46F-4AFA-C1A9-BA78-9A61836F48E6}"/>
              </a:ext>
            </a:extLst>
          </p:cNvPr>
          <p:cNvSpPr>
            <a:spLocks noGrp="1"/>
          </p:cNvSpPr>
          <p:nvPr>
            <p:ph type="subTitle" idx="1"/>
          </p:nvPr>
        </p:nvSpPr>
        <p:spPr>
          <a:xfrm>
            <a:off x="1184258" y="1635122"/>
            <a:ext cx="6576000" cy="457200"/>
          </a:xfrm>
        </p:spPr>
        <p:txBody>
          <a:bodyPr/>
          <a:lstStyle/>
          <a:p>
            <a:r>
              <a:rPr lang="fr-FR" sz="2000" dirty="0"/>
              <a:t>Padre Roberto Busa et l’</a:t>
            </a:r>
            <a:r>
              <a:rPr lang="fr-FR" sz="2000" i="1" dirty="0"/>
              <a:t>Index </a:t>
            </a:r>
            <a:r>
              <a:rPr lang="fr-FR" sz="2000" i="1" dirty="0" err="1"/>
              <a:t>Thomisticus</a:t>
            </a:r>
            <a:endParaRPr lang="fr-FR" sz="2000" i="1" dirty="0"/>
          </a:p>
        </p:txBody>
      </p:sp>
      <p:sp>
        <p:nvSpPr>
          <p:cNvPr id="4" name="ZoneTexte 3">
            <a:extLst>
              <a:ext uri="{FF2B5EF4-FFF2-40B4-BE49-F238E27FC236}">
                <a16:creationId xmlns:a16="http://schemas.microsoft.com/office/drawing/2014/main" id="{4840AAF9-F18C-1B88-F5DB-EEE9189067A2}"/>
              </a:ext>
            </a:extLst>
          </p:cNvPr>
          <p:cNvSpPr txBox="1"/>
          <p:nvPr/>
        </p:nvSpPr>
        <p:spPr>
          <a:xfrm>
            <a:off x="275897" y="2231246"/>
            <a:ext cx="4753304" cy="2462213"/>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fr-FR" dirty="0">
                <a:solidFill>
                  <a:schemeClr val="bg1"/>
                </a:solidFill>
                <a:latin typeface="Figtree" panose="020B0604020202020204" charset="0"/>
                <a:cs typeface="Figtree" panose="020B0604020202020204" charset="0"/>
              </a:rPr>
              <a:t>Exploiter l’ordinateur comme moyen de archivage et analyse des données textuels</a:t>
            </a:r>
          </a:p>
          <a:p>
            <a:pPr marL="285750" indent="-285750">
              <a:buClr>
                <a:schemeClr val="bg1"/>
              </a:buClr>
              <a:buFont typeface="Arial" panose="020B0604020202020204" pitchFamily="34" charset="0"/>
              <a:buChar char="•"/>
            </a:pPr>
            <a:r>
              <a:rPr lang="fr-FR" dirty="0">
                <a:solidFill>
                  <a:schemeClr val="bg1"/>
                </a:solidFill>
                <a:latin typeface="Figtree" panose="020B0604020202020204" charset="0"/>
                <a:cs typeface="Figtree" panose="020B0604020202020204" charset="0"/>
              </a:rPr>
              <a:t>Réaliser une vérification intégrale et ponctuelle du lexique de St Thomas d’Aquin, mais les analyses qu’il voulait faire n’étaient pas disponibles dans les concordanciers papier disponibles à l’époque</a:t>
            </a:r>
          </a:p>
          <a:p>
            <a:pPr marL="285750" indent="-285750">
              <a:buClr>
                <a:schemeClr val="bg1"/>
              </a:buClr>
              <a:buFont typeface="Arial" panose="020B0604020202020204" pitchFamily="34" charset="0"/>
              <a:buChar char="•"/>
            </a:pPr>
            <a:r>
              <a:rPr lang="fr-FR" dirty="0">
                <a:solidFill>
                  <a:schemeClr val="bg1"/>
                </a:solidFill>
                <a:latin typeface="Figtree" panose="020B0604020202020204" charset="0"/>
                <a:cs typeface="Figtree" panose="020B0604020202020204" charset="0"/>
              </a:rPr>
              <a:t>Décide de réaliser sa propre base de données</a:t>
            </a:r>
          </a:p>
          <a:p>
            <a:pPr marL="285750" indent="-285750">
              <a:buClr>
                <a:schemeClr val="bg1"/>
              </a:buClr>
              <a:buFont typeface="Arial" panose="020B0604020202020204" pitchFamily="34" charset="0"/>
              <a:buChar char="•"/>
            </a:pPr>
            <a:r>
              <a:rPr lang="fr-FR" dirty="0">
                <a:solidFill>
                  <a:schemeClr val="bg1"/>
                </a:solidFill>
                <a:latin typeface="Figtree" panose="020B0604020202020204" charset="0"/>
                <a:cs typeface="Figtree" panose="020B0604020202020204" charset="0"/>
              </a:rPr>
              <a:t>194 - Demande à Thomas Watson (IBM) de lui donner des calculateurs</a:t>
            </a:r>
          </a:p>
          <a:p>
            <a:pPr marL="285750" indent="-285750">
              <a:buClr>
                <a:schemeClr val="bg1"/>
              </a:buClr>
              <a:buFont typeface="Arial" panose="020B0604020202020204" pitchFamily="34" charset="0"/>
              <a:buChar char="•"/>
            </a:pPr>
            <a:r>
              <a:rPr lang="fr-FR" dirty="0">
                <a:solidFill>
                  <a:schemeClr val="bg1"/>
                </a:solidFill>
                <a:latin typeface="Figtree" panose="020B0604020202020204" charset="0"/>
                <a:cs typeface="Figtree" panose="020B0604020202020204" charset="0"/>
              </a:rPr>
              <a:t>En 1980, s’achève son travail, et publie les 70 000 pages de </a:t>
            </a:r>
            <a:r>
              <a:rPr lang="fr-FR" b="1" i="1" dirty="0">
                <a:solidFill>
                  <a:schemeClr val="bg1"/>
                </a:solidFill>
                <a:latin typeface="Figtree" panose="020B0604020202020204" charset="0"/>
                <a:cs typeface="Figtree" panose="020B0604020202020204" charset="0"/>
              </a:rPr>
              <a:t>l’Index </a:t>
            </a:r>
            <a:r>
              <a:rPr lang="fr-FR" b="1" i="1" dirty="0" err="1">
                <a:solidFill>
                  <a:schemeClr val="bg1"/>
                </a:solidFill>
                <a:latin typeface="Figtree" panose="020B0604020202020204" charset="0"/>
                <a:cs typeface="Figtree" panose="020B0604020202020204" charset="0"/>
              </a:rPr>
              <a:t>Thomisticus</a:t>
            </a:r>
            <a:r>
              <a:rPr lang="fr-FR" b="1" i="1" dirty="0">
                <a:solidFill>
                  <a:schemeClr val="bg1"/>
                </a:solidFill>
                <a:latin typeface="Figtree" panose="020B0604020202020204" charset="0"/>
                <a:cs typeface="Figtree" panose="020B0604020202020204" charset="0"/>
              </a:rPr>
              <a:t> </a:t>
            </a:r>
            <a:r>
              <a:rPr lang="fr-FR" dirty="0">
                <a:solidFill>
                  <a:schemeClr val="bg1"/>
                </a:solidFill>
                <a:latin typeface="Figtree" panose="020B0604020202020204" charset="0"/>
                <a:cs typeface="Figtree" panose="020B0604020202020204" charset="0"/>
              </a:rPr>
              <a:t>(11 millions de mots!)</a:t>
            </a:r>
          </a:p>
        </p:txBody>
      </p:sp>
      <p:pic>
        <p:nvPicPr>
          <p:cNvPr id="8" name="Image 7">
            <a:extLst>
              <a:ext uri="{FF2B5EF4-FFF2-40B4-BE49-F238E27FC236}">
                <a16:creationId xmlns:a16="http://schemas.microsoft.com/office/drawing/2014/main" id="{BFFB8970-64A9-3A86-1FD1-95C20388E2D7}"/>
              </a:ext>
            </a:extLst>
          </p:cNvPr>
          <p:cNvPicPr>
            <a:picLocks noChangeAspect="1"/>
          </p:cNvPicPr>
          <p:nvPr/>
        </p:nvPicPr>
        <p:blipFill rotWithShape="1">
          <a:blip r:embed="rId3"/>
          <a:srcRect l="2697" t="3785" r="4147"/>
          <a:stretch/>
        </p:blipFill>
        <p:spPr>
          <a:xfrm>
            <a:off x="5364897" y="2407208"/>
            <a:ext cx="3365295" cy="1300655"/>
          </a:xfrm>
          <a:prstGeom prst="rect">
            <a:avLst/>
          </a:prstGeom>
        </p:spPr>
      </p:pic>
      <p:sp>
        <p:nvSpPr>
          <p:cNvPr id="12" name="ZoneTexte 11">
            <a:extLst>
              <a:ext uri="{FF2B5EF4-FFF2-40B4-BE49-F238E27FC236}">
                <a16:creationId xmlns:a16="http://schemas.microsoft.com/office/drawing/2014/main" id="{4128DFB8-4D19-0E1E-ED00-0E9B9310A319}"/>
              </a:ext>
            </a:extLst>
          </p:cNvPr>
          <p:cNvSpPr txBox="1"/>
          <p:nvPr/>
        </p:nvSpPr>
        <p:spPr>
          <a:xfrm>
            <a:off x="5029201" y="3789558"/>
            <a:ext cx="4139275" cy="307777"/>
          </a:xfrm>
          <a:prstGeom prst="rect">
            <a:avLst/>
          </a:prstGeom>
          <a:noFill/>
        </p:spPr>
        <p:txBody>
          <a:bodyPr wrap="none" rtlCol="0">
            <a:spAutoFit/>
          </a:bodyPr>
          <a:lstStyle/>
          <a:p>
            <a:r>
              <a:rPr lang="fr-FR" dirty="0">
                <a:solidFill>
                  <a:schemeClr val="bg1"/>
                </a:solidFill>
                <a:latin typeface="Figtree" panose="020B0604020202020204" charset="0"/>
                <a:cs typeface="Figtree" panose="020B0604020202020204" charset="0"/>
              </a:rPr>
              <a:t>https://www.corpusthomisticum.org/it/index.age</a:t>
            </a:r>
          </a:p>
        </p:txBody>
      </p:sp>
      <p:sp>
        <p:nvSpPr>
          <p:cNvPr id="5" name="Google Shape;1552;p38">
            <a:extLst>
              <a:ext uri="{FF2B5EF4-FFF2-40B4-BE49-F238E27FC236}">
                <a16:creationId xmlns:a16="http://schemas.microsoft.com/office/drawing/2014/main" id="{C11E1D8A-7260-898F-643D-601AA00A6F69}"/>
              </a:ext>
            </a:extLst>
          </p:cNvPr>
          <p:cNvSpPr txBox="1">
            <a:spLocks/>
          </p:cNvSpPr>
          <p:nvPr/>
        </p:nvSpPr>
        <p:spPr>
          <a:xfrm>
            <a:off x="2705295" y="-32607"/>
            <a:ext cx="3733409" cy="5794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9600"/>
              <a:buFont typeface="MuseoModerno"/>
              <a:buNone/>
              <a:defRPr sz="6000" b="1" i="0" u="none" strike="noStrike" cap="none">
                <a:solidFill>
                  <a:schemeClr val="dk1"/>
                </a:solidFill>
                <a:latin typeface="MuseoModerno"/>
                <a:ea typeface="MuseoModerno"/>
                <a:cs typeface="MuseoModerno"/>
                <a:sym typeface="MuseoModerno"/>
              </a:defRPr>
            </a:lvl1pPr>
            <a:lvl2pPr marR="0" lvl="1"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2pPr>
            <a:lvl3pPr marR="0" lvl="2"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3pPr>
            <a:lvl4pPr marR="0" lvl="3"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4pPr>
            <a:lvl5pPr marR="0" lvl="4"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5pPr>
            <a:lvl6pPr marR="0" lvl="5"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6pPr>
            <a:lvl7pPr marR="0" lvl="6"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7pPr>
            <a:lvl8pPr marR="0" lvl="7"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8pPr>
            <a:lvl9pPr marR="0" lvl="8"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9pPr>
          </a:lstStyle>
          <a:p>
            <a:r>
              <a:rPr lang="fr-FR" sz="2000" dirty="0"/>
              <a:t>Période symbolique</a:t>
            </a:r>
          </a:p>
        </p:txBody>
      </p:sp>
    </p:spTree>
    <p:extLst>
      <p:ext uri="{BB962C8B-B14F-4D97-AF65-F5344CB8AC3E}">
        <p14:creationId xmlns:p14="http://schemas.microsoft.com/office/powerpoint/2010/main" val="4148308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1A6883-3CDB-17D7-BF36-DA0B69E08C26}"/>
              </a:ext>
            </a:extLst>
          </p:cNvPr>
          <p:cNvSpPr>
            <a:spLocks noGrp="1"/>
          </p:cNvSpPr>
          <p:nvPr>
            <p:ph type="title"/>
          </p:nvPr>
        </p:nvSpPr>
        <p:spPr>
          <a:xfrm>
            <a:off x="1284000" y="0"/>
            <a:ext cx="6576000" cy="1039800"/>
          </a:xfrm>
        </p:spPr>
        <p:txBody>
          <a:bodyPr/>
          <a:lstStyle/>
          <a:p>
            <a:r>
              <a:rPr lang="fr-FR" sz="4000" dirty="0"/>
              <a:t>Index </a:t>
            </a:r>
            <a:r>
              <a:rPr lang="fr-FR" sz="4000" dirty="0" err="1"/>
              <a:t>Thomisticus</a:t>
            </a:r>
            <a:endParaRPr lang="fr-FR" sz="4000" dirty="0"/>
          </a:p>
        </p:txBody>
      </p:sp>
      <p:pic>
        <p:nvPicPr>
          <p:cNvPr id="10" name="Image 9">
            <a:extLst>
              <a:ext uri="{FF2B5EF4-FFF2-40B4-BE49-F238E27FC236}">
                <a16:creationId xmlns:a16="http://schemas.microsoft.com/office/drawing/2014/main" id="{CE28C0CC-E612-2A64-DB6E-81007407742D}"/>
              </a:ext>
            </a:extLst>
          </p:cNvPr>
          <p:cNvPicPr>
            <a:picLocks noChangeAspect="1"/>
          </p:cNvPicPr>
          <p:nvPr/>
        </p:nvPicPr>
        <p:blipFill>
          <a:blip r:embed="rId2"/>
          <a:stretch>
            <a:fillRect/>
          </a:stretch>
        </p:blipFill>
        <p:spPr>
          <a:xfrm>
            <a:off x="898161" y="968430"/>
            <a:ext cx="7347677" cy="4019385"/>
          </a:xfrm>
          <a:prstGeom prst="rect">
            <a:avLst/>
          </a:prstGeom>
        </p:spPr>
      </p:pic>
    </p:spTree>
    <p:extLst>
      <p:ext uri="{BB962C8B-B14F-4D97-AF65-F5344CB8AC3E}">
        <p14:creationId xmlns:p14="http://schemas.microsoft.com/office/powerpoint/2010/main" val="1940438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6210515-6648-060E-1563-4DFACA028CA6}"/>
              </a:ext>
            </a:extLst>
          </p:cNvPr>
          <p:cNvSpPr>
            <a:spLocks noGrp="1"/>
          </p:cNvSpPr>
          <p:nvPr>
            <p:ph type="subTitle" idx="1"/>
          </p:nvPr>
        </p:nvSpPr>
        <p:spPr>
          <a:xfrm>
            <a:off x="693682" y="1623570"/>
            <a:ext cx="7182083" cy="457200"/>
          </a:xfrm>
        </p:spPr>
        <p:txBody>
          <a:bodyPr/>
          <a:lstStyle/>
          <a:p>
            <a:pPr>
              <a:buFont typeface="Arial" panose="020B0604020202020204" pitchFamily="34" charset="0"/>
              <a:buChar char="•"/>
            </a:pPr>
            <a:r>
              <a:rPr lang="fr-FR" dirty="0"/>
              <a:t>Fondée en </a:t>
            </a:r>
            <a:r>
              <a:rPr lang="fr-FR" b="1" dirty="0"/>
              <a:t>1959</a:t>
            </a:r>
            <a:r>
              <a:rPr lang="fr-FR" dirty="0"/>
              <a:t> !</a:t>
            </a:r>
          </a:p>
          <a:p>
            <a:pPr>
              <a:buFont typeface="Arial" panose="020B0604020202020204" pitchFamily="34" charset="0"/>
              <a:buChar char="•"/>
            </a:pPr>
            <a:r>
              <a:rPr lang="fr-FR" dirty="0"/>
              <a:t>Aide à l’organisation de la conférence TALN et de sa session RECITAL</a:t>
            </a:r>
          </a:p>
          <a:p>
            <a:pPr>
              <a:buFont typeface="Arial" panose="020B0604020202020204" pitchFamily="34" charset="0"/>
              <a:buChar char="•"/>
            </a:pPr>
            <a:r>
              <a:rPr lang="fr-FR" dirty="0"/>
              <a:t>Une des premières sociétés savantes au monde à s’occuper de TAL (reconnu par ACL)</a:t>
            </a:r>
          </a:p>
        </p:txBody>
      </p:sp>
      <p:pic>
        <p:nvPicPr>
          <p:cNvPr id="5" name="Image 4">
            <a:extLst>
              <a:ext uri="{FF2B5EF4-FFF2-40B4-BE49-F238E27FC236}">
                <a16:creationId xmlns:a16="http://schemas.microsoft.com/office/drawing/2014/main" id="{EEE10FE7-C2A7-7CDF-CBE6-A20ACE3B72C6}"/>
              </a:ext>
            </a:extLst>
          </p:cNvPr>
          <p:cNvPicPr>
            <a:picLocks noChangeAspect="1"/>
          </p:cNvPicPr>
          <p:nvPr/>
        </p:nvPicPr>
        <p:blipFill>
          <a:blip r:embed="rId2"/>
          <a:stretch>
            <a:fillRect/>
          </a:stretch>
        </p:blipFill>
        <p:spPr>
          <a:xfrm>
            <a:off x="1505447" y="234243"/>
            <a:ext cx="6133106" cy="1308529"/>
          </a:xfrm>
          <a:prstGeom prst="rect">
            <a:avLst/>
          </a:prstGeom>
        </p:spPr>
      </p:pic>
      <p:pic>
        <p:nvPicPr>
          <p:cNvPr id="7" name="Image 6">
            <a:extLst>
              <a:ext uri="{FF2B5EF4-FFF2-40B4-BE49-F238E27FC236}">
                <a16:creationId xmlns:a16="http://schemas.microsoft.com/office/drawing/2014/main" id="{C011F7BA-CFC6-70DB-80DF-199DB28A5C04}"/>
              </a:ext>
            </a:extLst>
          </p:cNvPr>
          <p:cNvPicPr>
            <a:picLocks noChangeAspect="1"/>
          </p:cNvPicPr>
          <p:nvPr/>
        </p:nvPicPr>
        <p:blipFill>
          <a:blip r:embed="rId3"/>
          <a:stretch>
            <a:fillRect/>
          </a:stretch>
        </p:blipFill>
        <p:spPr>
          <a:xfrm>
            <a:off x="1104808" y="3062731"/>
            <a:ext cx="3317419" cy="1685803"/>
          </a:xfrm>
          <a:prstGeom prst="rect">
            <a:avLst/>
          </a:prstGeom>
        </p:spPr>
      </p:pic>
      <p:sp>
        <p:nvSpPr>
          <p:cNvPr id="10" name="Sous-titre 2">
            <a:extLst>
              <a:ext uri="{FF2B5EF4-FFF2-40B4-BE49-F238E27FC236}">
                <a16:creationId xmlns:a16="http://schemas.microsoft.com/office/drawing/2014/main" id="{AD6E590C-A537-B767-E1B6-F9D5A8CB7135}"/>
              </a:ext>
            </a:extLst>
          </p:cNvPr>
          <p:cNvSpPr txBox="1">
            <a:spLocks/>
          </p:cNvSpPr>
          <p:nvPr/>
        </p:nvSpPr>
        <p:spPr>
          <a:xfrm>
            <a:off x="4422227" y="3224327"/>
            <a:ext cx="4331152" cy="19191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9pPr>
          </a:lstStyle>
          <a:p>
            <a:pPr>
              <a:buFont typeface="Arial" panose="020B0604020202020204" pitchFamily="34" charset="0"/>
              <a:buChar char="•"/>
            </a:pPr>
            <a:r>
              <a:rPr lang="fr-FR" dirty="0"/>
              <a:t>Fondée en </a:t>
            </a:r>
            <a:r>
              <a:rPr lang="fr-FR" b="1" dirty="0"/>
              <a:t>1962</a:t>
            </a:r>
          </a:p>
          <a:p>
            <a:pPr>
              <a:buFont typeface="Arial" panose="020B0604020202020204" pitchFamily="34" charset="0"/>
              <a:buChar char="•"/>
            </a:pPr>
            <a:r>
              <a:rPr lang="fr-FR" dirty="0"/>
              <a:t>Organise la conférence ACL annuelle</a:t>
            </a:r>
          </a:p>
          <a:p>
            <a:pPr>
              <a:buFont typeface="Arial" panose="020B0604020202020204" pitchFamily="34" charset="0"/>
              <a:buChar char="•"/>
            </a:pPr>
            <a:r>
              <a:rPr lang="fr-FR" dirty="0"/>
              <a:t>Sponsor de la revue </a:t>
            </a:r>
            <a:r>
              <a:rPr lang="fr-FR" dirty="0" err="1"/>
              <a:t>Computational</a:t>
            </a:r>
            <a:r>
              <a:rPr lang="fr-FR" dirty="0"/>
              <a:t> </a:t>
            </a:r>
            <a:r>
              <a:rPr lang="fr-FR" dirty="0" err="1"/>
              <a:t>Linguistics</a:t>
            </a:r>
            <a:endParaRPr lang="fr-FR" dirty="0"/>
          </a:p>
        </p:txBody>
      </p:sp>
    </p:spTree>
    <p:extLst>
      <p:ext uri="{BB962C8B-B14F-4D97-AF65-F5344CB8AC3E}">
        <p14:creationId xmlns:p14="http://schemas.microsoft.com/office/powerpoint/2010/main" val="894702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69A0FE-3CF6-89ED-5D15-B49CF458F09A}"/>
              </a:ext>
            </a:extLst>
          </p:cNvPr>
          <p:cNvSpPr>
            <a:spLocks noGrp="1"/>
          </p:cNvSpPr>
          <p:nvPr>
            <p:ph type="title"/>
          </p:nvPr>
        </p:nvSpPr>
        <p:spPr/>
        <p:txBody>
          <a:bodyPr/>
          <a:lstStyle/>
          <a:p>
            <a:r>
              <a:rPr lang="fr-FR" dirty="0"/>
              <a:t>HMM </a:t>
            </a:r>
            <a:r>
              <a:rPr lang="fr-FR" dirty="0" err="1"/>
              <a:t>Hidden</a:t>
            </a:r>
            <a:r>
              <a:rPr lang="fr-FR" dirty="0"/>
              <a:t> Markov </a:t>
            </a:r>
            <a:r>
              <a:rPr lang="fr-FR" dirty="0" err="1"/>
              <a:t>Models</a:t>
            </a:r>
            <a:endParaRPr lang="fr-FR" dirty="0"/>
          </a:p>
        </p:txBody>
      </p:sp>
      <p:sp>
        <p:nvSpPr>
          <p:cNvPr id="3" name="Sous-titre 2">
            <a:extLst>
              <a:ext uri="{FF2B5EF4-FFF2-40B4-BE49-F238E27FC236}">
                <a16:creationId xmlns:a16="http://schemas.microsoft.com/office/drawing/2014/main" id="{2AE4E424-6FEA-3491-8D01-84305B1B8AF1}"/>
              </a:ext>
            </a:extLst>
          </p:cNvPr>
          <p:cNvSpPr>
            <a:spLocks noGrp="1"/>
          </p:cNvSpPr>
          <p:nvPr>
            <p:ph type="subTitle" idx="1"/>
          </p:nvPr>
        </p:nvSpPr>
        <p:spPr>
          <a:xfrm>
            <a:off x="262393" y="1136100"/>
            <a:ext cx="8627165" cy="3559344"/>
          </a:xfrm>
        </p:spPr>
        <p:txBody>
          <a:bodyPr/>
          <a:lstStyle/>
          <a:p>
            <a:r>
              <a:rPr lang="fr-FR" dirty="0"/>
              <a:t>Type d’algorithme utilisé pour étiqueter des séquences dès les années ’80</a:t>
            </a:r>
          </a:p>
          <a:p>
            <a:r>
              <a:rPr lang="fr-FR" dirty="0"/>
              <a:t>« An HMM </a:t>
            </a:r>
            <a:r>
              <a:rPr lang="fr-FR" dirty="0" err="1"/>
              <a:t>is</a:t>
            </a:r>
            <a:r>
              <a:rPr lang="fr-FR" dirty="0"/>
              <a:t> a </a:t>
            </a:r>
            <a:r>
              <a:rPr lang="fr-FR" dirty="0" err="1"/>
              <a:t>probabilistic</a:t>
            </a:r>
            <a:r>
              <a:rPr lang="fr-FR" dirty="0"/>
              <a:t> </a:t>
            </a:r>
            <a:r>
              <a:rPr lang="fr-FR" dirty="0" err="1"/>
              <a:t>sequence</a:t>
            </a:r>
            <a:r>
              <a:rPr lang="fr-FR" dirty="0"/>
              <a:t> model: </a:t>
            </a:r>
            <a:r>
              <a:rPr lang="en-US" dirty="0"/>
              <a:t>given a sequence of units (words, letters, morphemes, sentences, whatever), it computes a probability distribution over possible sequences of labels and chooses the best label sequence</a:t>
            </a:r>
            <a:r>
              <a:rPr lang="fr-FR" dirty="0"/>
              <a:t> » </a:t>
            </a:r>
            <a:r>
              <a:rPr lang="fr-FR" sz="1100" dirty="0"/>
              <a:t>(</a:t>
            </a:r>
            <a:r>
              <a:rPr lang="fr-FR" sz="1100" dirty="0" err="1"/>
              <a:t>Jurafsky</a:t>
            </a:r>
            <a:r>
              <a:rPr lang="fr-FR" sz="1100" dirty="0"/>
              <a:t> &amp; Martin, 2024, chap. 17, p. 8)</a:t>
            </a:r>
          </a:p>
          <a:p>
            <a:endParaRPr lang="fr-FR" dirty="0"/>
          </a:p>
          <a:p>
            <a:endParaRPr lang="fr-FR" dirty="0"/>
          </a:p>
          <a:p>
            <a:endParaRPr lang="fr-FR" dirty="0"/>
          </a:p>
          <a:p>
            <a:endParaRPr lang="fr-FR" dirty="0"/>
          </a:p>
          <a:p>
            <a:r>
              <a:rPr lang="fr-FR" i="1" dirty="0"/>
              <a:t>Markov </a:t>
            </a:r>
            <a:r>
              <a:rPr lang="fr-FR" i="1" dirty="0" err="1"/>
              <a:t>assumption</a:t>
            </a:r>
            <a:r>
              <a:rPr lang="fr-FR" i="1" dirty="0"/>
              <a:t> </a:t>
            </a:r>
            <a:r>
              <a:rPr lang="fr-FR" dirty="0"/>
              <a:t>: quand on prédit le futur, le passé n’est pas important, seulement le présent est pris en compte</a:t>
            </a:r>
          </a:p>
          <a:p>
            <a:r>
              <a:rPr lang="fr-FR" dirty="0"/>
              <a:t>Une chaine de Markov caché permet de prendre en considération les événements observés (les mots d’un texte) ainsi que </a:t>
            </a:r>
            <a:r>
              <a:rPr lang="fr-FR" dirty="0" err="1"/>
              <a:t>ceu</a:t>
            </a:r>
            <a:r>
              <a:rPr lang="fr-FR" dirty="0"/>
              <a:t> cachés (les POS tags par exemple) </a:t>
            </a:r>
          </a:p>
          <a:p>
            <a:endParaRPr lang="fr-FR" dirty="0"/>
          </a:p>
          <a:p>
            <a:endParaRPr lang="fr-FR" dirty="0"/>
          </a:p>
          <a:p>
            <a:pPr marL="139700" indent="0">
              <a:buNone/>
            </a:pPr>
            <a:endParaRPr lang="fr-FR" dirty="0"/>
          </a:p>
        </p:txBody>
      </p:sp>
      <p:sp>
        <p:nvSpPr>
          <p:cNvPr id="4" name="ZoneTexte 3">
            <a:extLst>
              <a:ext uri="{FF2B5EF4-FFF2-40B4-BE49-F238E27FC236}">
                <a16:creationId xmlns:a16="http://schemas.microsoft.com/office/drawing/2014/main" id="{BD74F1B5-E3A6-DFFD-2A90-D323AF8EC71A}"/>
              </a:ext>
            </a:extLst>
          </p:cNvPr>
          <p:cNvSpPr txBox="1"/>
          <p:nvPr/>
        </p:nvSpPr>
        <p:spPr>
          <a:xfrm>
            <a:off x="4086970" y="4681835"/>
            <a:ext cx="6082394" cy="461665"/>
          </a:xfrm>
          <a:prstGeom prst="rect">
            <a:avLst/>
          </a:prstGeom>
          <a:noFill/>
        </p:spPr>
        <p:txBody>
          <a:bodyPr wrap="square" rtlCol="0">
            <a:spAutoFit/>
          </a:bodyPr>
          <a:lstStyle/>
          <a:p>
            <a:r>
              <a:rPr lang="fr-FR" sz="1200" dirty="0" err="1">
                <a:solidFill>
                  <a:schemeClr val="bg1"/>
                </a:solidFill>
                <a:latin typeface="Figtree" panose="020B0604020202020204" charset="0"/>
              </a:rPr>
              <a:t>Jurafsky</a:t>
            </a:r>
            <a:r>
              <a:rPr lang="fr-FR" sz="1200" dirty="0">
                <a:solidFill>
                  <a:schemeClr val="bg1"/>
                </a:solidFill>
                <a:latin typeface="Figtree" panose="020B0604020202020204" charset="0"/>
              </a:rPr>
              <a:t> D., Martin J. H., Speech and </a:t>
            </a:r>
            <a:r>
              <a:rPr lang="fr-FR" sz="1200" dirty="0" err="1">
                <a:solidFill>
                  <a:schemeClr val="bg1"/>
                </a:solidFill>
                <a:latin typeface="Figtree" panose="020B0604020202020204" charset="0"/>
              </a:rPr>
              <a:t>Language</a:t>
            </a:r>
            <a:r>
              <a:rPr lang="fr-FR" sz="1200" dirty="0">
                <a:solidFill>
                  <a:schemeClr val="bg1"/>
                </a:solidFill>
                <a:latin typeface="Figtree" panose="020B0604020202020204" charset="0"/>
              </a:rPr>
              <a:t> </a:t>
            </a:r>
            <a:r>
              <a:rPr lang="fr-FR" sz="1200" dirty="0" err="1">
                <a:solidFill>
                  <a:schemeClr val="bg1"/>
                </a:solidFill>
                <a:latin typeface="Figtree" panose="020B0604020202020204" charset="0"/>
              </a:rPr>
              <a:t>Processing</a:t>
            </a:r>
            <a:r>
              <a:rPr lang="fr-FR" sz="1200" dirty="0">
                <a:solidFill>
                  <a:schemeClr val="bg1"/>
                </a:solidFill>
                <a:latin typeface="Figtree" panose="020B0604020202020204" charset="0"/>
              </a:rPr>
              <a:t>, 2024 draft </a:t>
            </a:r>
            <a:r>
              <a:rPr lang="fr-FR" sz="1200" dirty="0">
                <a:solidFill>
                  <a:schemeClr val="bg1"/>
                </a:solidFill>
                <a:latin typeface="Figtree" panose="020B0604020202020204" charset="0"/>
                <a:hlinkClick r:id="rId3">
                  <a:extLst>
                    <a:ext uri="{A12FA001-AC4F-418D-AE19-62706E023703}">
                      <ahyp:hlinkClr xmlns:ahyp="http://schemas.microsoft.com/office/drawing/2018/hyperlinkcolor" val="tx"/>
                    </a:ext>
                  </a:extLst>
                </a:hlinkClick>
              </a:rPr>
              <a:t>https://web.stanford.edu/~jurafsky/slp3/A.pdf</a:t>
            </a:r>
            <a:r>
              <a:rPr lang="fr-FR" sz="1200" dirty="0">
                <a:solidFill>
                  <a:schemeClr val="bg1"/>
                </a:solidFill>
                <a:latin typeface="Figtree" panose="020B0604020202020204" charset="0"/>
              </a:rPr>
              <a:t> </a:t>
            </a:r>
          </a:p>
        </p:txBody>
      </p:sp>
      <p:pic>
        <p:nvPicPr>
          <p:cNvPr id="6" name="Image 5">
            <a:extLst>
              <a:ext uri="{FF2B5EF4-FFF2-40B4-BE49-F238E27FC236}">
                <a16:creationId xmlns:a16="http://schemas.microsoft.com/office/drawing/2014/main" id="{CCCE97E6-EC2E-FFF2-48CC-D64DA4E12AB0}"/>
              </a:ext>
            </a:extLst>
          </p:cNvPr>
          <p:cNvPicPr>
            <a:picLocks noChangeAspect="1"/>
          </p:cNvPicPr>
          <p:nvPr/>
        </p:nvPicPr>
        <p:blipFill>
          <a:blip r:embed="rId4"/>
          <a:stretch>
            <a:fillRect/>
          </a:stretch>
        </p:blipFill>
        <p:spPr>
          <a:xfrm>
            <a:off x="1542627" y="2710400"/>
            <a:ext cx="6058746" cy="438211"/>
          </a:xfrm>
          <a:prstGeom prst="rect">
            <a:avLst/>
          </a:prstGeom>
        </p:spPr>
      </p:pic>
    </p:spTree>
    <p:extLst>
      <p:ext uri="{BB962C8B-B14F-4D97-AF65-F5344CB8AC3E}">
        <p14:creationId xmlns:p14="http://schemas.microsoft.com/office/powerpoint/2010/main" val="17966462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3CE258-7357-D023-8632-3CE209A58378}"/>
              </a:ext>
            </a:extLst>
          </p:cNvPr>
          <p:cNvSpPr>
            <a:spLocks noGrp="1"/>
          </p:cNvSpPr>
          <p:nvPr>
            <p:ph type="title"/>
          </p:nvPr>
        </p:nvSpPr>
        <p:spPr/>
        <p:txBody>
          <a:bodyPr/>
          <a:lstStyle/>
          <a:p>
            <a:r>
              <a:rPr lang="fr-FR" dirty="0"/>
              <a:t>HMM (2)</a:t>
            </a:r>
          </a:p>
        </p:txBody>
      </p:sp>
      <p:sp>
        <p:nvSpPr>
          <p:cNvPr id="3" name="Sous-titre 2">
            <a:extLst>
              <a:ext uri="{FF2B5EF4-FFF2-40B4-BE49-F238E27FC236}">
                <a16:creationId xmlns:a16="http://schemas.microsoft.com/office/drawing/2014/main" id="{FBEB61B5-9B7F-FD29-4D9A-A4DA1381D4E7}"/>
              </a:ext>
            </a:extLst>
          </p:cNvPr>
          <p:cNvSpPr>
            <a:spLocks noGrp="1"/>
          </p:cNvSpPr>
          <p:nvPr>
            <p:ph type="subTitle" idx="1"/>
          </p:nvPr>
        </p:nvSpPr>
        <p:spPr/>
        <p:txBody>
          <a:bodyPr/>
          <a:lstStyle/>
          <a:p>
            <a:endParaRPr lang="fr-FR"/>
          </a:p>
        </p:txBody>
      </p:sp>
      <p:pic>
        <p:nvPicPr>
          <p:cNvPr id="5" name="Image 4">
            <a:extLst>
              <a:ext uri="{FF2B5EF4-FFF2-40B4-BE49-F238E27FC236}">
                <a16:creationId xmlns:a16="http://schemas.microsoft.com/office/drawing/2014/main" id="{352A72A1-9EB3-654A-EF69-3D75480B1FBF}"/>
              </a:ext>
            </a:extLst>
          </p:cNvPr>
          <p:cNvPicPr>
            <a:picLocks noChangeAspect="1"/>
          </p:cNvPicPr>
          <p:nvPr/>
        </p:nvPicPr>
        <p:blipFill>
          <a:blip r:embed="rId3"/>
          <a:stretch>
            <a:fillRect/>
          </a:stretch>
        </p:blipFill>
        <p:spPr>
          <a:xfrm>
            <a:off x="1582709" y="1152167"/>
            <a:ext cx="5978581" cy="3640070"/>
          </a:xfrm>
          <a:prstGeom prst="rect">
            <a:avLst/>
          </a:prstGeom>
        </p:spPr>
      </p:pic>
    </p:spTree>
    <p:extLst>
      <p:ext uri="{BB962C8B-B14F-4D97-AF65-F5344CB8AC3E}">
        <p14:creationId xmlns:p14="http://schemas.microsoft.com/office/powerpoint/2010/main" val="2690404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8"/>
          <p:cNvSpPr txBox="1">
            <a:spLocks noGrp="1"/>
          </p:cNvSpPr>
          <p:nvPr>
            <p:ph type="title"/>
          </p:nvPr>
        </p:nvSpPr>
        <p:spPr>
          <a:xfrm>
            <a:off x="1216267" y="175012"/>
            <a:ext cx="6576000" cy="10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Période statistique</a:t>
            </a:r>
            <a:endParaRPr sz="4800" dirty="0"/>
          </a:p>
        </p:txBody>
      </p:sp>
      <p:sp>
        <p:nvSpPr>
          <p:cNvPr id="5" name="Google Shape;1546;p37">
            <a:extLst>
              <a:ext uri="{FF2B5EF4-FFF2-40B4-BE49-F238E27FC236}">
                <a16:creationId xmlns:a16="http://schemas.microsoft.com/office/drawing/2014/main" id="{14B9015E-3FFF-1206-831B-7DC3BCD80205}"/>
              </a:ext>
            </a:extLst>
          </p:cNvPr>
          <p:cNvSpPr txBox="1">
            <a:spLocks/>
          </p:cNvSpPr>
          <p:nvPr/>
        </p:nvSpPr>
        <p:spPr>
          <a:xfrm>
            <a:off x="848648" y="1480854"/>
            <a:ext cx="7897788" cy="20841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342900" marR="0" lvl="0" indent="-342900" algn="just" defTabSz="914400" rtl="0" eaLnBrk="1" fontAlgn="auto" latinLnBrk="0" hangingPunct="1">
              <a:lnSpc>
                <a:spcPct val="115000"/>
              </a:lnSpc>
              <a:spcBef>
                <a:spcPts val="0"/>
              </a:spcBef>
              <a:spcAft>
                <a:spcPts val="0"/>
              </a:spcAft>
              <a:buClr>
                <a:schemeClr val="tx1">
                  <a:lumMod val="75000"/>
                </a:schemeClr>
              </a:buClr>
              <a:buSzPts val="3000"/>
              <a:buFont typeface="Arial" panose="020B0604020202020204" pitchFamily="34" charset="0"/>
              <a:buChar char="•"/>
              <a:tabLst/>
              <a:defRPr/>
            </a:pPr>
            <a:r>
              <a:rPr lang="fr-FR" sz="2000" dirty="0">
                <a:solidFill>
                  <a:schemeClr val="tx1">
                    <a:lumMod val="20000"/>
                    <a:lumOff val="80000"/>
                  </a:schemeClr>
                </a:solidFill>
                <a:latin typeface="Figtree" panose="020B0604020202020204" charset="0"/>
                <a:cs typeface="Figtree" panose="020B0604020202020204" charset="0"/>
              </a:rPr>
              <a:t>Disponibilité d’une grande quantité de données langagières</a:t>
            </a:r>
          </a:p>
          <a:p>
            <a:pPr marL="342900" marR="0" lvl="0" indent="-342900" algn="just" defTabSz="914400" rtl="0" eaLnBrk="1" fontAlgn="auto" latinLnBrk="0" hangingPunct="1">
              <a:lnSpc>
                <a:spcPct val="115000"/>
              </a:lnSpc>
              <a:spcBef>
                <a:spcPts val="0"/>
              </a:spcBef>
              <a:spcAft>
                <a:spcPts val="0"/>
              </a:spcAft>
              <a:buClr>
                <a:schemeClr val="tx1">
                  <a:lumMod val="75000"/>
                </a:schemeClr>
              </a:buClr>
              <a:buSzPts val="3000"/>
              <a:buFont typeface="Arial" panose="020B0604020202020204" pitchFamily="34" charset="0"/>
              <a:buChar char="•"/>
              <a:tabLst/>
              <a:defRPr/>
            </a:pPr>
            <a:r>
              <a:rPr lang="fr-FR" sz="2000" dirty="0">
                <a:solidFill>
                  <a:schemeClr val="tx1">
                    <a:lumMod val="20000"/>
                    <a:lumOff val="80000"/>
                  </a:schemeClr>
                </a:solidFill>
                <a:latin typeface="Figtree" panose="020B0604020202020204" charset="0"/>
                <a:cs typeface="Figtree" panose="020B0604020202020204" charset="0"/>
              </a:rPr>
              <a:t>Augmentation de la puissance de calcul</a:t>
            </a:r>
          </a:p>
          <a:p>
            <a:pPr marL="342900" marR="0" lvl="0" indent="-342900" algn="just" defTabSz="914400" rtl="0" eaLnBrk="1" fontAlgn="auto" latinLnBrk="0" hangingPunct="1">
              <a:lnSpc>
                <a:spcPct val="115000"/>
              </a:lnSpc>
              <a:spcBef>
                <a:spcPts val="0"/>
              </a:spcBef>
              <a:spcAft>
                <a:spcPts val="0"/>
              </a:spcAft>
              <a:buClr>
                <a:schemeClr val="tx1">
                  <a:lumMod val="75000"/>
                </a:schemeClr>
              </a:buClr>
              <a:buSzPts val="3000"/>
              <a:buFont typeface="Arial" panose="020B0604020202020204" pitchFamily="34" charset="0"/>
              <a:buChar char="•"/>
              <a:tabLst/>
              <a:defRPr/>
            </a:pPr>
            <a:r>
              <a:rPr kumimoji="0" lang="fr-FR" sz="200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Développement des corpus multilingues </a:t>
            </a:r>
          </a:p>
          <a:p>
            <a:pPr marL="0" marR="0" lvl="0" indent="0" algn="just" defTabSz="914400" rtl="0" eaLnBrk="1" fontAlgn="auto" latinLnBrk="0" hangingPunct="1">
              <a:lnSpc>
                <a:spcPct val="115000"/>
              </a:lnSpc>
              <a:spcBef>
                <a:spcPts val="0"/>
              </a:spcBef>
              <a:spcAft>
                <a:spcPts val="0"/>
              </a:spcAft>
              <a:buClr>
                <a:schemeClr val="tx1">
                  <a:lumMod val="75000"/>
                </a:schemeClr>
              </a:buClr>
              <a:buSzPts val="3000"/>
              <a:tabLst/>
              <a:defRPr/>
            </a:pPr>
            <a:r>
              <a:rPr lang="fr-FR" sz="2000" dirty="0">
                <a:solidFill>
                  <a:schemeClr val="tx1">
                    <a:lumMod val="20000"/>
                    <a:lumOff val="80000"/>
                  </a:schemeClr>
                </a:solidFill>
                <a:latin typeface="Figtree" panose="020B0604020202020204" charset="0"/>
                <a:cs typeface="Figtree" panose="020B0604020202020204" charset="0"/>
              </a:rPr>
              <a:t>     </a:t>
            </a:r>
            <a:r>
              <a:rPr kumimoji="0" lang="fr-FR" sz="200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et de l’annotation de corpus</a:t>
            </a:r>
          </a:p>
          <a:p>
            <a:pPr marL="342900" indent="-342900" algn="just">
              <a:buClr>
                <a:schemeClr val="tx1">
                  <a:lumMod val="75000"/>
                </a:schemeClr>
              </a:buClr>
              <a:buFont typeface="Arial" panose="020B0604020202020204" pitchFamily="34" charset="0"/>
              <a:buChar char="•"/>
              <a:defRPr/>
            </a:pPr>
            <a:r>
              <a:rPr kumimoji="0" lang="fr-FR" sz="200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Introduction des algorithmes de Machine Learning</a:t>
            </a:r>
            <a:endParaRPr kumimoji="0" lang="en-US" sz="20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p:txBody>
      </p:sp>
      <p:sp>
        <p:nvSpPr>
          <p:cNvPr id="3" name="Google Shape;1546;p37">
            <a:extLst>
              <a:ext uri="{FF2B5EF4-FFF2-40B4-BE49-F238E27FC236}">
                <a16:creationId xmlns:a16="http://schemas.microsoft.com/office/drawing/2014/main" id="{4758D89B-B552-4C6A-E21D-235BB2343874}"/>
              </a:ext>
            </a:extLst>
          </p:cNvPr>
          <p:cNvSpPr txBox="1">
            <a:spLocks/>
          </p:cNvSpPr>
          <p:nvPr/>
        </p:nvSpPr>
        <p:spPr>
          <a:xfrm>
            <a:off x="3558767" y="1106379"/>
            <a:ext cx="2585265" cy="5123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1993-2012 ca</a:t>
            </a:r>
          </a:p>
        </p:txBody>
      </p:sp>
      <p:sp>
        <p:nvSpPr>
          <p:cNvPr id="4" name="Google Shape;1546;p37">
            <a:extLst>
              <a:ext uri="{FF2B5EF4-FFF2-40B4-BE49-F238E27FC236}">
                <a16:creationId xmlns:a16="http://schemas.microsoft.com/office/drawing/2014/main" id="{A2853F10-C76B-166E-5D72-EE6FDECC3D91}"/>
              </a:ext>
            </a:extLst>
          </p:cNvPr>
          <p:cNvSpPr txBox="1">
            <a:spLocks/>
          </p:cNvSpPr>
          <p:nvPr/>
        </p:nvSpPr>
        <p:spPr>
          <a:xfrm>
            <a:off x="451682" y="3566932"/>
            <a:ext cx="8462703" cy="140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Applications :</a:t>
            </a:r>
          </a:p>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 IBM </a:t>
            </a:r>
            <a:r>
              <a:rPr lang="fr-FR" sz="2400" b="1" dirty="0" err="1">
                <a:solidFill>
                  <a:schemeClr val="tx1">
                    <a:lumMod val="20000"/>
                    <a:lumOff val="80000"/>
                  </a:schemeClr>
                </a:solidFill>
                <a:latin typeface="Figtree" panose="020B0604020202020204" charset="0"/>
                <a:cs typeface="Figtree" panose="020B0604020202020204" charset="0"/>
              </a:rPr>
              <a:t>Alignment</a:t>
            </a:r>
            <a:r>
              <a:rPr lang="fr-FR" sz="2400" b="1" dirty="0">
                <a:solidFill>
                  <a:schemeClr val="tx1">
                    <a:lumMod val="20000"/>
                    <a:lumOff val="80000"/>
                  </a:schemeClr>
                </a:solidFill>
                <a:latin typeface="Figtree" panose="020B0604020202020204" charset="0"/>
                <a:cs typeface="Figtree" panose="020B0604020202020204" charset="0"/>
              </a:rPr>
              <a:t> </a:t>
            </a:r>
            <a:r>
              <a:rPr lang="fr-FR" sz="2400" b="1" dirty="0" err="1">
                <a:solidFill>
                  <a:schemeClr val="tx1">
                    <a:lumMod val="20000"/>
                    <a:lumOff val="80000"/>
                  </a:schemeClr>
                </a:solidFill>
                <a:latin typeface="Figtree" panose="020B0604020202020204" charset="0"/>
                <a:cs typeface="Figtree" panose="020B0604020202020204" charset="0"/>
              </a:rPr>
              <a:t>Models</a:t>
            </a:r>
            <a:r>
              <a:rPr lang="fr-FR" sz="2400" b="1" dirty="0">
                <a:solidFill>
                  <a:schemeClr val="tx1">
                    <a:lumMod val="20000"/>
                    <a:lumOff val="80000"/>
                  </a:schemeClr>
                </a:solidFill>
                <a:latin typeface="Figtree" panose="020B0604020202020204" charset="0"/>
                <a:cs typeface="Figtree" panose="020B0604020202020204" charset="0"/>
              </a:rPr>
              <a:t> (90s)</a:t>
            </a:r>
          </a:p>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 </a:t>
            </a:r>
          </a:p>
        </p:txBody>
      </p:sp>
    </p:spTree>
    <p:extLst>
      <p:ext uri="{BB962C8B-B14F-4D97-AF65-F5344CB8AC3E}">
        <p14:creationId xmlns:p14="http://schemas.microsoft.com/office/powerpoint/2010/main" val="191181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ZoneTexte 20">
            <a:extLst>
              <a:ext uri="{FF2B5EF4-FFF2-40B4-BE49-F238E27FC236}">
                <a16:creationId xmlns:a16="http://schemas.microsoft.com/office/drawing/2014/main" id="{8A529B8A-7479-B218-C4F5-A3529D76D28B}"/>
              </a:ext>
            </a:extLst>
          </p:cNvPr>
          <p:cNvSpPr txBox="1"/>
          <p:nvPr/>
        </p:nvSpPr>
        <p:spPr>
          <a:xfrm>
            <a:off x="383374" y="3390134"/>
            <a:ext cx="8377251" cy="1200329"/>
          </a:xfrm>
          <a:prstGeom prst="rect">
            <a:avLst/>
          </a:prstGeom>
          <a:noFill/>
        </p:spPr>
        <p:txBody>
          <a:bodyPr wrap="square" rtlCol="0">
            <a:spAutoFit/>
          </a:bodyPr>
          <a:lstStyle/>
          <a:p>
            <a:r>
              <a:rPr lang="fr-FR" altLang="fr-FR" sz="1800" b="1" dirty="0">
                <a:solidFill>
                  <a:schemeClr val="bg1"/>
                </a:solidFill>
                <a:latin typeface="Figtree" panose="020B0604020202020204" charset="0"/>
                <a:hlinkClick r:id="rId2"/>
              </a:rPr>
              <a:t>martina.barletta@uni-grenoble-alpes.fr</a:t>
            </a:r>
          </a:p>
          <a:p>
            <a:endParaRPr lang="fr-FR" altLang="fr-FR" sz="1800" b="1" dirty="0">
              <a:solidFill>
                <a:schemeClr val="bg1"/>
              </a:solidFill>
              <a:latin typeface="Figtree" panose="020B0604020202020204" charset="0"/>
              <a:hlinkClick r:id="rId2"/>
            </a:endParaRPr>
          </a:p>
          <a:p>
            <a:r>
              <a:rPr lang="fr-FR" altLang="fr-FR" sz="1800" b="1" dirty="0">
                <a:solidFill>
                  <a:schemeClr val="bg1"/>
                </a:solidFill>
                <a:latin typeface="Figtree" panose="020B0604020202020204" charset="0"/>
                <a:hlinkClick r:id="rId2"/>
              </a:rPr>
              <a:t>https://martinabarletta.github.io/martina-barletta//teaching/</a:t>
            </a:r>
            <a:r>
              <a:rPr lang="fr-FR" altLang="fr-FR" sz="1800" b="1" dirty="0">
                <a:solidFill>
                  <a:schemeClr val="bg1"/>
                </a:solidFill>
                <a:latin typeface="Figtree" panose="020B0604020202020204" charset="0"/>
              </a:rPr>
              <a:t> pour les diapos</a:t>
            </a:r>
          </a:p>
          <a:p>
            <a:r>
              <a:rPr lang="fr-FR" altLang="fr-FR" sz="1800" b="1" dirty="0">
                <a:solidFill>
                  <a:schemeClr val="bg1"/>
                </a:solidFill>
                <a:latin typeface="Figtree" panose="020B0604020202020204" charset="0"/>
              </a:rPr>
              <a:t> (site en construction)</a:t>
            </a:r>
          </a:p>
        </p:txBody>
      </p:sp>
      <p:sp>
        <p:nvSpPr>
          <p:cNvPr id="23" name="ZoneTexte 22">
            <a:extLst>
              <a:ext uri="{FF2B5EF4-FFF2-40B4-BE49-F238E27FC236}">
                <a16:creationId xmlns:a16="http://schemas.microsoft.com/office/drawing/2014/main" id="{84ED8740-34CD-C50F-93E8-B43836FFD122}"/>
              </a:ext>
            </a:extLst>
          </p:cNvPr>
          <p:cNvSpPr txBox="1"/>
          <p:nvPr/>
        </p:nvSpPr>
        <p:spPr>
          <a:xfrm>
            <a:off x="473528" y="1103483"/>
            <a:ext cx="4702975" cy="1815882"/>
          </a:xfrm>
          <a:prstGeom prst="rect">
            <a:avLst/>
          </a:prstGeom>
          <a:noFill/>
        </p:spPr>
        <p:txBody>
          <a:bodyPr wrap="square" rtlCol="0">
            <a:spAutoFit/>
          </a:bodyPr>
          <a:lstStyle/>
          <a:p>
            <a:r>
              <a:rPr lang="fr-FR" altLang="fr-FR" b="1" dirty="0">
                <a:solidFill>
                  <a:schemeClr val="bg1"/>
                </a:solidFill>
                <a:latin typeface="Figtree" panose="020B0604020202020204" charset="0"/>
              </a:rPr>
              <a:t>Doctorante au laboratoire LIDILEM</a:t>
            </a:r>
          </a:p>
          <a:p>
            <a:r>
              <a:rPr lang="fr-FR" altLang="fr-FR" b="1" dirty="0">
                <a:solidFill>
                  <a:schemeClr val="bg1"/>
                </a:solidFill>
                <a:latin typeface="Figtree" panose="020B0604020202020204" charset="0"/>
              </a:rPr>
              <a:t>Annotation de la coréférence dans un corpus d’écrits scolaires en français, italien et espagnol</a:t>
            </a:r>
          </a:p>
          <a:p>
            <a:endParaRPr lang="fr-FR" altLang="fr-FR" b="1" dirty="0">
              <a:solidFill>
                <a:schemeClr val="bg1"/>
              </a:solidFill>
              <a:latin typeface="Figtree" panose="020B0604020202020204" charset="0"/>
            </a:endParaRPr>
          </a:p>
          <a:p>
            <a:pPr marL="285750" indent="-285750">
              <a:buClr>
                <a:schemeClr val="tx1">
                  <a:lumMod val="75000"/>
                </a:schemeClr>
              </a:buClr>
              <a:buFont typeface="Arial" panose="020B0604020202020204" pitchFamily="34" charset="0"/>
              <a:buChar char="•"/>
            </a:pPr>
            <a:r>
              <a:rPr lang="fr-FR" altLang="fr-FR" b="1" dirty="0">
                <a:solidFill>
                  <a:schemeClr val="bg1"/>
                </a:solidFill>
                <a:latin typeface="Figtree" panose="020B0604020202020204" charset="0"/>
              </a:rPr>
              <a:t>Linguistique des corpus</a:t>
            </a:r>
          </a:p>
          <a:p>
            <a:pPr marL="285750" indent="-285750">
              <a:buClr>
                <a:schemeClr val="tx1">
                  <a:lumMod val="75000"/>
                </a:schemeClr>
              </a:buClr>
              <a:buFont typeface="Arial" panose="020B0604020202020204" pitchFamily="34" charset="0"/>
              <a:buChar char="•"/>
            </a:pPr>
            <a:r>
              <a:rPr lang="fr-FR" altLang="fr-FR" b="1" dirty="0">
                <a:solidFill>
                  <a:schemeClr val="bg1"/>
                </a:solidFill>
                <a:latin typeface="Figtree" panose="020B0604020202020204" charset="0"/>
              </a:rPr>
              <a:t>Corpus écrits</a:t>
            </a:r>
          </a:p>
          <a:p>
            <a:pPr marL="285750" indent="-285750">
              <a:buClr>
                <a:schemeClr val="tx1">
                  <a:lumMod val="75000"/>
                </a:schemeClr>
              </a:buClr>
              <a:buFont typeface="Arial" panose="020B0604020202020204" pitchFamily="34" charset="0"/>
              <a:buChar char="•"/>
            </a:pPr>
            <a:r>
              <a:rPr lang="fr-FR" altLang="fr-FR" b="1" dirty="0">
                <a:solidFill>
                  <a:schemeClr val="bg1"/>
                </a:solidFill>
                <a:latin typeface="Figtree" panose="020B0604020202020204" charset="0"/>
              </a:rPr>
              <a:t>Coréférence</a:t>
            </a:r>
          </a:p>
          <a:p>
            <a:pPr marL="285750" indent="-285750">
              <a:buClr>
                <a:schemeClr val="tx1">
                  <a:lumMod val="75000"/>
                </a:schemeClr>
              </a:buClr>
              <a:buFont typeface="Arial" panose="020B0604020202020204" pitchFamily="34" charset="0"/>
              <a:buChar char="•"/>
            </a:pPr>
            <a:r>
              <a:rPr lang="fr-FR" altLang="fr-FR" b="1" dirty="0">
                <a:solidFill>
                  <a:schemeClr val="bg1"/>
                </a:solidFill>
                <a:latin typeface="Figtree" panose="020B0604020202020204" charset="0"/>
              </a:rPr>
              <a:t>Apprentissage des L1/L2</a:t>
            </a:r>
          </a:p>
        </p:txBody>
      </p:sp>
      <p:pic>
        <p:nvPicPr>
          <p:cNvPr id="27" name="Immagine 3" descr="Immagine che contiene testo, segnale&#10;&#10;Descrizione generata automaticamente">
            <a:extLst>
              <a:ext uri="{FF2B5EF4-FFF2-40B4-BE49-F238E27FC236}">
                <a16:creationId xmlns:a16="http://schemas.microsoft.com/office/drawing/2014/main" id="{24B296CE-066A-0E95-79C6-3C6938F32736}"/>
              </a:ext>
            </a:extLst>
          </p:cNvPr>
          <p:cNvPicPr>
            <a:picLocks noChangeAspect="1"/>
          </p:cNvPicPr>
          <p:nvPr/>
        </p:nvPicPr>
        <p:blipFill rotWithShape="1">
          <a:blip r:embed="rId3"/>
          <a:srcRect t="22007"/>
          <a:stretch/>
        </p:blipFill>
        <p:spPr>
          <a:xfrm>
            <a:off x="5330486" y="1092874"/>
            <a:ext cx="2037903" cy="6845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8" name="Image 27" descr="Une image contenant logo&#10;&#10;Description générée automatiquement">
            <a:extLst>
              <a:ext uri="{FF2B5EF4-FFF2-40B4-BE49-F238E27FC236}">
                <a16:creationId xmlns:a16="http://schemas.microsoft.com/office/drawing/2014/main" id="{ED611F08-58B7-9450-CEC8-87B702EF1FC4}"/>
              </a:ext>
            </a:extLst>
          </p:cNvPr>
          <p:cNvPicPr>
            <a:picLocks noChangeAspect="1"/>
          </p:cNvPicPr>
          <p:nvPr/>
        </p:nvPicPr>
        <p:blipFill>
          <a:blip r:embed="rId4"/>
          <a:stretch>
            <a:fillRect/>
          </a:stretch>
        </p:blipFill>
        <p:spPr>
          <a:xfrm>
            <a:off x="7522372" y="889009"/>
            <a:ext cx="1016092" cy="1092298"/>
          </a:xfrm>
          <a:prstGeom prst="rect">
            <a:avLst/>
          </a:prstGeom>
        </p:spPr>
      </p:pic>
      <p:pic>
        <p:nvPicPr>
          <p:cNvPr id="29" name="Graphique 28">
            <a:extLst>
              <a:ext uri="{FF2B5EF4-FFF2-40B4-BE49-F238E27FC236}">
                <a16:creationId xmlns:a16="http://schemas.microsoft.com/office/drawing/2014/main" id="{43B21A02-B030-E334-B65D-5A83B903BC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28354" y="1920324"/>
            <a:ext cx="1140035" cy="1140035"/>
          </a:xfrm>
          <a:prstGeom prst="rect">
            <a:avLst/>
          </a:prstGeom>
        </p:spPr>
      </p:pic>
    </p:spTree>
    <p:extLst>
      <p:ext uri="{BB962C8B-B14F-4D97-AF65-F5344CB8AC3E}">
        <p14:creationId xmlns:p14="http://schemas.microsoft.com/office/powerpoint/2010/main" val="2054017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8"/>
          <p:cNvSpPr txBox="1">
            <a:spLocks noGrp="1"/>
          </p:cNvSpPr>
          <p:nvPr>
            <p:ph type="title"/>
          </p:nvPr>
        </p:nvSpPr>
        <p:spPr>
          <a:xfrm>
            <a:off x="1216267" y="175012"/>
            <a:ext cx="6576000" cy="10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Période statistique</a:t>
            </a:r>
            <a:endParaRPr sz="4800" dirty="0"/>
          </a:p>
        </p:txBody>
      </p:sp>
      <p:sp>
        <p:nvSpPr>
          <p:cNvPr id="5" name="Google Shape;1546;p37">
            <a:extLst>
              <a:ext uri="{FF2B5EF4-FFF2-40B4-BE49-F238E27FC236}">
                <a16:creationId xmlns:a16="http://schemas.microsoft.com/office/drawing/2014/main" id="{14B9015E-3FFF-1206-831B-7DC3BCD80205}"/>
              </a:ext>
            </a:extLst>
          </p:cNvPr>
          <p:cNvSpPr txBox="1">
            <a:spLocks/>
          </p:cNvSpPr>
          <p:nvPr/>
        </p:nvSpPr>
        <p:spPr>
          <a:xfrm>
            <a:off x="399611" y="2683516"/>
            <a:ext cx="8462703" cy="21811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tabLst/>
              <a:defRPr/>
            </a:pPr>
            <a:endParaRPr kumimoji="0" lang="fr-FR" sz="2400" b="1"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endParaRPr>
          </a:p>
          <a:p>
            <a:pPr marL="0" marR="0" lvl="0" indent="0" algn="just" defTabSz="914400" rtl="0" eaLnBrk="1" fontAlgn="auto" latinLnBrk="0" hangingPunct="1">
              <a:lnSpc>
                <a:spcPct val="115000"/>
              </a:lnSpc>
              <a:spcBef>
                <a:spcPts val="0"/>
              </a:spcBef>
              <a:spcAft>
                <a:spcPts val="0"/>
              </a:spcAft>
              <a:buClr>
                <a:srgbClr val="FFFFFF"/>
              </a:buClr>
              <a:buSzPts val="3000"/>
              <a:tabLst/>
              <a:defRPr/>
            </a:pP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2003 – le perceptron multi-niveau (Bengio et al., 2003) obtient des meilleurs résultats du modèle </a:t>
            </a:r>
            <a:r>
              <a:rPr kumimoji="0" lang="fr-FR" sz="24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Figtree"/>
              </a:rPr>
              <a:t>word</a:t>
            </a:r>
            <a:r>
              <a:rPr lang="fr-FR" sz="2400" b="1" dirty="0">
                <a:solidFill>
                  <a:schemeClr val="tx1">
                    <a:lumMod val="20000"/>
                    <a:lumOff val="80000"/>
                  </a:schemeClr>
                </a:solidFill>
                <a:latin typeface="Figtree" panose="020B0604020202020204" charset="0"/>
                <a:cs typeface="Figtree" panose="020B0604020202020204" charset="0"/>
              </a:rPr>
              <a:t> </a:t>
            </a:r>
            <a:r>
              <a:rPr lang="fr-FR" sz="2400" b="1" i="1" dirty="0">
                <a:solidFill>
                  <a:schemeClr val="tx1">
                    <a:lumMod val="20000"/>
                    <a:lumOff val="80000"/>
                  </a:schemeClr>
                </a:solidFill>
                <a:latin typeface="Figtree" panose="020B0604020202020204" charset="0"/>
                <a:cs typeface="Figtree" panose="020B0604020202020204" charset="0"/>
              </a:rPr>
              <a:t>n-gram</a:t>
            </a:r>
          </a:p>
          <a:p>
            <a:pPr marL="0" marR="0" lvl="0" indent="0" algn="just" defTabSz="914400" rtl="0" eaLnBrk="1" fontAlgn="auto" latinLnBrk="0" hangingPunct="1">
              <a:lnSpc>
                <a:spcPct val="115000"/>
              </a:lnSpc>
              <a:spcBef>
                <a:spcPts val="0"/>
              </a:spcBef>
              <a:spcAft>
                <a:spcPts val="0"/>
              </a:spcAft>
              <a:buClr>
                <a:srgbClr val="FFFFFF"/>
              </a:buClr>
              <a:buSzPts val="3000"/>
              <a:tabLst/>
              <a:defRPr/>
            </a:pP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2010 – RNN de </a:t>
            </a:r>
            <a:r>
              <a:rPr kumimoji="0" lang="fr-FR" sz="24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Figtree"/>
              </a:rPr>
              <a:t>Mikolov</a:t>
            </a: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 </a:t>
            </a: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 Word2vec, </a:t>
            </a:r>
            <a:r>
              <a:rPr kumimoji="0" lang="fr-FR" sz="24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word</a:t>
            </a: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 </a:t>
            </a:r>
            <a:r>
              <a:rPr kumimoji="0" lang="fr-FR" sz="24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embeddings</a:t>
            </a:r>
            <a:endPar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endParaRPr>
          </a:p>
          <a:p>
            <a:pPr marL="0" marR="0" lvl="0" indent="0" algn="just" defTabSz="914400" rtl="0" eaLnBrk="1" fontAlgn="auto" latinLnBrk="0" hangingPunct="1">
              <a:lnSpc>
                <a:spcPct val="115000"/>
              </a:lnSpc>
              <a:spcBef>
                <a:spcPts val="0"/>
              </a:spcBef>
              <a:spcAft>
                <a:spcPts val="0"/>
              </a:spcAft>
              <a:buClr>
                <a:srgbClr val="FFFFFF"/>
              </a:buClr>
              <a:buSzPts val="3000"/>
              <a:tabLst/>
              <a:defRPr/>
            </a:pPr>
            <a:endParaRPr lang="fr-FR" sz="2400" b="1" dirty="0">
              <a:solidFill>
                <a:schemeClr val="tx1">
                  <a:lumMod val="20000"/>
                  <a:lumOff val="80000"/>
                </a:schemeClr>
              </a:solidFill>
              <a:latin typeface="Figtree" panose="020B0604020202020204" charset="0"/>
              <a:cs typeface="Figtree" panose="020B0604020202020204" charset="0"/>
              <a:sym typeface="Wingdings" panose="05000000000000000000" pitchFamily="2" charset="2"/>
            </a:endParaRPr>
          </a:p>
          <a:p>
            <a:pPr marL="0" marR="0" lvl="0" indent="0" algn="just" defTabSz="914400" rtl="0" eaLnBrk="1" fontAlgn="auto" latinLnBrk="0" hangingPunct="1">
              <a:lnSpc>
                <a:spcPct val="115000"/>
              </a:lnSpc>
              <a:spcBef>
                <a:spcPts val="0"/>
              </a:spcBef>
              <a:spcAft>
                <a:spcPts val="0"/>
              </a:spcAft>
              <a:buClr>
                <a:srgbClr val="FFFFFF"/>
              </a:buClr>
              <a:buSzPts val="3000"/>
              <a:tabLst/>
              <a:defRPr/>
            </a:pP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Mais aussi</a:t>
            </a:r>
          </a:p>
          <a:p>
            <a:pPr marL="0" marR="0" lvl="0" indent="0" algn="just" defTabSz="914400" rtl="0" eaLnBrk="1" fontAlgn="auto" latinLnBrk="0" hangingPunct="1">
              <a:lnSpc>
                <a:spcPct val="115000"/>
              </a:lnSpc>
              <a:spcBef>
                <a:spcPts val="0"/>
              </a:spcBef>
              <a:spcAft>
                <a:spcPts val="0"/>
              </a:spcAft>
              <a:buClr>
                <a:srgbClr val="FFFFFF"/>
              </a:buClr>
              <a:buSzPts val="3000"/>
              <a:tabLst/>
              <a:defRPr/>
            </a:pPr>
            <a:r>
              <a:rPr lang="fr-FR" sz="2400" b="1" dirty="0" err="1">
                <a:solidFill>
                  <a:schemeClr val="tx1">
                    <a:lumMod val="20000"/>
                    <a:lumOff val="80000"/>
                  </a:schemeClr>
                </a:solidFill>
                <a:latin typeface="Figtree" panose="020B0604020202020204" charset="0"/>
                <a:cs typeface="Figtree" panose="020B0604020202020204" charset="0"/>
                <a:sym typeface="Wingdings" panose="05000000000000000000" pitchFamily="2" charset="2"/>
              </a:rPr>
              <a:t>Treebanks</a:t>
            </a:r>
            <a:r>
              <a:rPr lang="fr-FR" sz="2400" b="1" dirty="0">
                <a:solidFill>
                  <a:schemeClr val="tx1">
                    <a:lumMod val="20000"/>
                    <a:lumOff val="80000"/>
                  </a:schemeClr>
                </a:solidFill>
                <a:latin typeface="Figtree" panose="020B0604020202020204" charset="0"/>
                <a:cs typeface="Figtree" panose="020B0604020202020204" charset="0"/>
                <a:sym typeface="Wingdings" panose="05000000000000000000" pitchFamily="2" charset="2"/>
              </a:rPr>
              <a:t> et annotation de corpus</a:t>
            </a:r>
            <a:endPar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a:p>
            <a:pPr marL="0" marR="0" lvl="0" indent="0" algn="just" defTabSz="914400" rtl="0" eaLnBrk="1" fontAlgn="auto" latinLnBrk="0" hangingPunct="1">
              <a:lnSpc>
                <a:spcPct val="115000"/>
              </a:lnSpc>
              <a:spcBef>
                <a:spcPts val="0"/>
              </a:spcBef>
              <a:spcAft>
                <a:spcPts val="0"/>
              </a:spcAft>
              <a:buClr>
                <a:srgbClr val="FFFFFF"/>
              </a:buClr>
              <a:buSzPts val="3000"/>
              <a:tabLst/>
              <a:defRPr/>
            </a:pPr>
            <a:endParaRPr kumimoji="0" lang="fr-FR" sz="2400" b="1"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endParaRPr>
          </a:p>
        </p:txBody>
      </p:sp>
      <p:sp>
        <p:nvSpPr>
          <p:cNvPr id="3" name="Google Shape;1546;p37">
            <a:extLst>
              <a:ext uri="{FF2B5EF4-FFF2-40B4-BE49-F238E27FC236}">
                <a16:creationId xmlns:a16="http://schemas.microsoft.com/office/drawing/2014/main" id="{4758D89B-B552-4C6A-E21D-235BB2343874}"/>
              </a:ext>
            </a:extLst>
          </p:cNvPr>
          <p:cNvSpPr txBox="1">
            <a:spLocks/>
          </p:cNvSpPr>
          <p:nvPr/>
        </p:nvSpPr>
        <p:spPr>
          <a:xfrm>
            <a:off x="3558767" y="1092768"/>
            <a:ext cx="2585265" cy="5123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Golos Text" panose="020B0604020202020204" charset="0"/>
                <a:cs typeface="Golos Text" panose="020B0604020202020204" charset="0"/>
              </a:rPr>
              <a:t>1993-2012 ca</a:t>
            </a:r>
          </a:p>
        </p:txBody>
      </p:sp>
    </p:spTree>
    <p:extLst>
      <p:ext uri="{BB962C8B-B14F-4D97-AF65-F5344CB8AC3E}">
        <p14:creationId xmlns:p14="http://schemas.microsoft.com/office/powerpoint/2010/main" val="2627561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773E58-F171-EE39-F461-E306CF82F15C}"/>
              </a:ext>
            </a:extLst>
          </p:cNvPr>
          <p:cNvSpPr>
            <a:spLocks noGrp="1"/>
          </p:cNvSpPr>
          <p:nvPr>
            <p:ph type="title"/>
          </p:nvPr>
        </p:nvSpPr>
        <p:spPr/>
        <p:txBody>
          <a:bodyPr/>
          <a:lstStyle/>
          <a:p>
            <a:r>
              <a:rPr lang="fr-FR" dirty="0"/>
              <a:t>Word </a:t>
            </a:r>
            <a:r>
              <a:rPr lang="fr-FR" dirty="0" err="1"/>
              <a:t>Embeddings</a:t>
            </a:r>
            <a:endParaRPr lang="fr-FR" dirty="0"/>
          </a:p>
        </p:txBody>
      </p:sp>
      <p:pic>
        <p:nvPicPr>
          <p:cNvPr id="4" name="Image 3" descr="Une image contenant texte, ligne, diagramme, Police&#10;&#10;Description générée automatiquement">
            <a:extLst>
              <a:ext uri="{FF2B5EF4-FFF2-40B4-BE49-F238E27FC236}">
                <a16:creationId xmlns:a16="http://schemas.microsoft.com/office/drawing/2014/main" id="{2BBB60FB-BDEC-CA1F-88F8-B8397D0B88FD}"/>
              </a:ext>
            </a:extLst>
          </p:cNvPr>
          <p:cNvPicPr>
            <a:picLocks noChangeAspect="1"/>
          </p:cNvPicPr>
          <p:nvPr/>
        </p:nvPicPr>
        <p:blipFill>
          <a:blip r:embed="rId3"/>
          <a:stretch>
            <a:fillRect/>
          </a:stretch>
        </p:blipFill>
        <p:spPr>
          <a:xfrm>
            <a:off x="4685607" y="1219820"/>
            <a:ext cx="4216345" cy="2214915"/>
          </a:xfrm>
          <a:prstGeom prst="rect">
            <a:avLst/>
          </a:prstGeom>
        </p:spPr>
      </p:pic>
      <p:pic>
        <p:nvPicPr>
          <p:cNvPr id="6" name="Image 5">
            <a:extLst>
              <a:ext uri="{FF2B5EF4-FFF2-40B4-BE49-F238E27FC236}">
                <a16:creationId xmlns:a16="http://schemas.microsoft.com/office/drawing/2014/main" id="{D91AE178-0DF1-42CD-106C-C284DD2629B3}"/>
              </a:ext>
            </a:extLst>
          </p:cNvPr>
          <p:cNvPicPr>
            <a:picLocks noChangeAspect="1"/>
          </p:cNvPicPr>
          <p:nvPr/>
        </p:nvPicPr>
        <p:blipFill>
          <a:blip r:embed="rId4"/>
          <a:stretch>
            <a:fillRect/>
          </a:stretch>
        </p:blipFill>
        <p:spPr>
          <a:xfrm>
            <a:off x="720000" y="3834719"/>
            <a:ext cx="4532784" cy="933220"/>
          </a:xfrm>
          <a:prstGeom prst="rect">
            <a:avLst/>
          </a:prstGeom>
        </p:spPr>
      </p:pic>
      <p:sp>
        <p:nvSpPr>
          <p:cNvPr id="7" name="ZoneTexte 6">
            <a:extLst>
              <a:ext uri="{FF2B5EF4-FFF2-40B4-BE49-F238E27FC236}">
                <a16:creationId xmlns:a16="http://schemas.microsoft.com/office/drawing/2014/main" id="{67B3C1F7-2DBF-29F1-529E-B3977DB3DA39}"/>
              </a:ext>
            </a:extLst>
          </p:cNvPr>
          <p:cNvSpPr txBox="1"/>
          <p:nvPr/>
        </p:nvSpPr>
        <p:spPr>
          <a:xfrm>
            <a:off x="421341" y="1419337"/>
            <a:ext cx="3944470" cy="1815882"/>
          </a:xfrm>
          <a:prstGeom prst="rect">
            <a:avLst/>
          </a:prstGeom>
          <a:noFill/>
        </p:spPr>
        <p:txBody>
          <a:bodyPr wrap="square" rtlCol="0">
            <a:spAutoFit/>
          </a:bodyPr>
          <a:lstStyle/>
          <a:p>
            <a:r>
              <a:rPr lang="fr-FR" sz="1600" dirty="0">
                <a:solidFill>
                  <a:schemeClr val="bg1"/>
                </a:solidFill>
                <a:latin typeface="Figtree" panose="020B0604020202020204" charset="0"/>
              </a:rPr>
              <a:t>Intuition 1  - Chaque mot est associé à une composition de facteurs </a:t>
            </a:r>
          </a:p>
          <a:p>
            <a:endParaRPr lang="fr-FR" sz="1600" dirty="0">
              <a:solidFill>
                <a:schemeClr val="bg1"/>
              </a:solidFill>
              <a:latin typeface="Figtree" panose="020B0604020202020204" charset="0"/>
            </a:endParaRPr>
          </a:p>
          <a:p>
            <a:endParaRPr lang="fr-FR" sz="1600" dirty="0">
              <a:solidFill>
                <a:schemeClr val="bg1"/>
              </a:solidFill>
              <a:latin typeface="Figtree" panose="020B0604020202020204" charset="0"/>
            </a:endParaRPr>
          </a:p>
          <a:p>
            <a:r>
              <a:rPr lang="fr-FR" sz="1600" dirty="0">
                <a:solidFill>
                  <a:schemeClr val="bg1"/>
                </a:solidFill>
                <a:latin typeface="Figtree" panose="020B0604020202020204" charset="0"/>
              </a:rPr>
              <a:t>Intuition 2  - Deux mots proches dans l’espace </a:t>
            </a:r>
            <a:r>
              <a:rPr lang="fr-FR" sz="1600" dirty="0" err="1">
                <a:solidFill>
                  <a:schemeClr val="bg1"/>
                </a:solidFill>
                <a:latin typeface="Figtree" panose="020B0604020202020204" charset="0"/>
              </a:rPr>
              <a:t>vectorierl</a:t>
            </a:r>
            <a:r>
              <a:rPr lang="fr-FR" sz="1600" dirty="0">
                <a:solidFill>
                  <a:schemeClr val="bg1"/>
                </a:solidFill>
                <a:latin typeface="Figtree" panose="020B0604020202020204" charset="0"/>
              </a:rPr>
              <a:t> partagent souvent des contextes similaires</a:t>
            </a:r>
            <a:endParaRPr lang="fr-FR" dirty="0">
              <a:solidFill>
                <a:schemeClr val="bg1"/>
              </a:solidFill>
              <a:latin typeface="Figtree" panose="020B0604020202020204" charset="0"/>
            </a:endParaRPr>
          </a:p>
        </p:txBody>
      </p:sp>
    </p:spTree>
    <p:extLst>
      <p:ext uri="{BB962C8B-B14F-4D97-AF65-F5344CB8AC3E}">
        <p14:creationId xmlns:p14="http://schemas.microsoft.com/office/powerpoint/2010/main" val="467305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9129F9-3FE2-2074-BEFE-2997CF71523C}"/>
              </a:ext>
            </a:extLst>
          </p:cNvPr>
          <p:cNvSpPr>
            <a:spLocks noGrp="1"/>
          </p:cNvSpPr>
          <p:nvPr>
            <p:ph type="title"/>
          </p:nvPr>
        </p:nvSpPr>
        <p:spPr/>
        <p:txBody>
          <a:bodyPr/>
          <a:lstStyle/>
          <a:p>
            <a:r>
              <a:rPr lang="fr-FR" dirty="0"/>
              <a:t>Le perceptron de </a:t>
            </a:r>
            <a:r>
              <a:rPr lang="fr-FR" dirty="0" err="1"/>
              <a:t>Rosenblatt</a:t>
            </a:r>
            <a:endParaRPr lang="fr-FR" dirty="0"/>
          </a:p>
        </p:txBody>
      </p:sp>
      <p:sp>
        <p:nvSpPr>
          <p:cNvPr id="3" name="Sous-titre 2">
            <a:extLst>
              <a:ext uri="{FF2B5EF4-FFF2-40B4-BE49-F238E27FC236}">
                <a16:creationId xmlns:a16="http://schemas.microsoft.com/office/drawing/2014/main" id="{57C9D0CD-9BF2-2BE6-2A54-C969B6DDF75D}"/>
              </a:ext>
            </a:extLst>
          </p:cNvPr>
          <p:cNvSpPr>
            <a:spLocks noGrp="1"/>
          </p:cNvSpPr>
          <p:nvPr>
            <p:ph type="subTitle" idx="1"/>
          </p:nvPr>
        </p:nvSpPr>
        <p:spPr>
          <a:xfrm>
            <a:off x="407447" y="1136100"/>
            <a:ext cx="5223300" cy="2871300"/>
          </a:xfrm>
        </p:spPr>
        <p:txBody>
          <a:bodyPr/>
          <a:lstStyle/>
          <a:p>
            <a:r>
              <a:rPr lang="fr-FR" dirty="0"/>
              <a:t>Classifieur linéaire</a:t>
            </a:r>
          </a:p>
        </p:txBody>
      </p:sp>
      <p:pic>
        <p:nvPicPr>
          <p:cNvPr id="5" name="Image 4">
            <a:extLst>
              <a:ext uri="{FF2B5EF4-FFF2-40B4-BE49-F238E27FC236}">
                <a16:creationId xmlns:a16="http://schemas.microsoft.com/office/drawing/2014/main" id="{02FE0163-A00C-B9F0-A36F-69DA78B6C0EE}"/>
              </a:ext>
            </a:extLst>
          </p:cNvPr>
          <p:cNvPicPr>
            <a:picLocks noChangeAspect="1"/>
          </p:cNvPicPr>
          <p:nvPr/>
        </p:nvPicPr>
        <p:blipFill>
          <a:blip r:embed="rId3"/>
          <a:stretch>
            <a:fillRect/>
          </a:stretch>
        </p:blipFill>
        <p:spPr>
          <a:xfrm>
            <a:off x="1592317" y="1700454"/>
            <a:ext cx="6450038" cy="2764302"/>
          </a:xfrm>
          <a:prstGeom prst="rect">
            <a:avLst/>
          </a:prstGeom>
        </p:spPr>
      </p:pic>
      <p:sp>
        <p:nvSpPr>
          <p:cNvPr id="6" name="ZoneTexte 5">
            <a:extLst>
              <a:ext uri="{FF2B5EF4-FFF2-40B4-BE49-F238E27FC236}">
                <a16:creationId xmlns:a16="http://schemas.microsoft.com/office/drawing/2014/main" id="{9751F012-8670-95C0-4BED-D6D753491336}"/>
              </a:ext>
            </a:extLst>
          </p:cNvPr>
          <p:cNvSpPr txBox="1"/>
          <p:nvPr/>
        </p:nvSpPr>
        <p:spPr>
          <a:xfrm>
            <a:off x="3365938" y="4855779"/>
            <a:ext cx="5602816" cy="261610"/>
          </a:xfrm>
          <a:prstGeom prst="rect">
            <a:avLst/>
          </a:prstGeom>
          <a:noFill/>
        </p:spPr>
        <p:txBody>
          <a:bodyPr wrap="none" rtlCol="0">
            <a:spAutoFit/>
          </a:bodyPr>
          <a:lstStyle/>
          <a:p>
            <a:r>
              <a:rPr lang="fr-FR" sz="1100" dirty="0">
                <a:solidFill>
                  <a:schemeClr val="bg1"/>
                </a:solidFill>
                <a:latin typeface="Figtree" panose="020B0604020202020204" charset="0"/>
                <a:cs typeface="Figtree" panose="020B0604020202020204" charset="0"/>
              </a:rPr>
              <a:t>Image tirée de </a:t>
            </a:r>
            <a:r>
              <a:rPr lang="fr-FR" sz="1100" dirty="0">
                <a:solidFill>
                  <a:schemeClr val="bg1"/>
                </a:solidFill>
                <a:latin typeface="Figtree" panose="020B0604020202020204" charset="0"/>
                <a:cs typeface="Figtree" panose="020B0604020202020204" charset="0"/>
                <a:hlinkClick r:id="rId4"/>
              </a:rPr>
              <a:t>https://lifewithdata.com/2022/09/18/perceptron-in-machine-learning/</a:t>
            </a:r>
            <a:r>
              <a:rPr lang="fr-FR" sz="1100" dirty="0">
                <a:solidFill>
                  <a:schemeClr val="bg1"/>
                </a:solidFill>
                <a:latin typeface="Figtree" panose="020B0604020202020204" charset="0"/>
                <a:cs typeface="Figtree" panose="020B0604020202020204" charset="0"/>
              </a:rPr>
              <a:t> </a:t>
            </a:r>
          </a:p>
        </p:txBody>
      </p:sp>
      <p:sp>
        <p:nvSpPr>
          <p:cNvPr id="4" name="Google Shape;1552;p38">
            <a:extLst>
              <a:ext uri="{FF2B5EF4-FFF2-40B4-BE49-F238E27FC236}">
                <a16:creationId xmlns:a16="http://schemas.microsoft.com/office/drawing/2014/main" id="{47CC869A-AC00-9A53-300E-6D3105C45382}"/>
              </a:ext>
            </a:extLst>
          </p:cNvPr>
          <p:cNvSpPr txBox="1">
            <a:spLocks/>
          </p:cNvSpPr>
          <p:nvPr/>
        </p:nvSpPr>
        <p:spPr>
          <a:xfrm>
            <a:off x="1284000" y="-382337"/>
            <a:ext cx="6576000" cy="103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9600"/>
              <a:buFont typeface="MuseoModerno"/>
              <a:buNone/>
              <a:defRPr sz="6000" b="1" i="0" u="none" strike="noStrike" cap="none">
                <a:solidFill>
                  <a:schemeClr val="dk1"/>
                </a:solidFill>
                <a:latin typeface="MuseoModerno"/>
                <a:ea typeface="MuseoModerno"/>
                <a:cs typeface="MuseoModerno"/>
                <a:sym typeface="MuseoModerno"/>
              </a:defRPr>
            </a:lvl1pPr>
            <a:lvl2pPr marR="0" lvl="1"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2pPr>
            <a:lvl3pPr marR="0" lvl="2"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3pPr>
            <a:lvl4pPr marR="0" lvl="3"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4pPr>
            <a:lvl5pPr marR="0" lvl="4"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5pPr>
            <a:lvl6pPr marR="0" lvl="5"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6pPr>
            <a:lvl7pPr marR="0" lvl="6"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7pPr>
            <a:lvl8pPr marR="0" lvl="7"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8pPr>
            <a:lvl9pPr marR="0" lvl="8"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9pPr>
          </a:lstStyle>
          <a:p>
            <a:r>
              <a:rPr lang="fr-FR" sz="2400" dirty="0"/>
              <a:t>Période statistique</a:t>
            </a:r>
          </a:p>
        </p:txBody>
      </p:sp>
    </p:spTree>
    <p:extLst>
      <p:ext uri="{BB962C8B-B14F-4D97-AF65-F5344CB8AC3E}">
        <p14:creationId xmlns:p14="http://schemas.microsoft.com/office/powerpoint/2010/main" val="730218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DD4894-8B2A-D438-E879-40BC187F72D0}"/>
              </a:ext>
            </a:extLst>
          </p:cNvPr>
          <p:cNvSpPr>
            <a:spLocks noGrp="1"/>
          </p:cNvSpPr>
          <p:nvPr>
            <p:ph type="title"/>
          </p:nvPr>
        </p:nvSpPr>
        <p:spPr/>
        <p:txBody>
          <a:bodyPr/>
          <a:lstStyle/>
          <a:p>
            <a:r>
              <a:rPr lang="fr-FR" dirty="0"/>
              <a:t>Bonus : </a:t>
            </a:r>
            <a:r>
              <a:rPr lang="fr-FR" dirty="0" err="1"/>
              <a:t>What</a:t>
            </a:r>
            <a:r>
              <a:rPr lang="fr-FR" dirty="0"/>
              <a:t> </a:t>
            </a:r>
            <a:r>
              <a:rPr lang="fr-FR" dirty="0" err="1"/>
              <a:t>is</a:t>
            </a:r>
            <a:r>
              <a:rPr lang="fr-FR" dirty="0"/>
              <a:t> a neural network?</a:t>
            </a:r>
          </a:p>
        </p:txBody>
      </p:sp>
      <p:pic>
        <p:nvPicPr>
          <p:cNvPr id="4" name="Média en ligne 3" title="But what is a neural network? | Chapter 1, Deep learning">
            <a:hlinkClick r:id="" action="ppaction://media"/>
            <a:extLst>
              <a:ext uri="{FF2B5EF4-FFF2-40B4-BE49-F238E27FC236}">
                <a16:creationId xmlns:a16="http://schemas.microsoft.com/office/drawing/2014/main" id="{A37370CC-F49D-04D2-EF54-31947CC20D72}"/>
              </a:ext>
            </a:extLst>
          </p:cNvPr>
          <p:cNvPicPr>
            <a:picLocks noRot="1" noChangeAspect="1"/>
          </p:cNvPicPr>
          <p:nvPr>
            <a:videoFile r:link="rId1"/>
          </p:nvPr>
        </p:nvPicPr>
        <p:blipFill>
          <a:blip r:embed="rId3"/>
          <a:stretch>
            <a:fillRect/>
          </a:stretch>
        </p:blipFill>
        <p:spPr>
          <a:xfrm>
            <a:off x="1435474" y="1267324"/>
            <a:ext cx="6067985" cy="3428120"/>
          </a:xfrm>
          <a:prstGeom prst="rect">
            <a:avLst/>
          </a:prstGeom>
        </p:spPr>
      </p:pic>
    </p:spTree>
    <p:extLst>
      <p:ext uri="{BB962C8B-B14F-4D97-AF65-F5344CB8AC3E}">
        <p14:creationId xmlns:p14="http://schemas.microsoft.com/office/powerpoint/2010/main" val="8402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8"/>
          <p:cNvSpPr txBox="1">
            <a:spLocks noGrp="1"/>
          </p:cNvSpPr>
          <p:nvPr>
            <p:ph type="title"/>
          </p:nvPr>
        </p:nvSpPr>
        <p:spPr>
          <a:xfrm>
            <a:off x="1216267" y="175012"/>
            <a:ext cx="6576000" cy="10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fr-FR" sz="5400" dirty="0" err="1">
                <a:sym typeface="Wingdings" panose="05000000000000000000" pitchFamily="2" charset="2"/>
              </a:rPr>
              <a:t>Treebanks</a:t>
            </a:r>
            <a:endParaRPr sz="5400" dirty="0"/>
          </a:p>
        </p:txBody>
      </p:sp>
      <p:sp>
        <p:nvSpPr>
          <p:cNvPr id="5" name="Google Shape;1546;p37">
            <a:extLst>
              <a:ext uri="{FF2B5EF4-FFF2-40B4-BE49-F238E27FC236}">
                <a16:creationId xmlns:a16="http://schemas.microsoft.com/office/drawing/2014/main" id="{14B9015E-3FFF-1206-831B-7DC3BCD80205}"/>
              </a:ext>
            </a:extLst>
          </p:cNvPr>
          <p:cNvSpPr txBox="1">
            <a:spLocks/>
          </p:cNvSpPr>
          <p:nvPr/>
        </p:nvSpPr>
        <p:spPr>
          <a:xfrm>
            <a:off x="272915" y="1569130"/>
            <a:ext cx="8462703" cy="32562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tabLst/>
              <a:defRPr/>
            </a:pPr>
            <a:r>
              <a:rPr lang="fr-FR" sz="2000" b="1" dirty="0" err="1">
                <a:solidFill>
                  <a:schemeClr val="tx1">
                    <a:lumMod val="20000"/>
                    <a:lumOff val="80000"/>
                  </a:schemeClr>
                </a:solidFill>
                <a:latin typeface="Figtree" panose="020B0604020202020204" charset="0"/>
                <a:cs typeface="Figtree" panose="020B0604020202020204" charset="0"/>
                <a:sym typeface="Wingdings" panose="05000000000000000000" pitchFamily="2" charset="2"/>
              </a:rPr>
              <a:t>Treebank</a:t>
            </a:r>
            <a:r>
              <a:rPr lang="fr-FR" sz="2000" b="1" dirty="0">
                <a:solidFill>
                  <a:schemeClr val="tx1">
                    <a:lumMod val="20000"/>
                    <a:lumOff val="80000"/>
                  </a:schemeClr>
                </a:solidFill>
                <a:latin typeface="Figtree" panose="020B0604020202020204" charset="0"/>
                <a:cs typeface="Figtree" panose="020B0604020202020204" charset="0"/>
                <a:sym typeface="Wingdings" panose="05000000000000000000" pitchFamily="2" charset="2"/>
              </a:rPr>
              <a:t> – corpus </a:t>
            </a:r>
            <a:r>
              <a:rPr lang="fr-FR" sz="2000" b="1" dirty="0" err="1">
                <a:solidFill>
                  <a:schemeClr val="tx1">
                    <a:lumMod val="20000"/>
                    <a:lumOff val="80000"/>
                  </a:schemeClr>
                </a:solidFill>
                <a:latin typeface="Figtree" panose="020B0604020202020204" charset="0"/>
                <a:cs typeface="Figtree" panose="020B0604020202020204" charset="0"/>
                <a:sym typeface="Wingdings" panose="05000000000000000000" pitchFamily="2" charset="2"/>
              </a:rPr>
              <a:t>parsé</a:t>
            </a:r>
            <a:r>
              <a:rPr lang="fr-FR" sz="2000" b="1" dirty="0">
                <a:solidFill>
                  <a:schemeClr val="tx1">
                    <a:lumMod val="20000"/>
                    <a:lumOff val="80000"/>
                  </a:schemeClr>
                </a:solidFill>
                <a:latin typeface="Figtree" panose="020B0604020202020204" charset="0"/>
                <a:cs typeface="Figtree" panose="020B0604020202020204" charset="0"/>
                <a:sym typeface="Wingdings" panose="05000000000000000000" pitchFamily="2" charset="2"/>
              </a:rPr>
              <a:t> et annoté avec des étiquettes syntaxique et/ou en structures sémantiques (POS tag, analyse en dépendance)</a:t>
            </a:r>
          </a:p>
          <a:p>
            <a:pPr marL="0" marR="0" lvl="0" indent="0" algn="just" defTabSz="914400" rtl="0" eaLnBrk="1" fontAlgn="auto" latinLnBrk="0" hangingPunct="1">
              <a:lnSpc>
                <a:spcPct val="115000"/>
              </a:lnSpc>
              <a:spcBef>
                <a:spcPts val="0"/>
              </a:spcBef>
              <a:spcAft>
                <a:spcPts val="0"/>
              </a:spcAft>
              <a:buClr>
                <a:srgbClr val="FFFFFF"/>
              </a:buClr>
              <a:buSzPts val="3000"/>
              <a:tabLst/>
              <a:defRPr/>
            </a:pPr>
            <a:endPar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endParaRPr>
          </a:p>
          <a:p>
            <a:pPr marL="0" marR="0" lvl="0" indent="0" algn="just" defTabSz="914400" rtl="0" eaLnBrk="1" fontAlgn="auto" latinLnBrk="0" hangingPunct="1">
              <a:lnSpc>
                <a:spcPct val="115000"/>
              </a:lnSpc>
              <a:spcBef>
                <a:spcPts val="0"/>
              </a:spcBef>
              <a:spcAft>
                <a:spcPts val="0"/>
              </a:spcAft>
              <a:buClr>
                <a:srgbClr val="FFFFFF"/>
              </a:buClr>
              <a:buSzPts val="3000"/>
              <a:tabLst/>
              <a:defRPr/>
            </a:pPr>
            <a:r>
              <a:rPr lang="fr-FR" sz="2400" b="1" dirty="0">
                <a:solidFill>
                  <a:schemeClr val="tx1">
                    <a:lumMod val="20000"/>
                    <a:lumOff val="80000"/>
                  </a:schemeClr>
                </a:solidFill>
                <a:latin typeface="Figtree" panose="020B0604020202020204" charset="0"/>
                <a:cs typeface="Figtree" panose="020B0604020202020204" charset="0"/>
                <a:sym typeface="Wingdings" panose="05000000000000000000" pitchFamily="2" charset="2"/>
              </a:rPr>
              <a:t>Aujourd’hui…</a:t>
            </a:r>
            <a:endPar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endParaRPr>
          </a:p>
          <a:p>
            <a:pPr marL="0" marR="0" lvl="0" indent="0" defTabSz="914400" rtl="0" eaLnBrk="1" fontAlgn="auto" latinLnBrk="0" hangingPunct="1">
              <a:lnSpc>
                <a:spcPct val="115000"/>
              </a:lnSpc>
              <a:spcBef>
                <a:spcPts val="0"/>
              </a:spcBef>
              <a:spcAft>
                <a:spcPts val="0"/>
              </a:spcAft>
              <a:buClr>
                <a:srgbClr val="FFFFFF"/>
              </a:buClr>
              <a:buSzPts val="3000"/>
              <a:tabLst/>
              <a:defRPr/>
            </a:pP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hlinkClick r:id="rId3"/>
              </a:rPr>
              <a:t>Universal </a:t>
            </a:r>
            <a:r>
              <a:rPr kumimoji="0" lang="fr-FR" sz="24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Figtree"/>
                <a:hlinkClick r:id="rId3"/>
              </a:rPr>
              <a:t>Dependencies</a:t>
            </a:r>
            <a:endPar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a:p>
            <a:pPr marL="0" marR="0" lvl="0" indent="0" defTabSz="914400" rtl="0" eaLnBrk="1" fontAlgn="auto" latinLnBrk="0" hangingPunct="1">
              <a:lnSpc>
                <a:spcPct val="115000"/>
              </a:lnSpc>
              <a:spcBef>
                <a:spcPts val="0"/>
              </a:spcBef>
              <a:spcAft>
                <a:spcPts val="0"/>
              </a:spcAft>
              <a:buClr>
                <a:srgbClr val="FFFFFF"/>
              </a:buClr>
              <a:buSzPts val="3000"/>
              <a:tabLst/>
              <a:defRPr/>
            </a:pPr>
            <a:r>
              <a:rPr lang="fr-FR" sz="2400" b="1" dirty="0">
                <a:solidFill>
                  <a:schemeClr val="tx1">
                    <a:lumMod val="20000"/>
                    <a:lumOff val="80000"/>
                  </a:schemeClr>
                </a:solidFill>
                <a:latin typeface="Figtree" panose="020B0604020202020204" charset="0"/>
                <a:cs typeface="Figtree" panose="020B0604020202020204" charset="0"/>
              </a:rPr>
              <a:t>vs.</a:t>
            </a:r>
            <a:endPar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a:p>
            <a:pPr marL="0" marR="0" lvl="0" indent="0" defTabSz="914400" rtl="0" eaLnBrk="1" fontAlgn="auto" latinLnBrk="0" hangingPunct="1">
              <a:lnSpc>
                <a:spcPct val="115000"/>
              </a:lnSpc>
              <a:spcBef>
                <a:spcPts val="0"/>
              </a:spcBef>
              <a:spcAft>
                <a:spcPts val="0"/>
              </a:spcAft>
              <a:buClr>
                <a:srgbClr val="FFFFFF"/>
              </a:buClr>
              <a:buSzPts val="3000"/>
              <a:tabLst/>
              <a:defRPr/>
            </a:pPr>
            <a:r>
              <a:rPr lang="fr-FR" sz="2400" b="1" dirty="0">
                <a:solidFill>
                  <a:schemeClr val="tx1">
                    <a:lumMod val="20000"/>
                    <a:lumOff val="80000"/>
                  </a:schemeClr>
                </a:solidFill>
                <a:latin typeface="Figtree" panose="020B0604020202020204" charset="0"/>
                <a:cs typeface="Figtree" panose="020B0604020202020204" charset="0"/>
                <a:hlinkClick r:id="rId4"/>
              </a:rPr>
              <a:t>Surface </a:t>
            </a:r>
            <a:r>
              <a:rPr lang="fr-FR" sz="2400" b="1" dirty="0" err="1">
                <a:solidFill>
                  <a:schemeClr val="tx1">
                    <a:lumMod val="20000"/>
                    <a:lumOff val="80000"/>
                  </a:schemeClr>
                </a:solidFill>
                <a:latin typeface="Figtree" panose="020B0604020202020204" charset="0"/>
                <a:cs typeface="Figtree" panose="020B0604020202020204" charset="0"/>
                <a:hlinkClick r:id="rId4"/>
              </a:rPr>
              <a:t>Syntactic</a:t>
            </a:r>
            <a:r>
              <a:rPr lang="fr-FR" sz="2400" b="1" dirty="0">
                <a:solidFill>
                  <a:schemeClr val="tx1">
                    <a:lumMod val="20000"/>
                    <a:lumOff val="80000"/>
                  </a:schemeClr>
                </a:solidFill>
                <a:latin typeface="Figtree" panose="020B0604020202020204" charset="0"/>
                <a:cs typeface="Figtree" panose="020B0604020202020204" charset="0"/>
                <a:hlinkClick r:id="rId4"/>
              </a:rPr>
              <a:t> Universal </a:t>
            </a:r>
            <a:r>
              <a:rPr lang="fr-FR" sz="2400" b="1" dirty="0" err="1">
                <a:solidFill>
                  <a:schemeClr val="tx1">
                    <a:lumMod val="20000"/>
                    <a:lumOff val="80000"/>
                  </a:schemeClr>
                </a:solidFill>
                <a:latin typeface="Figtree" panose="020B0604020202020204" charset="0"/>
                <a:cs typeface="Figtree" panose="020B0604020202020204" charset="0"/>
                <a:hlinkClick r:id="rId4"/>
              </a:rPr>
              <a:t>Dependencies</a:t>
            </a:r>
            <a:r>
              <a:rPr lang="fr-FR" sz="2400" b="1" dirty="0">
                <a:solidFill>
                  <a:schemeClr val="tx1">
                    <a:lumMod val="20000"/>
                    <a:lumOff val="80000"/>
                  </a:schemeClr>
                </a:solidFill>
                <a:latin typeface="Figtree" panose="020B0604020202020204" charset="0"/>
                <a:cs typeface="Figtree" panose="020B0604020202020204" charset="0"/>
                <a:hlinkClick r:id="rId4"/>
              </a:rPr>
              <a:t> SUD</a:t>
            </a:r>
            <a:endPar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a:p>
            <a:pPr marL="0" marR="0" lvl="0" indent="0" algn="just" defTabSz="914400" rtl="0" eaLnBrk="1" fontAlgn="auto" latinLnBrk="0" hangingPunct="1">
              <a:lnSpc>
                <a:spcPct val="115000"/>
              </a:lnSpc>
              <a:spcBef>
                <a:spcPts val="0"/>
              </a:spcBef>
              <a:spcAft>
                <a:spcPts val="0"/>
              </a:spcAft>
              <a:buClr>
                <a:srgbClr val="FFFFFF"/>
              </a:buClr>
              <a:buSzPts val="3000"/>
              <a:tabLst/>
              <a:defRPr/>
            </a:pPr>
            <a:endParaRPr kumimoji="0" lang="fr-FR" sz="2400" b="1"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endParaRPr>
          </a:p>
        </p:txBody>
      </p:sp>
    </p:spTree>
    <p:extLst>
      <p:ext uri="{BB962C8B-B14F-4D97-AF65-F5344CB8AC3E}">
        <p14:creationId xmlns:p14="http://schemas.microsoft.com/office/powerpoint/2010/main" val="386406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DB0A36-E410-FB38-8F12-FD4A63D1C5CF}"/>
              </a:ext>
            </a:extLst>
          </p:cNvPr>
          <p:cNvSpPr>
            <a:spLocks noGrp="1"/>
          </p:cNvSpPr>
          <p:nvPr>
            <p:ph type="title"/>
          </p:nvPr>
        </p:nvSpPr>
        <p:spPr/>
        <p:txBody>
          <a:bodyPr/>
          <a:lstStyle/>
          <a:p>
            <a:r>
              <a:rPr lang="fr-FR" dirty="0"/>
              <a:t>Universal </a:t>
            </a:r>
            <a:r>
              <a:rPr lang="fr-FR" dirty="0" err="1"/>
              <a:t>Dependencies</a:t>
            </a:r>
            <a:endParaRPr lang="fr-FR" dirty="0"/>
          </a:p>
        </p:txBody>
      </p:sp>
      <p:sp>
        <p:nvSpPr>
          <p:cNvPr id="3" name="Sous-titre 2">
            <a:extLst>
              <a:ext uri="{FF2B5EF4-FFF2-40B4-BE49-F238E27FC236}">
                <a16:creationId xmlns:a16="http://schemas.microsoft.com/office/drawing/2014/main" id="{23C3541E-CFB4-73EE-0834-1046CE9DBC1C}"/>
              </a:ext>
            </a:extLst>
          </p:cNvPr>
          <p:cNvSpPr>
            <a:spLocks noGrp="1"/>
          </p:cNvSpPr>
          <p:nvPr>
            <p:ph type="subTitle" idx="1"/>
          </p:nvPr>
        </p:nvSpPr>
        <p:spPr>
          <a:xfrm>
            <a:off x="1960350" y="1136100"/>
            <a:ext cx="5223300" cy="2871300"/>
          </a:xfrm>
        </p:spPr>
        <p:txBody>
          <a:bodyPr/>
          <a:lstStyle/>
          <a:p>
            <a:r>
              <a:rPr lang="fr-FR" dirty="0"/>
              <a:t>Un jeu d’étiquettes pour toutes les langues</a:t>
            </a:r>
          </a:p>
          <a:p>
            <a:r>
              <a:rPr lang="fr-FR" dirty="0"/>
              <a:t>Le même format pour tous (</a:t>
            </a:r>
            <a:r>
              <a:rPr lang="fr-FR" dirty="0" err="1"/>
              <a:t>CoNLL</a:t>
            </a:r>
            <a:r>
              <a:rPr lang="fr-FR" dirty="0"/>
              <a:t>-U)</a:t>
            </a:r>
          </a:p>
          <a:p>
            <a:endParaRPr lang="fr-FR" dirty="0"/>
          </a:p>
        </p:txBody>
      </p:sp>
      <p:pic>
        <p:nvPicPr>
          <p:cNvPr id="5" name="Image 4">
            <a:extLst>
              <a:ext uri="{FF2B5EF4-FFF2-40B4-BE49-F238E27FC236}">
                <a16:creationId xmlns:a16="http://schemas.microsoft.com/office/drawing/2014/main" id="{4FD5E25F-65B7-01BC-A4D3-F2FF5CC8B19D}"/>
              </a:ext>
            </a:extLst>
          </p:cNvPr>
          <p:cNvPicPr>
            <a:picLocks noChangeAspect="1"/>
          </p:cNvPicPr>
          <p:nvPr/>
        </p:nvPicPr>
        <p:blipFill rotWithShape="1">
          <a:blip r:embed="rId3"/>
          <a:srcRect r="5784"/>
          <a:stretch/>
        </p:blipFill>
        <p:spPr>
          <a:xfrm>
            <a:off x="720000" y="1988493"/>
            <a:ext cx="7708500" cy="2706951"/>
          </a:xfrm>
          <a:prstGeom prst="rect">
            <a:avLst/>
          </a:prstGeom>
        </p:spPr>
      </p:pic>
      <p:sp>
        <p:nvSpPr>
          <p:cNvPr id="6" name="ZoneTexte 5">
            <a:extLst>
              <a:ext uri="{FF2B5EF4-FFF2-40B4-BE49-F238E27FC236}">
                <a16:creationId xmlns:a16="http://schemas.microsoft.com/office/drawing/2014/main" id="{4247D22F-2FA4-45C9-190D-FC0E6AFAFF72}"/>
              </a:ext>
            </a:extLst>
          </p:cNvPr>
          <p:cNvSpPr txBox="1"/>
          <p:nvPr/>
        </p:nvSpPr>
        <p:spPr>
          <a:xfrm>
            <a:off x="5100918" y="4821248"/>
            <a:ext cx="3946914" cy="307777"/>
          </a:xfrm>
          <a:prstGeom prst="rect">
            <a:avLst/>
          </a:prstGeom>
          <a:noFill/>
        </p:spPr>
        <p:txBody>
          <a:bodyPr wrap="none" rtlCol="0">
            <a:spAutoFit/>
          </a:bodyPr>
          <a:lstStyle/>
          <a:p>
            <a:r>
              <a:rPr lang="fr-FR" dirty="0">
                <a:solidFill>
                  <a:schemeClr val="bg1"/>
                </a:solidFill>
                <a:latin typeface="Figtree" panose="020B0604020202020204" charset="0"/>
              </a:rPr>
              <a:t>https://universaldependencies.org/format.html</a:t>
            </a:r>
          </a:p>
        </p:txBody>
      </p:sp>
    </p:spTree>
    <p:extLst>
      <p:ext uri="{BB962C8B-B14F-4D97-AF65-F5344CB8AC3E}">
        <p14:creationId xmlns:p14="http://schemas.microsoft.com/office/powerpoint/2010/main" val="20311555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A0529F-11A2-73C1-35F1-5381ED04B546}"/>
              </a:ext>
            </a:extLst>
          </p:cNvPr>
          <p:cNvSpPr>
            <a:spLocks noGrp="1"/>
          </p:cNvSpPr>
          <p:nvPr>
            <p:ph type="title"/>
          </p:nvPr>
        </p:nvSpPr>
        <p:spPr/>
        <p:txBody>
          <a:bodyPr/>
          <a:lstStyle/>
          <a:p>
            <a:r>
              <a:rPr lang="fr-FR" dirty="0"/>
              <a:t>Annotation de corpus</a:t>
            </a:r>
          </a:p>
        </p:txBody>
      </p:sp>
      <p:pic>
        <p:nvPicPr>
          <p:cNvPr id="7" name="Image 6">
            <a:extLst>
              <a:ext uri="{FF2B5EF4-FFF2-40B4-BE49-F238E27FC236}">
                <a16:creationId xmlns:a16="http://schemas.microsoft.com/office/drawing/2014/main" id="{AA84F6C5-80EB-214C-C4DF-AE92E3B04F46}"/>
              </a:ext>
            </a:extLst>
          </p:cNvPr>
          <p:cNvPicPr>
            <a:picLocks noChangeAspect="1"/>
          </p:cNvPicPr>
          <p:nvPr/>
        </p:nvPicPr>
        <p:blipFill rotWithShape="1">
          <a:blip r:embed="rId3"/>
          <a:srcRect l="2864" t="1569"/>
          <a:stretch/>
        </p:blipFill>
        <p:spPr>
          <a:xfrm>
            <a:off x="1487712" y="1020756"/>
            <a:ext cx="6168575" cy="3521895"/>
          </a:xfrm>
          <a:prstGeom prst="rect">
            <a:avLst/>
          </a:prstGeom>
        </p:spPr>
      </p:pic>
      <p:sp>
        <p:nvSpPr>
          <p:cNvPr id="8" name="ZoneTexte 7">
            <a:extLst>
              <a:ext uri="{FF2B5EF4-FFF2-40B4-BE49-F238E27FC236}">
                <a16:creationId xmlns:a16="http://schemas.microsoft.com/office/drawing/2014/main" id="{7BB44163-B6F5-5485-15C6-4101DE0BB6FC}"/>
              </a:ext>
            </a:extLst>
          </p:cNvPr>
          <p:cNvSpPr txBox="1"/>
          <p:nvPr/>
        </p:nvSpPr>
        <p:spPr>
          <a:xfrm>
            <a:off x="1604684" y="4788837"/>
            <a:ext cx="6275294" cy="307777"/>
          </a:xfrm>
          <a:prstGeom prst="rect">
            <a:avLst/>
          </a:prstGeom>
          <a:noFill/>
        </p:spPr>
        <p:txBody>
          <a:bodyPr wrap="square" rtlCol="0">
            <a:spAutoFit/>
          </a:bodyPr>
          <a:lstStyle/>
          <a:p>
            <a:r>
              <a:rPr lang="fr-FR" dirty="0">
                <a:solidFill>
                  <a:schemeClr val="bg1"/>
                </a:solidFill>
              </a:rPr>
              <a:t>Figure tirée des diapos du cours de K. Fort, école d’été </a:t>
            </a:r>
            <a:r>
              <a:rPr lang="fr-FR" dirty="0" err="1">
                <a:solidFill>
                  <a:schemeClr val="bg1"/>
                </a:solidFill>
              </a:rPr>
              <a:t>AnnoDemo</a:t>
            </a:r>
            <a:r>
              <a:rPr lang="fr-FR" dirty="0">
                <a:solidFill>
                  <a:schemeClr val="bg1"/>
                </a:solidFill>
              </a:rPr>
              <a:t> 2024</a:t>
            </a:r>
          </a:p>
        </p:txBody>
      </p:sp>
    </p:spTree>
    <p:extLst>
      <p:ext uri="{BB962C8B-B14F-4D97-AF65-F5344CB8AC3E}">
        <p14:creationId xmlns:p14="http://schemas.microsoft.com/office/powerpoint/2010/main" val="1594959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8"/>
          <p:cNvSpPr txBox="1">
            <a:spLocks noGrp="1"/>
          </p:cNvSpPr>
          <p:nvPr>
            <p:ph type="title"/>
          </p:nvPr>
        </p:nvSpPr>
        <p:spPr>
          <a:xfrm>
            <a:off x="1216267" y="175012"/>
            <a:ext cx="6576000" cy="10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Période neuronale</a:t>
            </a:r>
            <a:endParaRPr sz="4800" dirty="0"/>
          </a:p>
        </p:txBody>
      </p:sp>
      <p:sp>
        <p:nvSpPr>
          <p:cNvPr id="5" name="Google Shape;1546;p37">
            <a:extLst>
              <a:ext uri="{FF2B5EF4-FFF2-40B4-BE49-F238E27FC236}">
                <a16:creationId xmlns:a16="http://schemas.microsoft.com/office/drawing/2014/main" id="{14B9015E-3FFF-1206-831B-7DC3BCD80205}"/>
              </a:ext>
            </a:extLst>
          </p:cNvPr>
          <p:cNvSpPr txBox="1">
            <a:spLocks/>
          </p:cNvSpPr>
          <p:nvPr/>
        </p:nvSpPr>
        <p:spPr>
          <a:xfrm>
            <a:off x="340648" y="1717921"/>
            <a:ext cx="8462703" cy="20841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342900" marR="0" lvl="0" indent="-342900" algn="just" defTabSz="914400" rtl="0" eaLnBrk="1" fontAlgn="auto" latinLnBrk="0" hangingPunct="1">
              <a:lnSpc>
                <a:spcPct val="115000"/>
              </a:lnSpc>
              <a:spcBef>
                <a:spcPts val="0"/>
              </a:spcBef>
              <a:spcAft>
                <a:spcPts val="0"/>
              </a:spcAft>
              <a:buClr>
                <a:schemeClr val="tx1">
                  <a:lumMod val="75000"/>
                </a:schemeClr>
              </a:buClr>
              <a:buSzPts val="3000"/>
              <a:buFont typeface="Arial" panose="020B0604020202020204" pitchFamily="34" charset="0"/>
              <a:buChar char="•"/>
              <a:tabLst/>
              <a:defRPr/>
            </a:pP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Mais déjà présentes en 2000 – Bengio et al., 2000</a:t>
            </a:r>
          </a:p>
          <a:p>
            <a:pPr marL="0" marR="0" lvl="0" indent="0" algn="just" defTabSz="914400" rtl="0" eaLnBrk="1" fontAlgn="auto" latinLnBrk="0" hangingPunct="1">
              <a:lnSpc>
                <a:spcPct val="115000"/>
              </a:lnSpc>
              <a:spcBef>
                <a:spcPts val="0"/>
              </a:spcBef>
              <a:spcAft>
                <a:spcPts val="0"/>
              </a:spcAft>
              <a:buClr>
                <a:schemeClr val="tx1">
                  <a:lumMod val="75000"/>
                </a:schemeClr>
              </a:buClr>
              <a:buSzPts val="3000"/>
              <a:tabLst/>
              <a:defRPr/>
            </a:pPr>
            <a:r>
              <a:rPr lang="fr-FR" sz="2400" b="1" dirty="0">
                <a:solidFill>
                  <a:schemeClr val="tx1">
                    <a:lumMod val="20000"/>
                    <a:lumOff val="80000"/>
                  </a:schemeClr>
                </a:solidFill>
                <a:latin typeface="Figtree" panose="020B0604020202020204" charset="0"/>
                <a:cs typeface="Figtree" panose="020B0604020202020204" charset="0"/>
              </a:rPr>
              <a:t>NLM basés sur LSTM ou GRU déjà utilisés en traduction automatique, génération et classification de textes</a:t>
            </a:r>
          </a:p>
          <a:p>
            <a:pPr marL="0" marR="0" lvl="0" indent="0" algn="just" defTabSz="914400" rtl="0" eaLnBrk="1" fontAlgn="auto" latinLnBrk="0" hangingPunct="1">
              <a:lnSpc>
                <a:spcPct val="115000"/>
              </a:lnSpc>
              <a:spcBef>
                <a:spcPts val="0"/>
              </a:spcBef>
              <a:spcAft>
                <a:spcPts val="0"/>
              </a:spcAft>
              <a:buClr>
                <a:schemeClr val="tx1">
                  <a:lumMod val="75000"/>
                </a:schemeClr>
              </a:buClr>
              <a:buSzPts val="3000"/>
              <a:tabLst/>
              <a:defRPr/>
            </a:pPr>
            <a:endPar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p:txBody>
      </p:sp>
      <p:sp>
        <p:nvSpPr>
          <p:cNvPr id="3" name="Google Shape;1546;p37">
            <a:extLst>
              <a:ext uri="{FF2B5EF4-FFF2-40B4-BE49-F238E27FC236}">
                <a16:creationId xmlns:a16="http://schemas.microsoft.com/office/drawing/2014/main" id="{4758D89B-B552-4C6A-E21D-235BB2343874}"/>
              </a:ext>
            </a:extLst>
          </p:cNvPr>
          <p:cNvSpPr txBox="1">
            <a:spLocks/>
          </p:cNvSpPr>
          <p:nvPr/>
        </p:nvSpPr>
        <p:spPr>
          <a:xfrm>
            <a:off x="3211634" y="1091639"/>
            <a:ext cx="3053700" cy="5123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2013-aujourd’hui</a:t>
            </a:r>
          </a:p>
        </p:txBody>
      </p:sp>
    </p:spTree>
    <p:extLst>
      <p:ext uri="{BB962C8B-B14F-4D97-AF65-F5344CB8AC3E}">
        <p14:creationId xmlns:p14="http://schemas.microsoft.com/office/powerpoint/2010/main" val="3005765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5BBBDE-19A9-6A92-6D77-F755DBC532B2}"/>
              </a:ext>
            </a:extLst>
          </p:cNvPr>
          <p:cNvSpPr>
            <a:spLocks noGrp="1"/>
          </p:cNvSpPr>
          <p:nvPr>
            <p:ph type="title"/>
          </p:nvPr>
        </p:nvSpPr>
        <p:spPr>
          <a:xfrm>
            <a:off x="1284000" y="-279466"/>
            <a:ext cx="6576000" cy="1039800"/>
          </a:xfrm>
        </p:spPr>
        <p:txBody>
          <a:bodyPr/>
          <a:lstStyle/>
          <a:p>
            <a:r>
              <a:rPr lang="fr-FR" sz="2400" dirty="0"/>
              <a:t>Période neuronale</a:t>
            </a:r>
          </a:p>
        </p:txBody>
      </p:sp>
      <p:sp>
        <p:nvSpPr>
          <p:cNvPr id="3" name="Sous-titre 2">
            <a:extLst>
              <a:ext uri="{FF2B5EF4-FFF2-40B4-BE49-F238E27FC236}">
                <a16:creationId xmlns:a16="http://schemas.microsoft.com/office/drawing/2014/main" id="{E42D9FC2-48A7-A2BA-28A3-62918D46BAEB}"/>
              </a:ext>
            </a:extLst>
          </p:cNvPr>
          <p:cNvSpPr>
            <a:spLocks noGrp="1"/>
          </p:cNvSpPr>
          <p:nvPr>
            <p:ph type="subTitle" idx="1"/>
          </p:nvPr>
        </p:nvSpPr>
        <p:spPr>
          <a:xfrm>
            <a:off x="1284000" y="688236"/>
            <a:ext cx="6576000" cy="457200"/>
          </a:xfrm>
        </p:spPr>
        <p:txBody>
          <a:bodyPr/>
          <a:lstStyle/>
          <a:p>
            <a:r>
              <a:rPr lang="it-IT" sz="2400" dirty="0"/>
              <a:t>2013-2017</a:t>
            </a:r>
            <a:endParaRPr lang="fr-FR" sz="2400" dirty="0"/>
          </a:p>
        </p:txBody>
      </p:sp>
      <p:sp>
        <p:nvSpPr>
          <p:cNvPr id="4" name="Sous-titre 2">
            <a:extLst>
              <a:ext uri="{FF2B5EF4-FFF2-40B4-BE49-F238E27FC236}">
                <a16:creationId xmlns:a16="http://schemas.microsoft.com/office/drawing/2014/main" id="{9BF4F913-A4CD-6FAC-9584-7CEFB2E42395}"/>
              </a:ext>
            </a:extLst>
          </p:cNvPr>
          <p:cNvSpPr txBox="1">
            <a:spLocks/>
          </p:cNvSpPr>
          <p:nvPr/>
        </p:nvSpPr>
        <p:spPr>
          <a:xfrm>
            <a:off x="1283999" y="2781634"/>
            <a:ext cx="65760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9pPr>
          </a:lstStyle>
          <a:p>
            <a:r>
              <a:rPr lang="it-IT" sz="2400" dirty="0"/>
              <a:t>2018-2023</a:t>
            </a:r>
            <a:endParaRPr lang="fr-FR" sz="2400" dirty="0"/>
          </a:p>
        </p:txBody>
      </p:sp>
      <p:sp>
        <p:nvSpPr>
          <p:cNvPr id="5" name="Google Shape;1546;p37">
            <a:extLst>
              <a:ext uri="{FF2B5EF4-FFF2-40B4-BE49-F238E27FC236}">
                <a16:creationId xmlns:a16="http://schemas.microsoft.com/office/drawing/2014/main" id="{2B5455A6-03A2-67E2-302D-90D3AB2C814F}"/>
              </a:ext>
            </a:extLst>
          </p:cNvPr>
          <p:cNvSpPr txBox="1">
            <a:spLocks/>
          </p:cNvSpPr>
          <p:nvPr/>
        </p:nvSpPr>
        <p:spPr>
          <a:xfrm>
            <a:off x="340648" y="1239143"/>
            <a:ext cx="8462703" cy="15077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342900" marR="0" lvl="0" indent="-342900" algn="just" defTabSz="914400" rtl="0" eaLnBrk="1" fontAlgn="auto" latinLnBrk="0" hangingPunct="1">
              <a:lnSpc>
                <a:spcPct val="115000"/>
              </a:lnSpc>
              <a:spcBef>
                <a:spcPts val="0"/>
              </a:spcBef>
              <a:spcAft>
                <a:spcPts val="0"/>
              </a:spcAft>
              <a:buClr>
                <a:schemeClr val="tx1">
                  <a:lumMod val="75000"/>
                </a:schemeClr>
              </a:buClr>
              <a:buSzPts val="3000"/>
              <a:buFont typeface="Arial" panose="020B0604020202020204" pitchFamily="34" charset="0"/>
              <a:buChar char="•"/>
              <a:tabLst/>
              <a:defRPr/>
            </a:pPr>
            <a:r>
              <a:rPr kumimoji="0" lang="fr-FR" sz="20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Différentes architectures se sont affirmées puis ont été surpassées par la suivante (CNN, LSTM, GRU, seq2seq…)</a:t>
            </a:r>
          </a:p>
          <a:p>
            <a:pPr marL="342900" marR="0" lvl="0" indent="-342900" algn="just" defTabSz="914400" rtl="0" eaLnBrk="1" fontAlgn="auto" latinLnBrk="0" hangingPunct="1">
              <a:lnSpc>
                <a:spcPct val="115000"/>
              </a:lnSpc>
              <a:spcBef>
                <a:spcPts val="0"/>
              </a:spcBef>
              <a:spcAft>
                <a:spcPts val="0"/>
              </a:spcAft>
              <a:buClr>
                <a:schemeClr val="tx1">
                  <a:lumMod val="75000"/>
                </a:schemeClr>
              </a:buClr>
              <a:buSzPts val="3000"/>
              <a:buFont typeface="Arial" panose="020B0604020202020204" pitchFamily="34" charset="0"/>
              <a:buChar char="•"/>
              <a:tabLst/>
              <a:defRPr/>
            </a:pPr>
            <a:r>
              <a:rPr lang="fr-FR" sz="2000" b="1" dirty="0">
                <a:solidFill>
                  <a:schemeClr val="tx1">
                    <a:lumMod val="20000"/>
                    <a:lumOff val="80000"/>
                  </a:schemeClr>
                </a:solidFill>
                <a:latin typeface="Figtree" panose="020B0604020202020204" charset="0"/>
                <a:cs typeface="Figtree" panose="020B0604020202020204" charset="0"/>
              </a:rPr>
              <a:t>Architecture </a:t>
            </a:r>
            <a:r>
              <a:rPr lang="fr-FR" sz="2400" b="1" dirty="0">
                <a:solidFill>
                  <a:schemeClr val="tx1">
                    <a:lumMod val="20000"/>
                    <a:lumOff val="80000"/>
                  </a:schemeClr>
                </a:solidFill>
                <a:latin typeface="Figtree" panose="020B0604020202020204" charset="0"/>
                <a:cs typeface="Figtree" panose="020B0604020202020204" charset="0"/>
              </a:rPr>
              <a:t>Transformer</a:t>
            </a:r>
            <a:endParaRPr lang="fr-FR" sz="2000" b="1" dirty="0">
              <a:solidFill>
                <a:schemeClr val="tx1">
                  <a:lumMod val="20000"/>
                  <a:lumOff val="80000"/>
                </a:schemeClr>
              </a:solidFill>
              <a:latin typeface="Figtree" panose="020B0604020202020204" charset="0"/>
              <a:cs typeface="Figtree" panose="020B0604020202020204" charset="0"/>
            </a:endParaRPr>
          </a:p>
          <a:p>
            <a:pPr marL="0" marR="0" lvl="0" indent="0" algn="just" defTabSz="914400" rtl="0" eaLnBrk="1" fontAlgn="auto" latinLnBrk="0" hangingPunct="1">
              <a:lnSpc>
                <a:spcPct val="115000"/>
              </a:lnSpc>
              <a:spcBef>
                <a:spcPts val="0"/>
              </a:spcBef>
              <a:spcAft>
                <a:spcPts val="0"/>
              </a:spcAft>
              <a:buClr>
                <a:schemeClr val="tx1">
                  <a:lumMod val="75000"/>
                </a:schemeClr>
              </a:buClr>
              <a:buSzPts val="3000"/>
              <a:tabLst/>
              <a:defRPr/>
            </a:pPr>
            <a:r>
              <a:rPr kumimoji="0" lang="fr-FR" sz="20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Vaswani et al., « Attention </a:t>
            </a:r>
            <a:r>
              <a:rPr lang="fr-FR" sz="2000" b="1" dirty="0" err="1">
                <a:solidFill>
                  <a:schemeClr val="tx1">
                    <a:lumMod val="20000"/>
                    <a:lumOff val="80000"/>
                  </a:schemeClr>
                </a:solidFill>
                <a:latin typeface="Figtree" panose="020B0604020202020204" charset="0"/>
                <a:cs typeface="Figtree" panose="020B0604020202020204" charset="0"/>
              </a:rPr>
              <a:t>is</a:t>
            </a:r>
            <a:r>
              <a:rPr lang="fr-FR" sz="2000" b="1" dirty="0">
                <a:solidFill>
                  <a:schemeClr val="tx1">
                    <a:lumMod val="20000"/>
                    <a:lumOff val="80000"/>
                  </a:schemeClr>
                </a:solidFill>
                <a:latin typeface="Figtree" panose="020B0604020202020204" charset="0"/>
                <a:cs typeface="Figtree" panose="020B0604020202020204" charset="0"/>
              </a:rPr>
              <a:t> all </a:t>
            </a:r>
            <a:r>
              <a:rPr lang="fr-FR" sz="2000" b="1" dirty="0" err="1">
                <a:solidFill>
                  <a:schemeClr val="tx1">
                    <a:lumMod val="20000"/>
                    <a:lumOff val="80000"/>
                  </a:schemeClr>
                </a:solidFill>
                <a:latin typeface="Figtree" panose="020B0604020202020204" charset="0"/>
                <a:cs typeface="Figtree" panose="020B0604020202020204" charset="0"/>
              </a:rPr>
              <a:t>you</a:t>
            </a:r>
            <a:r>
              <a:rPr lang="fr-FR" sz="2000" b="1" dirty="0">
                <a:solidFill>
                  <a:schemeClr val="tx1">
                    <a:lumMod val="20000"/>
                    <a:lumOff val="80000"/>
                  </a:schemeClr>
                </a:solidFill>
                <a:latin typeface="Figtree" panose="020B0604020202020204" charset="0"/>
                <a:cs typeface="Figtree" panose="020B0604020202020204" charset="0"/>
              </a:rPr>
              <a:t> </a:t>
            </a:r>
            <a:r>
              <a:rPr lang="fr-FR" sz="2000" b="1" dirty="0" err="1">
                <a:solidFill>
                  <a:schemeClr val="tx1">
                    <a:lumMod val="20000"/>
                    <a:lumOff val="80000"/>
                  </a:schemeClr>
                </a:solidFill>
                <a:latin typeface="Figtree" panose="020B0604020202020204" charset="0"/>
                <a:cs typeface="Figtree" panose="020B0604020202020204" charset="0"/>
              </a:rPr>
              <a:t>need</a:t>
            </a:r>
            <a:r>
              <a:rPr lang="fr-FR" sz="2000" b="1" dirty="0">
                <a:solidFill>
                  <a:schemeClr val="tx1">
                    <a:lumMod val="20000"/>
                    <a:lumOff val="80000"/>
                  </a:schemeClr>
                </a:solidFill>
                <a:latin typeface="Figtree" panose="020B0604020202020204" charset="0"/>
                <a:cs typeface="Figtree" panose="020B0604020202020204" charset="0"/>
              </a:rPr>
              <a:t> », 2017</a:t>
            </a:r>
            <a:endParaRPr kumimoji="0" lang="en-US" sz="20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p:txBody>
      </p:sp>
      <p:sp>
        <p:nvSpPr>
          <p:cNvPr id="6" name="Google Shape;1546;p37">
            <a:extLst>
              <a:ext uri="{FF2B5EF4-FFF2-40B4-BE49-F238E27FC236}">
                <a16:creationId xmlns:a16="http://schemas.microsoft.com/office/drawing/2014/main" id="{05A3DB28-156B-899F-6737-1E57599D81F1}"/>
              </a:ext>
            </a:extLst>
          </p:cNvPr>
          <p:cNvSpPr txBox="1">
            <a:spLocks/>
          </p:cNvSpPr>
          <p:nvPr/>
        </p:nvSpPr>
        <p:spPr>
          <a:xfrm>
            <a:off x="340647" y="3477795"/>
            <a:ext cx="8462703" cy="150778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342900" marR="0" lvl="0" indent="-342900" algn="just" defTabSz="914400" rtl="0" eaLnBrk="1" fontAlgn="auto" latinLnBrk="0" hangingPunct="1">
              <a:lnSpc>
                <a:spcPct val="115000"/>
              </a:lnSpc>
              <a:spcBef>
                <a:spcPts val="0"/>
              </a:spcBef>
              <a:spcAft>
                <a:spcPts val="0"/>
              </a:spcAft>
              <a:buClr>
                <a:schemeClr val="tx1">
                  <a:lumMod val="75000"/>
                </a:schemeClr>
              </a:buClr>
              <a:buSzPts val="3000"/>
              <a:buFont typeface="Arial" panose="020B0604020202020204" pitchFamily="34" charset="0"/>
              <a:buChar char="•"/>
              <a:tabLst/>
              <a:defRPr/>
            </a:pPr>
            <a:r>
              <a:rPr kumimoji="0" lang="fr-FR" sz="20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Approche Transformer dominant</a:t>
            </a:r>
          </a:p>
          <a:p>
            <a:pPr marL="800100" lvl="1" indent="-342900" algn="just">
              <a:lnSpc>
                <a:spcPct val="115000"/>
              </a:lnSpc>
              <a:buClr>
                <a:schemeClr val="tx1">
                  <a:lumMod val="75000"/>
                </a:schemeClr>
              </a:buClr>
              <a:buFont typeface="Arial" panose="020B0604020202020204" pitchFamily="34" charset="0"/>
              <a:buChar char="•"/>
              <a:defRPr/>
            </a:pPr>
            <a:r>
              <a:rPr lang="fr-FR" sz="2000" b="1" dirty="0">
                <a:solidFill>
                  <a:schemeClr val="tx1">
                    <a:lumMod val="20000"/>
                    <a:lumOff val="80000"/>
                  </a:schemeClr>
                </a:solidFill>
                <a:latin typeface="Figtree" panose="020B0604020202020204" charset="0"/>
                <a:cs typeface="Figtree" panose="020B0604020202020204" charset="0"/>
              </a:rPr>
              <a:t>Modèles entraines sur une masse de données puis spécialisés pour une tâche spécifique</a:t>
            </a:r>
            <a:endParaRPr kumimoji="0" lang="fr-FR" sz="20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a:p>
            <a:pPr marL="342900" marR="0" lvl="0" indent="-342900" algn="just" defTabSz="914400" rtl="0" eaLnBrk="1" fontAlgn="auto" latinLnBrk="0" hangingPunct="1">
              <a:lnSpc>
                <a:spcPct val="115000"/>
              </a:lnSpc>
              <a:spcBef>
                <a:spcPts val="0"/>
              </a:spcBef>
              <a:spcAft>
                <a:spcPts val="0"/>
              </a:spcAft>
              <a:buClr>
                <a:schemeClr val="tx1">
                  <a:lumMod val="75000"/>
                </a:schemeClr>
              </a:buClr>
              <a:buSzPts val="3000"/>
              <a:buFont typeface="Arial" panose="020B0604020202020204" pitchFamily="34" charset="0"/>
              <a:buChar char="•"/>
              <a:tabLst/>
              <a:defRPr/>
            </a:pPr>
            <a:endParaRPr kumimoji="0" lang="en-US" sz="20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p:txBody>
      </p:sp>
    </p:spTree>
    <p:extLst>
      <p:ext uri="{BB962C8B-B14F-4D97-AF65-F5344CB8AC3E}">
        <p14:creationId xmlns:p14="http://schemas.microsoft.com/office/powerpoint/2010/main" val="1754823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5BBBDE-19A9-6A92-6D77-F755DBC532B2}"/>
              </a:ext>
            </a:extLst>
          </p:cNvPr>
          <p:cNvSpPr>
            <a:spLocks noGrp="1"/>
          </p:cNvSpPr>
          <p:nvPr>
            <p:ph type="title"/>
          </p:nvPr>
        </p:nvSpPr>
        <p:spPr>
          <a:xfrm>
            <a:off x="1284000" y="-279466"/>
            <a:ext cx="6576000" cy="1039800"/>
          </a:xfrm>
        </p:spPr>
        <p:txBody>
          <a:bodyPr/>
          <a:lstStyle/>
          <a:p>
            <a:r>
              <a:rPr lang="fr-FR" sz="2400" dirty="0"/>
              <a:t>Période neuronale</a:t>
            </a:r>
          </a:p>
        </p:txBody>
      </p:sp>
      <p:sp>
        <p:nvSpPr>
          <p:cNvPr id="3" name="Sous-titre 2">
            <a:extLst>
              <a:ext uri="{FF2B5EF4-FFF2-40B4-BE49-F238E27FC236}">
                <a16:creationId xmlns:a16="http://schemas.microsoft.com/office/drawing/2014/main" id="{E42D9FC2-48A7-A2BA-28A3-62918D46BAEB}"/>
              </a:ext>
            </a:extLst>
          </p:cNvPr>
          <p:cNvSpPr>
            <a:spLocks noGrp="1"/>
          </p:cNvSpPr>
          <p:nvPr>
            <p:ph type="subTitle" idx="1"/>
          </p:nvPr>
        </p:nvSpPr>
        <p:spPr>
          <a:xfrm>
            <a:off x="1284000" y="688236"/>
            <a:ext cx="6576000" cy="457200"/>
          </a:xfrm>
        </p:spPr>
        <p:txBody>
          <a:bodyPr/>
          <a:lstStyle/>
          <a:p>
            <a:r>
              <a:rPr lang="fr-FR" sz="2400" dirty="0"/>
              <a:t>2023-2024</a:t>
            </a:r>
          </a:p>
        </p:txBody>
      </p:sp>
      <p:sp>
        <p:nvSpPr>
          <p:cNvPr id="4" name="ZoneTexte 3">
            <a:extLst>
              <a:ext uri="{FF2B5EF4-FFF2-40B4-BE49-F238E27FC236}">
                <a16:creationId xmlns:a16="http://schemas.microsoft.com/office/drawing/2014/main" id="{5988954B-E9E9-197E-184E-F03EB27D2889}"/>
              </a:ext>
            </a:extLst>
          </p:cNvPr>
          <p:cNvSpPr txBox="1"/>
          <p:nvPr/>
        </p:nvSpPr>
        <p:spPr>
          <a:xfrm>
            <a:off x="1192306" y="1694329"/>
            <a:ext cx="6840070" cy="3077766"/>
          </a:xfrm>
          <a:prstGeom prst="rect">
            <a:avLst/>
          </a:prstGeom>
          <a:noFill/>
        </p:spPr>
        <p:txBody>
          <a:bodyPr wrap="square" rtlCol="0">
            <a:spAutoFit/>
          </a:bodyPr>
          <a:lstStyle/>
          <a:p>
            <a:r>
              <a:rPr lang="fr-FR" sz="1800" dirty="0">
                <a:solidFill>
                  <a:schemeClr val="bg1"/>
                </a:solidFill>
                <a:latin typeface="Figtree" panose="020B0604020202020204" charset="0"/>
              </a:rPr>
              <a:t>L’explosion des LLM et « the </a:t>
            </a:r>
            <a:r>
              <a:rPr lang="fr-FR" sz="1800" dirty="0" err="1">
                <a:solidFill>
                  <a:schemeClr val="bg1"/>
                </a:solidFill>
                <a:latin typeface="Figtree" panose="020B0604020202020204" charset="0"/>
              </a:rPr>
              <a:t>rise</a:t>
            </a:r>
            <a:r>
              <a:rPr lang="fr-FR" sz="1800" dirty="0">
                <a:solidFill>
                  <a:schemeClr val="bg1"/>
                </a:solidFill>
                <a:latin typeface="Figtree" panose="020B0604020202020204" charset="0"/>
              </a:rPr>
              <a:t> of </a:t>
            </a:r>
            <a:r>
              <a:rPr lang="fr-FR" sz="1800" dirty="0" err="1">
                <a:solidFill>
                  <a:schemeClr val="bg1"/>
                </a:solidFill>
                <a:latin typeface="Figtree" panose="020B0604020202020204" charset="0"/>
              </a:rPr>
              <a:t>small</a:t>
            </a:r>
            <a:r>
              <a:rPr lang="fr-FR" sz="1800" dirty="0">
                <a:solidFill>
                  <a:schemeClr val="bg1"/>
                </a:solidFill>
                <a:latin typeface="Figtree" panose="020B0604020202020204" charset="0"/>
              </a:rPr>
              <a:t> </a:t>
            </a:r>
            <a:r>
              <a:rPr lang="fr-FR" sz="1800" dirty="0" err="1">
                <a:solidFill>
                  <a:schemeClr val="bg1"/>
                </a:solidFill>
                <a:latin typeface="Figtree" panose="020B0604020202020204" charset="0"/>
              </a:rPr>
              <a:t>Language</a:t>
            </a:r>
            <a:r>
              <a:rPr lang="fr-FR" sz="1800" dirty="0">
                <a:solidFill>
                  <a:schemeClr val="bg1"/>
                </a:solidFill>
                <a:latin typeface="Figtree" panose="020B0604020202020204" charset="0"/>
              </a:rPr>
              <a:t> </a:t>
            </a:r>
            <a:r>
              <a:rPr lang="fr-FR" sz="1800" dirty="0" err="1">
                <a:solidFill>
                  <a:schemeClr val="bg1"/>
                </a:solidFill>
                <a:latin typeface="Figtree" panose="020B0604020202020204" charset="0"/>
              </a:rPr>
              <a:t>Models</a:t>
            </a:r>
            <a:r>
              <a:rPr lang="fr-FR" sz="1800" dirty="0">
                <a:solidFill>
                  <a:schemeClr val="bg1"/>
                </a:solidFill>
                <a:latin typeface="Figtree" panose="020B0604020202020204" charset="0"/>
              </a:rPr>
              <a:t> »</a:t>
            </a:r>
          </a:p>
          <a:p>
            <a:endParaRPr lang="fr-FR" sz="1800" dirty="0">
              <a:solidFill>
                <a:schemeClr val="bg1"/>
              </a:solidFill>
              <a:latin typeface="Figtree" panose="020B0604020202020204" charset="0"/>
            </a:endParaRPr>
          </a:p>
          <a:p>
            <a:pPr marL="285750" indent="-285750">
              <a:buClr>
                <a:schemeClr val="bg1"/>
              </a:buClr>
              <a:buFont typeface="Wingdings" panose="05000000000000000000" pitchFamily="2" charset="2"/>
              <a:buChar char="à"/>
            </a:pPr>
            <a:r>
              <a:rPr lang="fr-FR" sz="1800" dirty="0">
                <a:solidFill>
                  <a:schemeClr val="bg1"/>
                </a:solidFill>
                <a:latin typeface="Figtree" panose="020B0604020202020204" charset="0"/>
                <a:sym typeface="Wingdings" panose="05000000000000000000" pitchFamily="2" charset="2"/>
              </a:rPr>
              <a:t>Modèles qui ont moins d’hyperparamètres</a:t>
            </a:r>
          </a:p>
          <a:p>
            <a:pPr marL="285750" indent="-285750">
              <a:buClr>
                <a:schemeClr val="bg1"/>
              </a:buClr>
              <a:buFont typeface="Wingdings" panose="05000000000000000000" pitchFamily="2" charset="2"/>
              <a:buChar char="à"/>
            </a:pPr>
            <a:r>
              <a:rPr lang="fr-FR" sz="1800" dirty="0">
                <a:solidFill>
                  <a:schemeClr val="bg1"/>
                </a:solidFill>
                <a:latin typeface="Figtree" panose="020B0604020202020204" charset="0"/>
                <a:sym typeface="Wingdings" panose="05000000000000000000" pitchFamily="2" charset="2"/>
              </a:rPr>
              <a:t>Modèles accessibles (tournent sur Google </a:t>
            </a:r>
            <a:r>
              <a:rPr lang="fr-FR" sz="1800" dirty="0" err="1">
                <a:solidFill>
                  <a:schemeClr val="bg1"/>
                </a:solidFill>
                <a:latin typeface="Figtree" panose="020B0604020202020204" charset="0"/>
                <a:sym typeface="Wingdings" panose="05000000000000000000" pitchFamily="2" charset="2"/>
              </a:rPr>
              <a:t>Colab</a:t>
            </a:r>
            <a:r>
              <a:rPr lang="fr-FR" sz="1800" dirty="0">
                <a:solidFill>
                  <a:schemeClr val="bg1"/>
                </a:solidFill>
                <a:latin typeface="Figtree" panose="020B0604020202020204" charset="0"/>
                <a:sym typeface="Wingdings" panose="05000000000000000000" pitchFamily="2" charset="2"/>
              </a:rPr>
              <a:t>)</a:t>
            </a:r>
          </a:p>
          <a:p>
            <a:endParaRPr lang="fr-FR" sz="1800" dirty="0">
              <a:solidFill>
                <a:schemeClr val="bg1"/>
              </a:solidFill>
              <a:latin typeface="Figtree" panose="020B0604020202020204" charset="0"/>
            </a:endParaRPr>
          </a:p>
          <a:p>
            <a:r>
              <a:rPr lang="fr-FR" sz="1800" dirty="0">
                <a:solidFill>
                  <a:schemeClr val="bg1"/>
                </a:solidFill>
                <a:latin typeface="Figtree" panose="020B0604020202020204" charset="0"/>
              </a:rPr>
              <a:t>Famille des modèles </a:t>
            </a:r>
            <a:r>
              <a:rPr lang="fr-FR" sz="1800" dirty="0" err="1">
                <a:solidFill>
                  <a:schemeClr val="bg1"/>
                </a:solidFill>
                <a:latin typeface="Figtree" panose="020B0604020202020204" charset="0"/>
              </a:rPr>
              <a:t>Llama</a:t>
            </a:r>
            <a:r>
              <a:rPr lang="fr-FR" sz="1800" dirty="0">
                <a:solidFill>
                  <a:schemeClr val="bg1"/>
                </a:solidFill>
                <a:latin typeface="Figtree" panose="020B0604020202020204" charset="0"/>
              </a:rPr>
              <a:t> (Meta AI)</a:t>
            </a:r>
          </a:p>
          <a:p>
            <a:r>
              <a:rPr lang="fr-FR" sz="1800" dirty="0">
                <a:solidFill>
                  <a:schemeClr val="bg1"/>
                </a:solidFill>
                <a:latin typeface="Figtree" panose="020B0604020202020204" charset="0"/>
              </a:rPr>
              <a:t>- Fournir des modèles de taille différentes pour obtenir la meilleure performance avec un budget computationnel donné</a:t>
            </a:r>
          </a:p>
          <a:p>
            <a:endParaRPr lang="fr-FR" sz="1800" dirty="0">
              <a:solidFill>
                <a:schemeClr val="bg1"/>
              </a:solidFill>
              <a:latin typeface="Figtree" panose="020B0604020202020204" charset="0"/>
            </a:endParaRPr>
          </a:p>
          <a:p>
            <a:r>
              <a:rPr lang="fr-FR" sz="1800" dirty="0">
                <a:solidFill>
                  <a:schemeClr val="bg1"/>
                </a:solidFill>
                <a:latin typeface="Figtree" panose="020B0604020202020204" charset="0"/>
                <a:hlinkClick r:id="rId2"/>
              </a:rPr>
              <a:t>https://huggingface.co/blog/2023-in-llms</a:t>
            </a:r>
            <a:r>
              <a:rPr lang="fr-FR" sz="1800" dirty="0">
                <a:solidFill>
                  <a:schemeClr val="bg1"/>
                </a:solidFill>
                <a:latin typeface="Figtree" panose="020B0604020202020204" charset="0"/>
              </a:rPr>
              <a:t> </a:t>
            </a:r>
          </a:p>
          <a:p>
            <a:endParaRPr lang="fr-FR" dirty="0">
              <a:solidFill>
                <a:schemeClr val="bg1"/>
              </a:solidFill>
              <a:latin typeface="Figtree" panose="020B0604020202020204" charset="0"/>
            </a:endParaRPr>
          </a:p>
        </p:txBody>
      </p:sp>
    </p:spTree>
    <p:extLst>
      <p:ext uri="{BB962C8B-B14F-4D97-AF65-F5344CB8AC3E}">
        <p14:creationId xmlns:p14="http://schemas.microsoft.com/office/powerpoint/2010/main" val="1543850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p35"/>
          <p:cNvSpPr/>
          <p:nvPr/>
        </p:nvSpPr>
        <p:spPr>
          <a:xfrm>
            <a:off x="4023300" y="1386538"/>
            <a:ext cx="1097400" cy="1097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528" name="Google Shape;1528;p35"/>
          <p:cNvSpPr txBox="1">
            <a:spLocks noGrp="1"/>
          </p:cNvSpPr>
          <p:nvPr>
            <p:ph type="title" idx="2"/>
          </p:nvPr>
        </p:nvSpPr>
        <p:spPr>
          <a:xfrm>
            <a:off x="2038200" y="2535288"/>
            <a:ext cx="5067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1529" name="Google Shape;1529;p35"/>
          <p:cNvSpPr txBox="1">
            <a:spLocks noGrp="1"/>
          </p:cNvSpPr>
          <p:nvPr>
            <p:ph type="subTitle" idx="1"/>
          </p:nvPr>
        </p:nvSpPr>
        <p:spPr>
          <a:xfrm>
            <a:off x="2038200" y="3391263"/>
            <a:ext cx="50676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Qu’est-ce que c’est le TAL ?</a:t>
            </a:r>
            <a:endParaRPr sz="1800" dirty="0"/>
          </a:p>
        </p:txBody>
      </p:sp>
      <p:sp>
        <p:nvSpPr>
          <p:cNvPr id="1530" name="Google Shape;1530;p35"/>
          <p:cNvSpPr txBox="1">
            <a:spLocks noGrp="1"/>
          </p:cNvSpPr>
          <p:nvPr>
            <p:ph type="title"/>
          </p:nvPr>
        </p:nvSpPr>
        <p:spPr>
          <a:xfrm>
            <a:off x="3909900" y="1578538"/>
            <a:ext cx="13242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66C7AF-1574-8ED1-0FDD-69888C529A52}"/>
              </a:ext>
            </a:extLst>
          </p:cNvPr>
          <p:cNvSpPr>
            <a:spLocks noGrp="1"/>
          </p:cNvSpPr>
          <p:nvPr>
            <p:ph type="title"/>
          </p:nvPr>
        </p:nvSpPr>
        <p:spPr>
          <a:xfrm>
            <a:off x="1341150" y="292034"/>
            <a:ext cx="6576000" cy="1039800"/>
          </a:xfrm>
        </p:spPr>
        <p:txBody>
          <a:bodyPr/>
          <a:lstStyle/>
          <a:p>
            <a:r>
              <a:rPr lang="fr-FR" dirty="0" err="1"/>
              <a:t>ChatGPT</a:t>
            </a:r>
            <a:endParaRPr lang="fr-FR" dirty="0"/>
          </a:p>
        </p:txBody>
      </p:sp>
      <p:sp>
        <p:nvSpPr>
          <p:cNvPr id="3" name="Sous-titre 2">
            <a:extLst>
              <a:ext uri="{FF2B5EF4-FFF2-40B4-BE49-F238E27FC236}">
                <a16:creationId xmlns:a16="http://schemas.microsoft.com/office/drawing/2014/main" id="{C6CE936A-031E-ED61-6D9A-F54186C3AF44}"/>
              </a:ext>
            </a:extLst>
          </p:cNvPr>
          <p:cNvSpPr>
            <a:spLocks noGrp="1"/>
          </p:cNvSpPr>
          <p:nvPr>
            <p:ph type="subTitle" idx="1"/>
          </p:nvPr>
        </p:nvSpPr>
        <p:spPr>
          <a:xfrm>
            <a:off x="1341150" y="1275509"/>
            <a:ext cx="6576000" cy="457200"/>
          </a:xfrm>
        </p:spPr>
        <p:txBody>
          <a:bodyPr/>
          <a:lstStyle/>
          <a:p>
            <a:r>
              <a:rPr lang="it-IT" dirty="0" err="1"/>
              <a:t>Ou</a:t>
            </a:r>
            <a:r>
              <a:rPr lang="it-IT" dirty="0"/>
              <a:t> l’</a:t>
            </a:r>
            <a:r>
              <a:rPr lang="it-IT" dirty="0" err="1"/>
              <a:t>explosion</a:t>
            </a:r>
            <a:r>
              <a:rPr lang="it-IT" dirty="0"/>
              <a:t> </a:t>
            </a:r>
            <a:r>
              <a:rPr lang="it-IT" dirty="0" err="1"/>
              <a:t>des</a:t>
            </a:r>
            <a:r>
              <a:rPr lang="it-IT" dirty="0"/>
              <a:t> LLM</a:t>
            </a:r>
            <a:endParaRPr lang="fr-FR" dirty="0"/>
          </a:p>
        </p:txBody>
      </p:sp>
      <p:sp>
        <p:nvSpPr>
          <p:cNvPr id="5" name="Google Shape;1780;p51">
            <a:extLst>
              <a:ext uri="{FF2B5EF4-FFF2-40B4-BE49-F238E27FC236}">
                <a16:creationId xmlns:a16="http://schemas.microsoft.com/office/drawing/2014/main" id="{345BC94F-0C82-C274-78FA-3B7DAA968586}"/>
              </a:ext>
            </a:extLst>
          </p:cNvPr>
          <p:cNvSpPr txBox="1">
            <a:spLocks/>
          </p:cNvSpPr>
          <p:nvPr/>
        </p:nvSpPr>
        <p:spPr>
          <a:xfrm>
            <a:off x="719999" y="1684675"/>
            <a:ext cx="7999458" cy="2569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4320" indent="-226059">
              <a:buClr>
                <a:schemeClr val="tx1">
                  <a:lumMod val="75000"/>
                </a:schemeClr>
              </a:buClr>
              <a:buSzPts val="1400"/>
              <a:buFont typeface="Arial"/>
              <a:buChar char="●"/>
            </a:pPr>
            <a:r>
              <a:rPr lang="fr-FR" sz="1600" dirty="0" err="1">
                <a:solidFill>
                  <a:schemeClr val="bg1"/>
                </a:solidFill>
                <a:latin typeface="Figtree" panose="020B0604020202020204" charset="0"/>
              </a:rPr>
              <a:t>Chatbot</a:t>
            </a:r>
            <a:r>
              <a:rPr lang="fr-FR" sz="1600" dirty="0">
                <a:solidFill>
                  <a:schemeClr val="bg1"/>
                </a:solidFill>
                <a:latin typeface="Figtree" panose="020B0604020202020204" charset="0"/>
              </a:rPr>
              <a:t> et assistant virtuel</a:t>
            </a:r>
          </a:p>
          <a:p>
            <a:pPr marL="274320" indent="-226059">
              <a:buClr>
                <a:schemeClr val="tx1">
                  <a:lumMod val="75000"/>
                </a:schemeClr>
              </a:buClr>
              <a:buSzPts val="1400"/>
              <a:buFont typeface="Arial"/>
              <a:buChar char="●"/>
            </a:pPr>
            <a:r>
              <a:rPr lang="fr-FR" sz="1600" dirty="0">
                <a:solidFill>
                  <a:schemeClr val="bg1"/>
                </a:solidFill>
                <a:latin typeface="Figtree" panose="020B0604020202020204" charset="0"/>
              </a:rPr>
              <a:t>Appartient à la famille des modèles GPT – </a:t>
            </a:r>
            <a:r>
              <a:rPr lang="fr-FR" sz="1600" dirty="0" err="1">
                <a:solidFill>
                  <a:schemeClr val="bg1"/>
                </a:solidFill>
                <a:latin typeface="Figtree" panose="020B0604020202020204" charset="0"/>
              </a:rPr>
              <a:t>Generative</a:t>
            </a:r>
            <a:r>
              <a:rPr lang="fr-FR" sz="1600" dirty="0">
                <a:solidFill>
                  <a:schemeClr val="bg1"/>
                </a:solidFill>
                <a:latin typeface="Figtree" panose="020B0604020202020204" charset="0"/>
              </a:rPr>
              <a:t> Pre-</a:t>
            </a:r>
            <a:r>
              <a:rPr lang="fr-FR" sz="1600" dirty="0" err="1">
                <a:solidFill>
                  <a:schemeClr val="bg1"/>
                </a:solidFill>
                <a:latin typeface="Figtree" panose="020B0604020202020204" charset="0"/>
              </a:rPr>
              <a:t>trained</a:t>
            </a:r>
            <a:r>
              <a:rPr lang="fr-FR" sz="1600" dirty="0">
                <a:solidFill>
                  <a:schemeClr val="bg1"/>
                </a:solidFill>
                <a:latin typeface="Figtree" panose="020B0604020202020204" charset="0"/>
              </a:rPr>
              <a:t> Transformer</a:t>
            </a:r>
          </a:p>
          <a:p>
            <a:pPr marL="274320" indent="-226059">
              <a:buClr>
                <a:schemeClr val="tx1">
                  <a:lumMod val="75000"/>
                </a:schemeClr>
              </a:buClr>
              <a:buSzPts val="1400"/>
              <a:buFont typeface="Arial"/>
              <a:buChar char="●"/>
            </a:pPr>
            <a:r>
              <a:rPr lang="fr-FR" sz="1600" dirty="0">
                <a:solidFill>
                  <a:schemeClr val="bg1"/>
                </a:solidFill>
                <a:latin typeface="Figtree" panose="020B0604020202020204" charset="0"/>
              </a:rPr>
              <a:t>Fine-</a:t>
            </a:r>
            <a:r>
              <a:rPr lang="fr-FR" sz="1600" dirty="0" err="1">
                <a:solidFill>
                  <a:schemeClr val="bg1"/>
                </a:solidFill>
                <a:latin typeface="Figtree" panose="020B0604020202020204" charset="0"/>
              </a:rPr>
              <a:t>tuned</a:t>
            </a:r>
            <a:r>
              <a:rPr lang="fr-FR" sz="1600" dirty="0">
                <a:solidFill>
                  <a:schemeClr val="bg1"/>
                </a:solidFill>
                <a:latin typeface="Figtree" panose="020B0604020202020204" charset="0"/>
              </a:rPr>
              <a:t> pour la tâche de conversation à travers apprentissage supervisé et </a:t>
            </a:r>
            <a:r>
              <a:rPr lang="fr-FR" sz="1600" dirty="0" err="1">
                <a:solidFill>
                  <a:schemeClr val="bg1"/>
                </a:solidFill>
                <a:latin typeface="Figtree" panose="020B0604020202020204" charset="0"/>
              </a:rPr>
              <a:t>reinforcement</a:t>
            </a:r>
            <a:r>
              <a:rPr lang="fr-FR" sz="1600" dirty="0">
                <a:solidFill>
                  <a:schemeClr val="bg1"/>
                </a:solidFill>
                <a:latin typeface="Figtree" panose="020B0604020202020204" charset="0"/>
              </a:rPr>
              <a:t> </a:t>
            </a:r>
            <a:r>
              <a:rPr lang="fr-FR" sz="1600" dirty="0" err="1">
                <a:solidFill>
                  <a:schemeClr val="bg1"/>
                </a:solidFill>
                <a:latin typeface="Figtree" panose="020B0604020202020204" charset="0"/>
              </a:rPr>
              <a:t>learning</a:t>
            </a:r>
            <a:r>
              <a:rPr lang="fr-FR" sz="1600" dirty="0">
                <a:solidFill>
                  <a:schemeClr val="bg1"/>
                </a:solidFill>
                <a:latin typeface="Figtree" panose="020B0604020202020204" charset="0"/>
              </a:rPr>
              <a:t> à travers feedback humain</a:t>
            </a:r>
          </a:p>
          <a:p>
            <a:pPr marL="274320" indent="-226059">
              <a:buClr>
                <a:schemeClr val="tx1">
                  <a:lumMod val="75000"/>
                </a:schemeClr>
              </a:buClr>
              <a:buSzPts val="1400"/>
              <a:buFont typeface="Arial"/>
              <a:buChar char="●"/>
            </a:pPr>
            <a:endParaRPr lang="fr-FR" dirty="0">
              <a:solidFill>
                <a:schemeClr val="bg1"/>
              </a:solidFill>
            </a:endParaRPr>
          </a:p>
          <a:p>
            <a:pPr marL="274320" indent="-226059">
              <a:buClr>
                <a:schemeClr val="tx1">
                  <a:lumMod val="75000"/>
                </a:schemeClr>
              </a:buClr>
              <a:buSzPts val="1400"/>
              <a:buFont typeface="Arial"/>
              <a:buChar char="●"/>
            </a:pPr>
            <a:r>
              <a:rPr lang="fr-FR" dirty="0">
                <a:solidFill>
                  <a:schemeClr val="bg1"/>
                </a:solidFill>
              </a:rPr>
              <a:t>Des travailleurs payés 2$ au Kenya pour épurer le côté « toxique » de </a:t>
            </a:r>
            <a:r>
              <a:rPr lang="fr-FR" dirty="0" err="1">
                <a:solidFill>
                  <a:schemeClr val="bg1"/>
                </a:solidFill>
              </a:rPr>
              <a:t>ChatGPT</a:t>
            </a:r>
            <a:endParaRPr lang="fr-FR" dirty="0">
              <a:solidFill>
                <a:schemeClr val="bg1"/>
              </a:solidFill>
            </a:endParaRPr>
          </a:p>
          <a:p>
            <a:pPr marL="48261" algn="just">
              <a:buClr>
                <a:schemeClr val="tx1">
                  <a:lumMod val="75000"/>
                </a:schemeClr>
              </a:buClr>
              <a:buSzPts val="1400"/>
            </a:pPr>
            <a:r>
              <a:rPr lang="en-US" sz="1600" b="0" i="1" dirty="0">
                <a:solidFill>
                  <a:schemeClr val="bg1"/>
                </a:solidFill>
                <a:effectLst/>
                <a:latin typeface="__PT_Serif_b6c7e3"/>
              </a:rPr>
              <a:t>“Despite the foundational role played by these data enrichment professionals, a growing body of research reveals the precarious working conditions these workers face,” says the Partnership on AI, a coalition of AI organizations to which OpenAI belongs. “This may be the result of efforts to hide AI’s dependence on this large labor force when celebrating the efficiency gains of technology. Out of sight is also out of mind.”  </a:t>
            </a:r>
          </a:p>
          <a:p>
            <a:pPr marL="48261" algn="just">
              <a:buClr>
                <a:schemeClr val="tx1">
                  <a:lumMod val="75000"/>
                </a:schemeClr>
              </a:buClr>
              <a:buSzPts val="1400"/>
            </a:pPr>
            <a:r>
              <a:rPr lang="en-US" b="0" i="1" dirty="0">
                <a:solidFill>
                  <a:schemeClr val="bg1"/>
                </a:solidFill>
                <a:effectLst/>
                <a:latin typeface="__PT_Serif_b6c7e3"/>
                <a:hlinkClick r:id="rId3"/>
              </a:rPr>
              <a:t>(Exclusive: OpenAI Used Kenyan Workers on Less Than $2 Per Hour to Make ChatGPT Less Toxic, Time, 18 Janvier 2023) </a:t>
            </a:r>
            <a:endParaRPr lang="fr-FR" i="1" dirty="0">
              <a:solidFill>
                <a:schemeClr val="bg1"/>
              </a:solidFill>
            </a:endParaRPr>
          </a:p>
        </p:txBody>
      </p:sp>
    </p:spTree>
    <p:extLst>
      <p:ext uri="{BB962C8B-B14F-4D97-AF65-F5344CB8AC3E}">
        <p14:creationId xmlns:p14="http://schemas.microsoft.com/office/powerpoint/2010/main" val="2671977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66C7AF-1574-8ED1-0FDD-69888C529A52}"/>
              </a:ext>
            </a:extLst>
          </p:cNvPr>
          <p:cNvSpPr>
            <a:spLocks noGrp="1"/>
          </p:cNvSpPr>
          <p:nvPr>
            <p:ph type="title"/>
          </p:nvPr>
        </p:nvSpPr>
        <p:spPr>
          <a:xfrm>
            <a:off x="1341150" y="292034"/>
            <a:ext cx="6576000" cy="1039800"/>
          </a:xfrm>
        </p:spPr>
        <p:txBody>
          <a:bodyPr/>
          <a:lstStyle/>
          <a:p>
            <a:r>
              <a:rPr lang="fr-FR" dirty="0" err="1"/>
              <a:t>ChatGPT</a:t>
            </a:r>
            <a:endParaRPr lang="fr-FR" dirty="0"/>
          </a:p>
        </p:txBody>
      </p:sp>
      <p:sp>
        <p:nvSpPr>
          <p:cNvPr id="3" name="Sous-titre 2">
            <a:extLst>
              <a:ext uri="{FF2B5EF4-FFF2-40B4-BE49-F238E27FC236}">
                <a16:creationId xmlns:a16="http://schemas.microsoft.com/office/drawing/2014/main" id="{C6CE936A-031E-ED61-6D9A-F54186C3AF44}"/>
              </a:ext>
            </a:extLst>
          </p:cNvPr>
          <p:cNvSpPr>
            <a:spLocks noGrp="1"/>
          </p:cNvSpPr>
          <p:nvPr>
            <p:ph type="subTitle" idx="1"/>
          </p:nvPr>
        </p:nvSpPr>
        <p:spPr>
          <a:xfrm>
            <a:off x="1341150" y="1275509"/>
            <a:ext cx="6576000" cy="457200"/>
          </a:xfrm>
        </p:spPr>
        <p:txBody>
          <a:bodyPr/>
          <a:lstStyle/>
          <a:p>
            <a:r>
              <a:rPr lang="it-IT" dirty="0" err="1"/>
              <a:t>Ou</a:t>
            </a:r>
            <a:r>
              <a:rPr lang="it-IT" dirty="0"/>
              <a:t> l’</a:t>
            </a:r>
            <a:r>
              <a:rPr lang="it-IT" dirty="0" err="1"/>
              <a:t>explosion</a:t>
            </a:r>
            <a:r>
              <a:rPr lang="it-IT" dirty="0"/>
              <a:t> </a:t>
            </a:r>
            <a:r>
              <a:rPr lang="it-IT" dirty="0" err="1"/>
              <a:t>des</a:t>
            </a:r>
            <a:r>
              <a:rPr lang="it-IT" dirty="0"/>
              <a:t> LLM</a:t>
            </a:r>
            <a:endParaRPr lang="fr-FR" dirty="0"/>
          </a:p>
        </p:txBody>
      </p:sp>
      <p:sp>
        <p:nvSpPr>
          <p:cNvPr id="5" name="Google Shape;1780;p51">
            <a:extLst>
              <a:ext uri="{FF2B5EF4-FFF2-40B4-BE49-F238E27FC236}">
                <a16:creationId xmlns:a16="http://schemas.microsoft.com/office/drawing/2014/main" id="{345BC94F-0C82-C274-78FA-3B7DAA968586}"/>
              </a:ext>
            </a:extLst>
          </p:cNvPr>
          <p:cNvSpPr txBox="1">
            <a:spLocks/>
          </p:cNvSpPr>
          <p:nvPr/>
        </p:nvSpPr>
        <p:spPr>
          <a:xfrm>
            <a:off x="703669" y="2165313"/>
            <a:ext cx="7999458" cy="164635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8261">
              <a:buClr>
                <a:schemeClr val="tx1">
                  <a:lumMod val="75000"/>
                </a:schemeClr>
              </a:buClr>
              <a:buSzPts val="1400"/>
            </a:pPr>
            <a:r>
              <a:rPr lang="en-US" sz="2000" b="0" i="1" dirty="0">
                <a:solidFill>
                  <a:schemeClr val="bg1"/>
                </a:solidFill>
                <a:effectLst/>
                <a:latin typeface="__PT_Serif_b6c7e3"/>
              </a:rPr>
              <a:t>“(…) that for all its glamor, AI often relies on hidden human labor in the Global South that can often be damaging and exploitative. These invisible workers remain on the margins even as their work contributes to billion-dollar industries.”  </a:t>
            </a:r>
          </a:p>
          <a:p>
            <a:pPr marL="48261">
              <a:buClr>
                <a:schemeClr val="tx1">
                  <a:lumMod val="75000"/>
                </a:schemeClr>
              </a:buClr>
              <a:buSzPts val="1400"/>
            </a:pPr>
            <a:r>
              <a:rPr lang="en-US" sz="1200" b="0" i="1" dirty="0">
                <a:solidFill>
                  <a:schemeClr val="bg1"/>
                </a:solidFill>
                <a:effectLst/>
                <a:latin typeface="__PT_Serif_b6c7e3"/>
                <a:hlinkClick r:id="rId3"/>
              </a:rPr>
              <a:t>(Exclusive: OpenAI Used Kenyan Workers on Less Than $2 Per Hour to Make ChatGPT Less Toxic, Time, 18 Janvier 2023) </a:t>
            </a:r>
            <a:endParaRPr lang="fr-FR" sz="1200" i="1" dirty="0">
              <a:solidFill>
                <a:schemeClr val="bg1"/>
              </a:solidFill>
            </a:endParaRPr>
          </a:p>
        </p:txBody>
      </p:sp>
    </p:spTree>
    <p:extLst>
      <p:ext uri="{BB962C8B-B14F-4D97-AF65-F5344CB8AC3E}">
        <p14:creationId xmlns:p14="http://schemas.microsoft.com/office/powerpoint/2010/main" val="3648033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24CB98-2B97-83C7-891F-A526D28E2621}"/>
              </a:ext>
            </a:extLst>
          </p:cNvPr>
          <p:cNvSpPr>
            <a:spLocks noGrp="1"/>
          </p:cNvSpPr>
          <p:nvPr>
            <p:ph type="title"/>
          </p:nvPr>
        </p:nvSpPr>
        <p:spPr/>
        <p:txBody>
          <a:bodyPr/>
          <a:lstStyle/>
          <a:p>
            <a:endParaRPr lang="fr-FR"/>
          </a:p>
        </p:txBody>
      </p:sp>
      <p:sp>
        <p:nvSpPr>
          <p:cNvPr id="3" name="Sous-titre 2">
            <a:extLst>
              <a:ext uri="{FF2B5EF4-FFF2-40B4-BE49-F238E27FC236}">
                <a16:creationId xmlns:a16="http://schemas.microsoft.com/office/drawing/2014/main" id="{EFD1F3CF-9C7A-4D59-6974-7AE7FF47131B}"/>
              </a:ext>
            </a:extLst>
          </p:cNvPr>
          <p:cNvSpPr>
            <a:spLocks noGrp="1"/>
          </p:cNvSpPr>
          <p:nvPr>
            <p:ph type="subTitle" idx="1"/>
          </p:nvPr>
        </p:nvSpPr>
        <p:spPr/>
        <p:txBody>
          <a:bodyPr/>
          <a:lstStyle/>
          <a:p>
            <a:endParaRPr lang="fr-FR"/>
          </a:p>
        </p:txBody>
      </p:sp>
      <p:pic>
        <p:nvPicPr>
          <p:cNvPr id="5" name="Image 4">
            <a:extLst>
              <a:ext uri="{FF2B5EF4-FFF2-40B4-BE49-F238E27FC236}">
                <a16:creationId xmlns:a16="http://schemas.microsoft.com/office/drawing/2014/main" id="{C5A37353-D9A6-F5C5-E107-731D416D3E39}"/>
              </a:ext>
            </a:extLst>
          </p:cNvPr>
          <p:cNvPicPr>
            <a:picLocks noChangeAspect="1"/>
          </p:cNvPicPr>
          <p:nvPr/>
        </p:nvPicPr>
        <p:blipFill>
          <a:blip r:embed="rId2"/>
          <a:stretch>
            <a:fillRect/>
          </a:stretch>
        </p:blipFill>
        <p:spPr>
          <a:xfrm>
            <a:off x="142875" y="-104503"/>
            <a:ext cx="8858250" cy="5143500"/>
          </a:xfrm>
          <a:prstGeom prst="rect">
            <a:avLst/>
          </a:prstGeom>
        </p:spPr>
      </p:pic>
      <p:sp>
        <p:nvSpPr>
          <p:cNvPr id="6" name="ZoneTexte 5">
            <a:extLst>
              <a:ext uri="{FF2B5EF4-FFF2-40B4-BE49-F238E27FC236}">
                <a16:creationId xmlns:a16="http://schemas.microsoft.com/office/drawing/2014/main" id="{9F40B9BB-DA04-02E9-578B-87B3D63C8F4E}"/>
              </a:ext>
            </a:extLst>
          </p:cNvPr>
          <p:cNvSpPr txBox="1"/>
          <p:nvPr/>
        </p:nvSpPr>
        <p:spPr>
          <a:xfrm>
            <a:off x="296093" y="0"/>
            <a:ext cx="2682240" cy="523220"/>
          </a:xfrm>
          <a:prstGeom prst="rect">
            <a:avLst/>
          </a:prstGeom>
          <a:noFill/>
        </p:spPr>
        <p:txBody>
          <a:bodyPr wrap="square" rtlCol="0">
            <a:spAutoFit/>
          </a:bodyPr>
          <a:lstStyle/>
          <a:p>
            <a:r>
              <a:rPr lang="it-IT" dirty="0" err="1"/>
              <a:t>Fig</a:t>
            </a:r>
            <a:r>
              <a:rPr lang="it-IT" dirty="0"/>
              <a:t> </a:t>
            </a:r>
            <a:r>
              <a:rPr lang="it-IT" dirty="0" err="1"/>
              <a:t>tirée</a:t>
            </a:r>
            <a:r>
              <a:rPr lang="it-IT" dirty="0"/>
              <a:t> de </a:t>
            </a:r>
            <a:r>
              <a:rPr lang="it-IT" dirty="0" err="1"/>
              <a:t>Minaee</a:t>
            </a:r>
            <a:r>
              <a:rPr lang="it-IT" dirty="0"/>
              <a:t> et al., 2024</a:t>
            </a:r>
          </a:p>
          <a:p>
            <a:r>
              <a:rPr lang="it-IT" dirty="0" err="1"/>
              <a:t>Disponible</a:t>
            </a:r>
            <a:r>
              <a:rPr lang="it-IT" dirty="0"/>
              <a:t> sur </a:t>
            </a:r>
            <a:r>
              <a:rPr lang="it-IT" dirty="0" err="1"/>
              <a:t>arxiv</a:t>
            </a:r>
            <a:endParaRPr lang="fr-FR" dirty="0"/>
          </a:p>
        </p:txBody>
      </p:sp>
    </p:spTree>
    <p:extLst>
      <p:ext uri="{BB962C8B-B14F-4D97-AF65-F5344CB8AC3E}">
        <p14:creationId xmlns:p14="http://schemas.microsoft.com/office/powerpoint/2010/main" val="38611187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8C04A5-B2B6-E27A-C8C1-175A60DA794B}"/>
              </a:ext>
            </a:extLst>
          </p:cNvPr>
          <p:cNvSpPr>
            <a:spLocks noGrp="1"/>
          </p:cNvSpPr>
          <p:nvPr>
            <p:ph type="title"/>
          </p:nvPr>
        </p:nvSpPr>
        <p:spPr/>
        <p:txBody>
          <a:bodyPr/>
          <a:lstStyle/>
          <a:p>
            <a:endParaRPr lang="fr-FR"/>
          </a:p>
        </p:txBody>
      </p:sp>
      <p:sp>
        <p:nvSpPr>
          <p:cNvPr id="3" name="Sous-titre 2">
            <a:extLst>
              <a:ext uri="{FF2B5EF4-FFF2-40B4-BE49-F238E27FC236}">
                <a16:creationId xmlns:a16="http://schemas.microsoft.com/office/drawing/2014/main" id="{5E2C68D5-9AF2-EED8-86EC-EA7A460D2E46}"/>
              </a:ext>
            </a:extLst>
          </p:cNvPr>
          <p:cNvSpPr>
            <a:spLocks noGrp="1"/>
          </p:cNvSpPr>
          <p:nvPr>
            <p:ph type="subTitle" idx="1"/>
          </p:nvPr>
        </p:nvSpPr>
        <p:spPr/>
        <p:txBody>
          <a:bodyPr/>
          <a:lstStyle/>
          <a:p>
            <a:endParaRPr lang="fr-FR"/>
          </a:p>
        </p:txBody>
      </p:sp>
      <p:pic>
        <p:nvPicPr>
          <p:cNvPr id="5" name="Image 4">
            <a:extLst>
              <a:ext uri="{FF2B5EF4-FFF2-40B4-BE49-F238E27FC236}">
                <a16:creationId xmlns:a16="http://schemas.microsoft.com/office/drawing/2014/main" id="{7E1F943C-7FC0-9024-B658-610E0EE0346F}"/>
              </a:ext>
            </a:extLst>
          </p:cNvPr>
          <p:cNvPicPr>
            <a:picLocks noChangeAspect="1"/>
          </p:cNvPicPr>
          <p:nvPr/>
        </p:nvPicPr>
        <p:blipFill>
          <a:blip r:embed="rId2"/>
          <a:stretch>
            <a:fillRect/>
          </a:stretch>
        </p:blipFill>
        <p:spPr>
          <a:xfrm>
            <a:off x="1024335" y="0"/>
            <a:ext cx="7095330" cy="5143500"/>
          </a:xfrm>
          <a:prstGeom prst="rect">
            <a:avLst/>
          </a:prstGeom>
        </p:spPr>
      </p:pic>
      <p:sp>
        <p:nvSpPr>
          <p:cNvPr id="6" name="ZoneTexte 5">
            <a:extLst>
              <a:ext uri="{FF2B5EF4-FFF2-40B4-BE49-F238E27FC236}">
                <a16:creationId xmlns:a16="http://schemas.microsoft.com/office/drawing/2014/main" id="{7C8CC2E8-1DB1-5A57-0F8B-CA0590D2E136}"/>
              </a:ext>
            </a:extLst>
          </p:cNvPr>
          <p:cNvSpPr txBox="1"/>
          <p:nvPr/>
        </p:nvSpPr>
        <p:spPr>
          <a:xfrm>
            <a:off x="5502973" y="140877"/>
            <a:ext cx="2682240" cy="523220"/>
          </a:xfrm>
          <a:prstGeom prst="rect">
            <a:avLst/>
          </a:prstGeom>
          <a:noFill/>
        </p:spPr>
        <p:txBody>
          <a:bodyPr wrap="square" rtlCol="0">
            <a:spAutoFit/>
          </a:bodyPr>
          <a:lstStyle/>
          <a:p>
            <a:r>
              <a:rPr lang="it-IT" dirty="0" err="1"/>
              <a:t>Fig</a:t>
            </a:r>
            <a:r>
              <a:rPr lang="it-IT" dirty="0"/>
              <a:t> </a:t>
            </a:r>
            <a:r>
              <a:rPr lang="it-IT" dirty="0" err="1"/>
              <a:t>tirée</a:t>
            </a:r>
            <a:r>
              <a:rPr lang="it-IT" dirty="0"/>
              <a:t> de </a:t>
            </a:r>
            <a:r>
              <a:rPr lang="it-IT" dirty="0" err="1"/>
              <a:t>Minaee</a:t>
            </a:r>
            <a:r>
              <a:rPr lang="it-IT" dirty="0"/>
              <a:t> et al., 2024</a:t>
            </a:r>
          </a:p>
          <a:p>
            <a:r>
              <a:rPr lang="it-IT" dirty="0" err="1"/>
              <a:t>Disponible</a:t>
            </a:r>
            <a:r>
              <a:rPr lang="it-IT" dirty="0"/>
              <a:t> sur </a:t>
            </a:r>
            <a:r>
              <a:rPr lang="it-IT" dirty="0" err="1"/>
              <a:t>arxiv</a:t>
            </a:r>
            <a:endParaRPr lang="fr-FR" dirty="0"/>
          </a:p>
        </p:txBody>
      </p:sp>
    </p:spTree>
    <p:extLst>
      <p:ext uri="{BB962C8B-B14F-4D97-AF65-F5344CB8AC3E}">
        <p14:creationId xmlns:p14="http://schemas.microsoft.com/office/powerpoint/2010/main" val="18920591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F4727F-0942-202B-9FFD-E9113B8D05E8}"/>
              </a:ext>
            </a:extLst>
          </p:cNvPr>
          <p:cNvSpPr>
            <a:spLocks noGrp="1"/>
          </p:cNvSpPr>
          <p:nvPr>
            <p:ph type="title"/>
          </p:nvPr>
        </p:nvSpPr>
        <p:spPr/>
        <p:txBody>
          <a:bodyPr/>
          <a:lstStyle/>
          <a:p>
            <a:endParaRPr lang="fr-FR"/>
          </a:p>
        </p:txBody>
      </p:sp>
      <p:sp>
        <p:nvSpPr>
          <p:cNvPr id="3" name="Sous-titre 2">
            <a:extLst>
              <a:ext uri="{FF2B5EF4-FFF2-40B4-BE49-F238E27FC236}">
                <a16:creationId xmlns:a16="http://schemas.microsoft.com/office/drawing/2014/main" id="{07056167-1804-E281-D890-248CBA66FA43}"/>
              </a:ext>
            </a:extLst>
          </p:cNvPr>
          <p:cNvSpPr>
            <a:spLocks noGrp="1"/>
          </p:cNvSpPr>
          <p:nvPr>
            <p:ph type="subTitle" idx="1"/>
          </p:nvPr>
        </p:nvSpPr>
        <p:spPr/>
        <p:txBody>
          <a:bodyPr/>
          <a:lstStyle/>
          <a:p>
            <a:endParaRPr lang="fr-FR"/>
          </a:p>
        </p:txBody>
      </p:sp>
      <p:pic>
        <p:nvPicPr>
          <p:cNvPr id="5" name="Image 4">
            <a:extLst>
              <a:ext uri="{FF2B5EF4-FFF2-40B4-BE49-F238E27FC236}">
                <a16:creationId xmlns:a16="http://schemas.microsoft.com/office/drawing/2014/main" id="{5BD3D138-F1C0-5F29-6123-A45FB4B819FE}"/>
              </a:ext>
            </a:extLst>
          </p:cNvPr>
          <p:cNvPicPr>
            <a:picLocks noChangeAspect="1"/>
          </p:cNvPicPr>
          <p:nvPr/>
        </p:nvPicPr>
        <p:blipFill>
          <a:blip r:embed="rId2"/>
          <a:stretch>
            <a:fillRect/>
          </a:stretch>
        </p:blipFill>
        <p:spPr>
          <a:xfrm>
            <a:off x="0" y="361893"/>
            <a:ext cx="9144000" cy="4419713"/>
          </a:xfrm>
          <a:prstGeom prst="rect">
            <a:avLst/>
          </a:prstGeom>
        </p:spPr>
      </p:pic>
      <p:sp>
        <p:nvSpPr>
          <p:cNvPr id="6" name="ZoneTexte 5">
            <a:extLst>
              <a:ext uri="{FF2B5EF4-FFF2-40B4-BE49-F238E27FC236}">
                <a16:creationId xmlns:a16="http://schemas.microsoft.com/office/drawing/2014/main" id="{268E15FA-73DE-55F4-2483-17F14BFD0A4F}"/>
              </a:ext>
            </a:extLst>
          </p:cNvPr>
          <p:cNvSpPr txBox="1"/>
          <p:nvPr/>
        </p:nvSpPr>
        <p:spPr>
          <a:xfrm>
            <a:off x="6461761" y="361893"/>
            <a:ext cx="2682240" cy="523220"/>
          </a:xfrm>
          <a:prstGeom prst="rect">
            <a:avLst/>
          </a:prstGeom>
          <a:noFill/>
        </p:spPr>
        <p:txBody>
          <a:bodyPr wrap="square" rtlCol="0">
            <a:spAutoFit/>
          </a:bodyPr>
          <a:lstStyle/>
          <a:p>
            <a:r>
              <a:rPr lang="it-IT" dirty="0" err="1"/>
              <a:t>Fig</a:t>
            </a:r>
            <a:r>
              <a:rPr lang="it-IT" dirty="0"/>
              <a:t> </a:t>
            </a:r>
            <a:r>
              <a:rPr lang="it-IT" dirty="0" err="1"/>
              <a:t>tirée</a:t>
            </a:r>
            <a:r>
              <a:rPr lang="it-IT" dirty="0"/>
              <a:t> de </a:t>
            </a:r>
            <a:r>
              <a:rPr lang="it-IT" dirty="0" err="1"/>
              <a:t>Minaee</a:t>
            </a:r>
            <a:r>
              <a:rPr lang="it-IT" dirty="0"/>
              <a:t> et al., 2024</a:t>
            </a:r>
          </a:p>
          <a:p>
            <a:r>
              <a:rPr lang="it-IT" dirty="0" err="1"/>
              <a:t>Disponible</a:t>
            </a:r>
            <a:r>
              <a:rPr lang="it-IT" dirty="0"/>
              <a:t> sur </a:t>
            </a:r>
            <a:r>
              <a:rPr lang="it-IT" dirty="0" err="1"/>
              <a:t>arxiv</a:t>
            </a:r>
            <a:endParaRPr lang="fr-FR" dirty="0"/>
          </a:p>
        </p:txBody>
      </p:sp>
    </p:spTree>
    <p:extLst>
      <p:ext uri="{BB962C8B-B14F-4D97-AF65-F5344CB8AC3E}">
        <p14:creationId xmlns:p14="http://schemas.microsoft.com/office/powerpoint/2010/main" val="3250511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F782BF-3689-125E-2669-6D70EE784368}"/>
              </a:ext>
            </a:extLst>
          </p:cNvPr>
          <p:cNvSpPr>
            <a:spLocks noGrp="1"/>
          </p:cNvSpPr>
          <p:nvPr>
            <p:ph type="title"/>
          </p:nvPr>
        </p:nvSpPr>
        <p:spPr/>
        <p:txBody>
          <a:bodyPr/>
          <a:lstStyle/>
          <a:p>
            <a:r>
              <a:rPr lang="fr-FR" dirty="0"/>
              <a:t>Bonus : The </a:t>
            </a:r>
            <a:r>
              <a:rPr lang="fr-FR" dirty="0" err="1"/>
              <a:t>Narrated</a:t>
            </a:r>
            <a:r>
              <a:rPr lang="fr-FR" dirty="0"/>
              <a:t> Transformer</a:t>
            </a:r>
          </a:p>
        </p:txBody>
      </p:sp>
      <p:pic>
        <p:nvPicPr>
          <p:cNvPr id="4" name="Média en ligne 3" title="The Narrated Transformer Language Model">
            <a:hlinkClick r:id="" action="ppaction://media"/>
            <a:extLst>
              <a:ext uri="{FF2B5EF4-FFF2-40B4-BE49-F238E27FC236}">
                <a16:creationId xmlns:a16="http://schemas.microsoft.com/office/drawing/2014/main" id="{423E460A-0FB6-399A-FC4F-36FC8CB721BB}"/>
              </a:ext>
            </a:extLst>
          </p:cNvPr>
          <p:cNvPicPr>
            <a:picLocks noRot="1" noChangeAspect="1"/>
          </p:cNvPicPr>
          <p:nvPr>
            <a:videoFile r:link="rId1"/>
          </p:nvPr>
        </p:nvPicPr>
        <p:blipFill>
          <a:blip r:embed="rId3"/>
          <a:stretch>
            <a:fillRect/>
          </a:stretch>
        </p:blipFill>
        <p:spPr>
          <a:xfrm>
            <a:off x="1470772" y="1066710"/>
            <a:ext cx="6202456" cy="3504090"/>
          </a:xfrm>
          <a:prstGeom prst="rect">
            <a:avLst/>
          </a:prstGeom>
        </p:spPr>
      </p:pic>
    </p:spTree>
    <p:extLst>
      <p:ext uri="{BB962C8B-B14F-4D97-AF65-F5344CB8AC3E}">
        <p14:creationId xmlns:p14="http://schemas.microsoft.com/office/powerpoint/2010/main" val="796562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F7EF88-CAE8-5731-D12E-3B6069453261}"/>
              </a:ext>
            </a:extLst>
          </p:cNvPr>
          <p:cNvSpPr>
            <a:spLocks noGrp="1"/>
          </p:cNvSpPr>
          <p:nvPr>
            <p:ph type="title"/>
          </p:nvPr>
        </p:nvSpPr>
        <p:spPr/>
        <p:txBody>
          <a:bodyPr/>
          <a:lstStyle/>
          <a:p>
            <a:r>
              <a:rPr lang="it-IT" dirty="0">
                <a:hlinkClick r:id="rId2"/>
              </a:rPr>
              <a:t>Speech and Language Processing</a:t>
            </a:r>
            <a:endParaRPr lang="fr-FR" dirty="0"/>
          </a:p>
        </p:txBody>
      </p:sp>
      <p:sp>
        <p:nvSpPr>
          <p:cNvPr id="3" name="Sous-titre 2">
            <a:extLst>
              <a:ext uri="{FF2B5EF4-FFF2-40B4-BE49-F238E27FC236}">
                <a16:creationId xmlns:a16="http://schemas.microsoft.com/office/drawing/2014/main" id="{1112C650-25B9-7BE8-88B0-395340AACD43}"/>
              </a:ext>
            </a:extLst>
          </p:cNvPr>
          <p:cNvSpPr>
            <a:spLocks noGrp="1"/>
          </p:cNvSpPr>
          <p:nvPr>
            <p:ph type="subTitle" idx="1"/>
          </p:nvPr>
        </p:nvSpPr>
        <p:spPr/>
        <p:txBody>
          <a:bodyPr/>
          <a:lstStyle/>
          <a:p>
            <a:pPr algn="ctr"/>
            <a:r>
              <a:rPr lang="it-IT" dirty="0"/>
              <a:t>Dan </a:t>
            </a:r>
            <a:r>
              <a:rPr lang="it-IT" dirty="0" err="1"/>
              <a:t>Jurafsky</a:t>
            </a:r>
            <a:r>
              <a:rPr lang="it-IT" dirty="0"/>
              <a:t> et James H. Martin</a:t>
            </a:r>
          </a:p>
          <a:p>
            <a:pPr algn="ctr"/>
            <a:r>
              <a:rPr lang="it-IT" dirty="0"/>
              <a:t>Full </a:t>
            </a:r>
            <a:r>
              <a:rPr lang="it-IT" dirty="0" err="1"/>
              <a:t>version</a:t>
            </a:r>
            <a:r>
              <a:rPr lang="it-IT" dirty="0"/>
              <a:t> </a:t>
            </a:r>
            <a:r>
              <a:rPr lang="it-IT" dirty="0" err="1"/>
              <a:t>available</a:t>
            </a:r>
            <a:r>
              <a:rPr lang="it-IT" dirty="0"/>
              <a:t> online!</a:t>
            </a:r>
            <a:endParaRPr lang="fr-FR" dirty="0"/>
          </a:p>
        </p:txBody>
      </p:sp>
      <p:pic>
        <p:nvPicPr>
          <p:cNvPr id="5" name="Image 4">
            <a:extLst>
              <a:ext uri="{FF2B5EF4-FFF2-40B4-BE49-F238E27FC236}">
                <a16:creationId xmlns:a16="http://schemas.microsoft.com/office/drawing/2014/main" id="{4FFB3B69-BEAE-9DB5-C539-14446FA843EC}"/>
              </a:ext>
            </a:extLst>
          </p:cNvPr>
          <p:cNvPicPr>
            <a:picLocks noChangeAspect="1"/>
          </p:cNvPicPr>
          <p:nvPr/>
        </p:nvPicPr>
        <p:blipFill>
          <a:blip r:embed="rId3"/>
          <a:stretch>
            <a:fillRect/>
          </a:stretch>
        </p:blipFill>
        <p:spPr>
          <a:xfrm>
            <a:off x="5312239" y="880535"/>
            <a:ext cx="2715004" cy="3543795"/>
          </a:xfrm>
          <a:prstGeom prst="rect">
            <a:avLst/>
          </a:prstGeom>
        </p:spPr>
      </p:pic>
    </p:spTree>
    <p:extLst>
      <p:ext uri="{BB962C8B-B14F-4D97-AF65-F5344CB8AC3E}">
        <p14:creationId xmlns:p14="http://schemas.microsoft.com/office/powerpoint/2010/main" val="1822873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527;p35">
            <a:extLst>
              <a:ext uri="{FF2B5EF4-FFF2-40B4-BE49-F238E27FC236}">
                <a16:creationId xmlns:a16="http://schemas.microsoft.com/office/drawing/2014/main" id="{4E5F988D-6E4D-AA59-7B5B-3D0DE45B65B9}"/>
              </a:ext>
            </a:extLst>
          </p:cNvPr>
          <p:cNvSpPr/>
          <p:nvPr/>
        </p:nvSpPr>
        <p:spPr>
          <a:xfrm>
            <a:off x="4023300" y="1386538"/>
            <a:ext cx="1097400" cy="1097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 name="Titre 1">
            <a:extLst>
              <a:ext uri="{FF2B5EF4-FFF2-40B4-BE49-F238E27FC236}">
                <a16:creationId xmlns:a16="http://schemas.microsoft.com/office/drawing/2014/main" id="{A6A6AF2C-A945-F7AB-0F23-BABF278B53E8}"/>
              </a:ext>
            </a:extLst>
          </p:cNvPr>
          <p:cNvSpPr>
            <a:spLocks noGrp="1"/>
          </p:cNvSpPr>
          <p:nvPr>
            <p:ph type="title"/>
          </p:nvPr>
        </p:nvSpPr>
        <p:spPr/>
        <p:txBody>
          <a:bodyPr/>
          <a:lstStyle/>
          <a:p>
            <a:r>
              <a:rPr lang="it-IT" dirty="0"/>
              <a:t>03</a:t>
            </a:r>
            <a:endParaRPr lang="fr-FR" dirty="0"/>
          </a:p>
        </p:txBody>
      </p:sp>
      <p:sp>
        <p:nvSpPr>
          <p:cNvPr id="3" name="Sous-titre 2">
            <a:extLst>
              <a:ext uri="{FF2B5EF4-FFF2-40B4-BE49-F238E27FC236}">
                <a16:creationId xmlns:a16="http://schemas.microsoft.com/office/drawing/2014/main" id="{DAE71E4E-BDE6-5464-9A93-C9F075262B77}"/>
              </a:ext>
            </a:extLst>
          </p:cNvPr>
          <p:cNvSpPr>
            <a:spLocks noGrp="1"/>
          </p:cNvSpPr>
          <p:nvPr>
            <p:ph type="subTitle" idx="1"/>
          </p:nvPr>
        </p:nvSpPr>
        <p:spPr/>
        <p:txBody>
          <a:bodyPr/>
          <a:lstStyle/>
          <a:p>
            <a:r>
              <a:rPr lang="fr-FR" dirty="0"/>
              <a:t>Et chaîne de traitement</a:t>
            </a:r>
          </a:p>
        </p:txBody>
      </p:sp>
      <p:sp>
        <p:nvSpPr>
          <p:cNvPr id="4" name="Titre 3">
            <a:extLst>
              <a:ext uri="{FF2B5EF4-FFF2-40B4-BE49-F238E27FC236}">
                <a16:creationId xmlns:a16="http://schemas.microsoft.com/office/drawing/2014/main" id="{7658B7AA-DA7C-3E0E-614D-1B330CD4F98B}"/>
              </a:ext>
            </a:extLst>
          </p:cNvPr>
          <p:cNvSpPr>
            <a:spLocks noGrp="1"/>
          </p:cNvSpPr>
          <p:nvPr>
            <p:ph type="title" idx="2"/>
          </p:nvPr>
        </p:nvSpPr>
        <p:spPr/>
        <p:txBody>
          <a:bodyPr/>
          <a:lstStyle/>
          <a:p>
            <a:r>
              <a:rPr lang="it-IT" dirty="0" err="1"/>
              <a:t>Tâches</a:t>
            </a:r>
            <a:endParaRPr lang="fr-FR" dirty="0"/>
          </a:p>
        </p:txBody>
      </p:sp>
    </p:spTree>
    <p:extLst>
      <p:ext uri="{BB962C8B-B14F-4D97-AF65-F5344CB8AC3E}">
        <p14:creationId xmlns:p14="http://schemas.microsoft.com/office/powerpoint/2010/main" val="25576703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AE9536-02A9-AB9A-07DB-86B471D6CC2F}"/>
              </a:ext>
            </a:extLst>
          </p:cNvPr>
          <p:cNvSpPr>
            <a:spLocks noGrp="1"/>
          </p:cNvSpPr>
          <p:nvPr>
            <p:ph type="title"/>
          </p:nvPr>
        </p:nvSpPr>
        <p:spPr/>
        <p:txBody>
          <a:bodyPr/>
          <a:lstStyle/>
          <a:p>
            <a:r>
              <a:rPr lang="fr-FR" dirty="0"/>
              <a:t>Réduire la langue à des problèmes calculables</a:t>
            </a:r>
          </a:p>
        </p:txBody>
      </p:sp>
      <p:sp>
        <p:nvSpPr>
          <p:cNvPr id="3" name="Sous-titre 2">
            <a:extLst>
              <a:ext uri="{FF2B5EF4-FFF2-40B4-BE49-F238E27FC236}">
                <a16:creationId xmlns:a16="http://schemas.microsoft.com/office/drawing/2014/main" id="{2B955EFE-BD4F-9424-7050-378BE815BF2D}"/>
              </a:ext>
            </a:extLst>
          </p:cNvPr>
          <p:cNvSpPr>
            <a:spLocks noGrp="1"/>
          </p:cNvSpPr>
          <p:nvPr>
            <p:ph type="subTitle" idx="1"/>
          </p:nvPr>
        </p:nvSpPr>
        <p:spPr>
          <a:xfrm>
            <a:off x="1207929" y="3623101"/>
            <a:ext cx="3364071" cy="1004700"/>
          </a:xfrm>
        </p:spPr>
        <p:txBody>
          <a:bodyPr/>
          <a:lstStyle/>
          <a:p>
            <a:r>
              <a:rPr lang="fr-FR" dirty="0"/>
              <a:t>Se soucier d’un problème à la fois pour ne pas s’occuper de la langue comme système</a:t>
            </a:r>
          </a:p>
        </p:txBody>
      </p:sp>
      <p:sp>
        <p:nvSpPr>
          <p:cNvPr id="5" name="Sous-titre 2">
            <a:extLst>
              <a:ext uri="{FF2B5EF4-FFF2-40B4-BE49-F238E27FC236}">
                <a16:creationId xmlns:a16="http://schemas.microsoft.com/office/drawing/2014/main" id="{F3B67713-BF5A-4E1F-4DFD-679A5121569D}"/>
              </a:ext>
            </a:extLst>
          </p:cNvPr>
          <p:cNvSpPr txBox="1">
            <a:spLocks/>
          </p:cNvSpPr>
          <p:nvPr/>
        </p:nvSpPr>
        <p:spPr>
          <a:xfrm>
            <a:off x="5749585" y="3623101"/>
            <a:ext cx="2855571" cy="1004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Figtree"/>
              <a:buNone/>
              <a:defRPr sz="16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9pPr>
          </a:lstStyle>
          <a:p>
            <a:r>
              <a:rPr lang="fr-FR" dirty="0"/>
              <a:t>Le problème général est divisé </a:t>
            </a:r>
          </a:p>
          <a:p>
            <a:r>
              <a:rPr lang="fr-FR" dirty="0"/>
              <a:t>en plusieurs sous-problèmes plus petits</a:t>
            </a:r>
          </a:p>
        </p:txBody>
      </p:sp>
      <p:sp>
        <p:nvSpPr>
          <p:cNvPr id="4" name="ZoneTexte 3">
            <a:extLst>
              <a:ext uri="{FF2B5EF4-FFF2-40B4-BE49-F238E27FC236}">
                <a16:creationId xmlns:a16="http://schemas.microsoft.com/office/drawing/2014/main" id="{E530CDBC-4FA7-2BD0-8998-EEA734A8F656}"/>
              </a:ext>
            </a:extLst>
          </p:cNvPr>
          <p:cNvSpPr txBox="1"/>
          <p:nvPr/>
        </p:nvSpPr>
        <p:spPr>
          <a:xfrm>
            <a:off x="5495335" y="1264023"/>
            <a:ext cx="3364070" cy="1569660"/>
          </a:xfrm>
          <a:prstGeom prst="rect">
            <a:avLst/>
          </a:prstGeom>
          <a:solidFill>
            <a:schemeClr val="tx1"/>
          </a:solidFill>
        </p:spPr>
        <p:txBody>
          <a:bodyPr wrap="square" rtlCol="0">
            <a:spAutoFit/>
          </a:bodyPr>
          <a:lstStyle/>
          <a:p>
            <a:pPr algn="just"/>
            <a:r>
              <a:rPr lang="it-IT" sz="1600" b="1" dirty="0" err="1">
                <a:solidFill>
                  <a:schemeClr val="bg2">
                    <a:lumMod val="75000"/>
                  </a:schemeClr>
                </a:solidFill>
                <a:latin typeface="Figtree"/>
                <a:sym typeface="Figtree"/>
              </a:rPr>
              <a:t>Théorie</a:t>
            </a:r>
            <a:r>
              <a:rPr lang="it-IT" sz="1600" b="1" dirty="0">
                <a:solidFill>
                  <a:schemeClr val="bg2">
                    <a:lumMod val="75000"/>
                  </a:schemeClr>
                </a:solidFill>
                <a:latin typeface="Figtree"/>
                <a:sym typeface="Figtree"/>
              </a:rPr>
              <a:t> de la </a:t>
            </a:r>
            <a:r>
              <a:rPr lang="it-IT" sz="1600" b="1" dirty="0" err="1">
                <a:solidFill>
                  <a:schemeClr val="bg2">
                    <a:lumMod val="75000"/>
                  </a:schemeClr>
                </a:solidFill>
                <a:latin typeface="Figtree"/>
                <a:sym typeface="Figtree"/>
              </a:rPr>
              <a:t>calculabilité</a:t>
            </a:r>
            <a:r>
              <a:rPr lang="it-IT" sz="1600" b="1" dirty="0">
                <a:solidFill>
                  <a:schemeClr val="bg2">
                    <a:lumMod val="75000"/>
                  </a:schemeClr>
                </a:solidFill>
                <a:latin typeface="Figtree"/>
                <a:sym typeface="Figtree"/>
              </a:rPr>
              <a:t> </a:t>
            </a:r>
            <a:r>
              <a:rPr lang="it-IT" sz="1600" dirty="0">
                <a:solidFill>
                  <a:schemeClr val="bg2">
                    <a:lumMod val="75000"/>
                  </a:schemeClr>
                </a:solidFill>
                <a:latin typeface="Figtree"/>
                <a:sym typeface="Wingdings" panose="05000000000000000000" pitchFamily="2" charset="2"/>
              </a:rPr>
              <a:t> </a:t>
            </a:r>
            <a:r>
              <a:rPr lang="it-IT" sz="1600" dirty="0" err="1">
                <a:solidFill>
                  <a:schemeClr val="bg2">
                    <a:lumMod val="75000"/>
                  </a:schemeClr>
                </a:solidFill>
                <a:latin typeface="Figtree"/>
                <a:sym typeface="Wingdings" panose="05000000000000000000" pitchFamily="2" charset="2"/>
              </a:rPr>
              <a:t>définir</a:t>
            </a:r>
            <a:r>
              <a:rPr lang="it-IT" sz="1600" dirty="0">
                <a:solidFill>
                  <a:schemeClr val="bg2">
                    <a:lumMod val="75000"/>
                  </a:schemeClr>
                </a:solidFill>
                <a:latin typeface="Figtree"/>
                <a:sym typeface="Wingdings" panose="05000000000000000000" pitchFamily="2" charset="2"/>
              </a:rPr>
              <a:t> </a:t>
            </a:r>
            <a:r>
              <a:rPr lang="it-IT" sz="1600" dirty="0" err="1">
                <a:solidFill>
                  <a:schemeClr val="bg2">
                    <a:lumMod val="75000"/>
                  </a:schemeClr>
                </a:solidFill>
                <a:latin typeface="Figtree"/>
                <a:sym typeface="Wingdings" panose="05000000000000000000" pitchFamily="2" charset="2"/>
              </a:rPr>
              <a:t>les</a:t>
            </a:r>
            <a:r>
              <a:rPr lang="it-IT" sz="1600" dirty="0">
                <a:solidFill>
                  <a:schemeClr val="bg2">
                    <a:lumMod val="75000"/>
                  </a:schemeClr>
                </a:solidFill>
                <a:latin typeface="Figtree"/>
                <a:sym typeface="Wingdings" panose="05000000000000000000" pitchFamily="2" charset="2"/>
              </a:rPr>
              <a:t> </a:t>
            </a:r>
            <a:r>
              <a:rPr lang="it-IT" sz="1600" dirty="0" err="1">
                <a:solidFill>
                  <a:schemeClr val="bg2">
                    <a:lumMod val="75000"/>
                  </a:schemeClr>
                </a:solidFill>
                <a:latin typeface="Figtree"/>
                <a:sym typeface="Wingdings" panose="05000000000000000000" pitchFamily="2" charset="2"/>
              </a:rPr>
              <a:t>limites</a:t>
            </a:r>
            <a:r>
              <a:rPr lang="it-IT" sz="1600" dirty="0">
                <a:solidFill>
                  <a:schemeClr val="bg2">
                    <a:lumMod val="75000"/>
                  </a:schemeClr>
                </a:solidFill>
                <a:latin typeface="Figtree"/>
                <a:sym typeface="Wingdings" panose="05000000000000000000" pitchFamily="2" charset="2"/>
              </a:rPr>
              <a:t> de ce qui </a:t>
            </a:r>
            <a:r>
              <a:rPr lang="it-IT" sz="1600" dirty="0" err="1">
                <a:solidFill>
                  <a:schemeClr val="bg2">
                    <a:lumMod val="75000"/>
                  </a:schemeClr>
                </a:solidFill>
                <a:latin typeface="Figtree"/>
                <a:sym typeface="Wingdings" panose="05000000000000000000" pitchFamily="2" charset="2"/>
              </a:rPr>
              <a:t>peut</a:t>
            </a:r>
            <a:r>
              <a:rPr lang="it-IT" sz="1600" dirty="0">
                <a:solidFill>
                  <a:schemeClr val="bg2">
                    <a:lumMod val="75000"/>
                  </a:schemeClr>
                </a:solidFill>
                <a:latin typeface="Figtree"/>
                <a:sym typeface="Wingdings" panose="05000000000000000000" pitchFamily="2" charset="2"/>
              </a:rPr>
              <a:t> </a:t>
            </a:r>
            <a:r>
              <a:rPr lang="it-IT" sz="1600" dirty="0" err="1">
                <a:solidFill>
                  <a:schemeClr val="bg2">
                    <a:lumMod val="75000"/>
                  </a:schemeClr>
                </a:solidFill>
                <a:latin typeface="Figtree"/>
                <a:sym typeface="Wingdings" panose="05000000000000000000" pitchFamily="2" charset="2"/>
              </a:rPr>
              <a:t>être</a:t>
            </a:r>
            <a:r>
              <a:rPr lang="it-IT" sz="1600" dirty="0">
                <a:solidFill>
                  <a:schemeClr val="bg2">
                    <a:lumMod val="75000"/>
                  </a:schemeClr>
                </a:solidFill>
                <a:latin typeface="Figtree"/>
                <a:sym typeface="Wingdings" panose="05000000000000000000" pitchFamily="2" charset="2"/>
              </a:rPr>
              <a:t> </a:t>
            </a:r>
            <a:r>
              <a:rPr lang="it-IT" sz="1600" dirty="0" err="1">
                <a:solidFill>
                  <a:schemeClr val="bg2">
                    <a:lumMod val="75000"/>
                  </a:schemeClr>
                </a:solidFill>
                <a:latin typeface="Figtree"/>
                <a:sym typeface="Wingdings" panose="05000000000000000000" pitchFamily="2" charset="2"/>
              </a:rPr>
              <a:t>calculé</a:t>
            </a:r>
            <a:r>
              <a:rPr lang="it-IT" sz="1600" dirty="0">
                <a:solidFill>
                  <a:schemeClr val="bg2">
                    <a:lumMod val="75000"/>
                  </a:schemeClr>
                </a:solidFill>
                <a:latin typeface="Figtree"/>
                <a:sym typeface="Wingdings" panose="05000000000000000000" pitchFamily="2" charset="2"/>
              </a:rPr>
              <a:t> à </a:t>
            </a:r>
            <a:r>
              <a:rPr lang="it-IT" sz="1600" dirty="0" err="1">
                <a:solidFill>
                  <a:schemeClr val="bg2">
                    <a:lumMod val="75000"/>
                  </a:schemeClr>
                </a:solidFill>
                <a:latin typeface="Figtree"/>
                <a:sym typeface="Wingdings" panose="05000000000000000000" pitchFamily="2" charset="2"/>
              </a:rPr>
              <a:t>travers</a:t>
            </a:r>
            <a:r>
              <a:rPr lang="it-IT" sz="1600" dirty="0">
                <a:solidFill>
                  <a:schemeClr val="bg2">
                    <a:lumMod val="75000"/>
                  </a:schemeClr>
                </a:solidFill>
                <a:latin typeface="Figtree"/>
                <a:sym typeface="Wingdings" panose="05000000000000000000" pitchFamily="2" charset="2"/>
              </a:rPr>
              <a:t> un </a:t>
            </a:r>
            <a:r>
              <a:rPr lang="it-IT" sz="1600" dirty="0" err="1">
                <a:solidFill>
                  <a:schemeClr val="bg2">
                    <a:lumMod val="75000"/>
                  </a:schemeClr>
                </a:solidFill>
                <a:latin typeface="Figtree"/>
                <a:sym typeface="Wingdings" panose="05000000000000000000" pitchFamily="2" charset="2"/>
              </a:rPr>
              <a:t>algo</a:t>
            </a:r>
            <a:r>
              <a:rPr lang="it-IT" sz="1600" dirty="0">
                <a:solidFill>
                  <a:schemeClr val="bg2">
                    <a:lumMod val="75000"/>
                  </a:schemeClr>
                </a:solidFill>
                <a:latin typeface="Figtree"/>
                <a:sym typeface="Wingdings" panose="05000000000000000000" pitchFamily="2" charset="2"/>
              </a:rPr>
              <a:t> =/= </a:t>
            </a:r>
            <a:r>
              <a:rPr lang="it-IT" sz="1600" b="1" dirty="0" err="1">
                <a:solidFill>
                  <a:schemeClr val="bg2">
                    <a:lumMod val="75000"/>
                  </a:schemeClr>
                </a:solidFill>
                <a:latin typeface="Figtree"/>
                <a:sym typeface="Wingdings" panose="05000000000000000000" pitchFamily="2" charset="2"/>
              </a:rPr>
              <a:t>Théorie</a:t>
            </a:r>
            <a:r>
              <a:rPr lang="it-IT" sz="1600" b="1" dirty="0">
                <a:solidFill>
                  <a:schemeClr val="bg2">
                    <a:lumMod val="75000"/>
                  </a:schemeClr>
                </a:solidFill>
                <a:latin typeface="Figtree"/>
                <a:sym typeface="Wingdings" panose="05000000000000000000" pitchFamily="2" charset="2"/>
              </a:rPr>
              <a:t> de la </a:t>
            </a:r>
            <a:r>
              <a:rPr lang="it-IT" sz="1600" b="1" dirty="0" err="1">
                <a:solidFill>
                  <a:schemeClr val="bg2">
                    <a:lumMod val="75000"/>
                  </a:schemeClr>
                </a:solidFill>
                <a:latin typeface="Figtree"/>
                <a:sym typeface="Wingdings" panose="05000000000000000000" pitchFamily="2" charset="2"/>
              </a:rPr>
              <a:t>complexité</a:t>
            </a:r>
            <a:r>
              <a:rPr lang="it-IT" sz="1600" b="1" dirty="0">
                <a:solidFill>
                  <a:schemeClr val="bg2">
                    <a:lumMod val="75000"/>
                  </a:schemeClr>
                </a:solidFill>
                <a:latin typeface="Figtree"/>
                <a:sym typeface="Wingdings" panose="05000000000000000000" pitchFamily="2" charset="2"/>
              </a:rPr>
              <a:t> </a:t>
            </a:r>
            <a:r>
              <a:rPr lang="it-IT" sz="1600" dirty="0">
                <a:solidFill>
                  <a:schemeClr val="bg2">
                    <a:lumMod val="75000"/>
                  </a:schemeClr>
                </a:solidFill>
                <a:latin typeface="Figtree"/>
                <a:sym typeface="Wingdings" panose="05000000000000000000" pitchFamily="2" charset="2"/>
              </a:rPr>
              <a:t> </a:t>
            </a:r>
            <a:r>
              <a:rPr lang="it-IT" sz="1600" dirty="0" err="1">
                <a:solidFill>
                  <a:schemeClr val="bg2">
                    <a:lumMod val="75000"/>
                  </a:schemeClr>
                </a:solidFill>
                <a:latin typeface="Figtree"/>
                <a:sym typeface="Wingdings" panose="05000000000000000000" pitchFamily="2" charset="2"/>
              </a:rPr>
              <a:t>définir</a:t>
            </a:r>
            <a:r>
              <a:rPr lang="it-IT" sz="1600" dirty="0">
                <a:solidFill>
                  <a:schemeClr val="bg2">
                    <a:lumMod val="75000"/>
                  </a:schemeClr>
                </a:solidFill>
                <a:latin typeface="Figtree"/>
                <a:sym typeface="Wingdings" panose="05000000000000000000" pitchFamily="2" charset="2"/>
              </a:rPr>
              <a:t> quelle est l’</a:t>
            </a:r>
            <a:r>
              <a:rPr lang="it-IT" sz="1600" dirty="0" err="1">
                <a:solidFill>
                  <a:schemeClr val="bg2">
                    <a:lumMod val="75000"/>
                  </a:schemeClr>
                </a:solidFill>
                <a:latin typeface="Figtree"/>
                <a:sym typeface="Wingdings" panose="05000000000000000000" pitchFamily="2" charset="2"/>
              </a:rPr>
              <a:t>éfficacité</a:t>
            </a:r>
            <a:r>
              <a:rPr lang="it-IT" sz="1600" dirty="0">
                <a:solidFill>
                  <a:schemeClr val="bg2">
                    <a:lumMod val="75000"/>
                  </a:schemeClr>
                </a:solidFill>
                <a:latin typeface="Figtree"/>
                <a:sym typeface="Wingdings" panose="05000000000000000000" pitchFamily="2" charset="2"/>
              </a:rPr>
              <a:t> d’un </a:t>
            </a:r>
            <a:r>
              <a:rPr lang="it-IT" sz="1600" dirty="0" err="1">
                <a:solidFill>
                  <a:schemeClr val="bg2">
                    <a:lumMod val="75000"/>
                  </a:schemeClr>
                </a:solidFill>
                <a:latin typeface="Figtree"/>
                <a:sym typeface="Wingdings" panose="05000000000000000000" pitchFamily="2" charset="2"/>
              </a:rPr>
              <a:t>algorithme</a:t>
            </a:r>
            <a:endParaRPr lang="it-IT" dirty="0">
              <a:solidFill>
                <a:schemeClr val="bg2">
                  <a:lumMod val="75000"/>
                </a:schemeClr>
              </a:solidFill>
            </a:endParaRPr>
          </a:p>
        </p:txBody>
      </p:sp>
      <p:cxnSp>
        <p:nvCxnSpPr>
          <p:cNvPr id="6" name="Google Shape;1610;p43">
            <a:extLst>
              <a:ext uri="{FF2B5EF4-FFF2-40B4-BE49-F238E27FC236}">
                <a16:creationId xmlns:a16="http://schemas.microsoft.com/office/drawing/2014/main" id="{ACFB1F39-99A3-6FC6-8A67-CFC4D5B305B4}"/>
              </a:ext>
            </a:extLst>
          </p:cNvPr>
          <p:cNvCxnSpPr/>
          <p:nvPr/>
        </p:nvCxnSpPr>
        <p:spPr>
          <a:xfrm>
            <a:off x="4687356" y="4216957"/>
            <a:ext cx="953400" cy="0"/>
          </a:xfrm>
          <a:prstGeom prst="straightConnector1">
            <a:avLst/>
          </a:prstGeom>
          <a:noFill/>
          <a:ln w="19050" cap="flat" cmpd="sng">
            <a:solidFill>
              <a:schemeClr val="accent2"/>
            </a:solidFill>
            <a:prstDash val="solid"/>
            <a:round/>
            <a:headEnd type="none" w="med" len="med"/>
            <a:tailEnd type="stealth" w="med" len="med"/>
          </a:ln>
        </p:spPr>
      </p:cxnSp>
    </p:spTree>
    <p:extLst>
      <p:ext uri="{BB962C8B-B14F-4D97-AF65-F5344CB8AC3E}">
        <p14:creationId xmlns:p14="http://schemas.microsoft.com/office/powerpoint/2010/main" val="4105721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Chaîne de traitement en TAL</a:t>
            </a:r>
            <a:endParaRPr dirty="0"/>
          </a:p>
        </p:txBody>
      </p:sp>
      <p:cxnSp>
        <p:nvCxnSpPr>
          <p:cNvPr id="1610" name="Google Shape;1610;p43"/>
          <p:cNvCxnSpPr>
            <a:stCxn id="1611" idx="6"/>
            <a:endCxn id="1612" idx="2"/>
          </p:cNvCxnSpPr>
          <p:nvPr/>
        </p:nvCxnSpPr>
        <p:spPr>
          <a:xfrm>
            <a:off x="3441292" y="3697005"/>
            <a:ext cx="953400" cy="0"/>
          </a:xfrm>
          <a:prstGeom prst="straightConnector1">
            <a:avLst/>
          </a:prstGeom>
          <a:noFill/>
          <a:ln w="19050" cap="flat" cmpd="sng">
            <a:solidFill>
              <a:schemeClr val="accent2"/>
            </a:solidFill>
            <a:prstDash val="solid"/>
            <a:round/>
            <a:headEnd type="none" w="med" len="med"/>
            <a:tailEnd type="stealth" w="med" len="med"/>
          </a:ln>
        </p:spPr>
      </p:cxnSp>
      <p:cxnSp>
        <p:nvCxnSpPr>
          <p:cNvPr id="1613" name="Google Shape;1613;p43"/>
          <p:cNvCxnSpPr>
            <a:stCxn id="1612" idx="6"/>
            <a:endCxn id="1614" idx="2"/>
          </p:cNvCxnSpPr>
          <p:nvPr/>
        </p:nvCxnSpPr>
        <p:spPr>
          <a:xfrm>
            <a:off x="5091599" y="3697005"/>
            <a:ext cx="969000" cy="0"/>
          </a:xfrm>
          <a:prstGeom prst="straightConnector1">
            <a:avLst/>
          </a:prstGeom>
          <a:noFill/>
          <a:ln w="19050" cap="flat" cmpd="sng">
            <a:solidFill>
              <a:schemeClr val="accent2"/>
            </a:solidFill>
            <a:prstDash val="solid"/>
            <a:round/>
            <a:headEnd type="none" w="med" len="med"/>
            <a:tailEnd type="stealth" w="med" len="med"/>
          </a:ln>
        </p:spPr>
      </p:cxnSp>
      <p:sp>
        <p:nvSpPr>
          <p:cNvPr id="1615" name="Google Shape;1615;p43"/>
          <p:cNvSpPr txBox="1"/>
          <p:nvPr/>
        </p:nvSpPr>
        <p:spPr>
          <a:xfrm>
            <a:off x="-128084" y="2301534"/>
            <a:ext cx="2702100" cy="411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fr-FR" sz="1800" b="1" dirty="0">
                <a:solidFill>
                  <a:schemeClr val="lt1"/>
                </a:solidFill>
                <a:latin typeface="MuseoModerno"/>
                <a:ea typeface="MuseoModerno"/>
                <a:cs typeface="MuseoModerno"/>
                <a:sym typeface="MuseoModerno"/>
              </a:rPr>
              <a:t>Module</a:t>
            </a:r>
            <a:endParaRPr sz="1800" b="1" dirty="0">
              <a:solidFill>
                <a:schemeClr val="lt1"/>
              </a:solidFill>
              <a:latin typeface="MuseoModerno"/>
              <a:ea typeface="MuseoModerno"/>
              <a:cs typeface="MuseoModerno"/>
              <a:sym typeface="MuseoModerno"/>
            </a:endParaRPr>
          </a:p>
        </p:txBody>
      </p:sp>
      <p:sp>
        <p:nvSpPr>
          <p:cNvPr id="1616" name="Google Shape;1616;p43"/>
          <p:cNvSpPr txBox="1"/>
          <p:nvPr/>
        </p:nvSpPr>
        <p:spPr>
          <a:xfrm>
            <a:off x="-128115" y="2520788"/>
            <a:ext cx="2702100" cy="124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dirty="0">
                <a:solidFill>
                  <a:schemeClr val="lt1"/>
                </a:solidFill>
                <a:latin typeface="Figtree"/>
                <a:ea typeface="Figtree"/>
                <a:cs typeface="Figtree"/>
                <a:sym typeface="Figtree"/>
              </a:rPr>
              <a:t>Manipulations de l’objet texte </a:t>
            </a:r>
          </a:p>
          <a:p>
            <a:pPr marL="0" lvl="0" indent="0" algn="ctr" rtl="0">
              <a:lnSpc>
                <a:spcPct val="115000"/>
              </a:lnSpc>
              <a:spcBef>
                <a:spcPts val="0"/>
              </a:spcBef>
              <a:spcAft>
                <a:spcPts val="0"/>
              </a:spcAft>
              <a:buNone/>
            </a:pPr>
            <a:r>
              <a:rPr lang="en" sz="1200" dirty="0">
                <a:solidFill>
                  <a:schemeClr val="lt1"/>
                </a:solidFill>
                <a:latin typeface="Figtree"/>
                <a:ea typeface="Figtree"/>
                <a:cs typeface="Figtree"/>
                <a:sym typeface="Figtree"/>
              </a:rPr>
              <a:t>pour idéntifier et/ou étiqueter </a:t>
            </a:r>
          </a:p>
          <a:p>
            <a:pPr marL="0" lvl="0" indent="0" algn="ctr" rtl="0">
              <a:lnSpc>
                <a:spcPct val="115000"/>
              </a:lnSpc>
              <a:spcBef>
                <a:spcPts val="0"/>
              </a:spcBef>
              <a:spcAft>
                <a:spcPts val="0"/>
              </a:spcAft>
              <a:buNone/>
            </a:pPr>
            <a:r>
              <a:rPr lang="en" sz="1200" dirty="0">
                <a:solidFill>
                  <a:schemeClr val="lt1"/>
                </a:solidFill>
                <a:latin typeface="Figtree"/>
                <a:ea typeface="Figtree"/>
                <a:cs typeface="Figtree"/>
                <a:sym typeface="Figtree"/>
              </a:rPr>
              <a:t>des objets linguistiques </a:t>
            </a:r>
          </a:p>
          <a:p>
            <a:pPr marL="0" lvl="0" indent="0" algn="ctr" rtl="0">
              <a:lnSpc>
                <a:spcPct val="115000"/>
              </a:lnSpc>
              <a:spcBef>
                <a:spcPts val="0"/>
              </a:spcBef>
              <a:spcAft>
                <a:spcPts val="0"/>
              </a:spcAft>
              <a:buNone/>
            </a:pPr>
            <a:r>
              <a:rPr lang="en" sz="1200" dirty="0">
                <a:solidFill>
                  <a:schemeClr val="lt1"/>
                </a:solidFill>
                <a:latin typeface="Figtree"/>
                <a:ea typeface="Figtree"/>
                <a:cs typeface="Figtree"/>
                <a:sym typeface="Figtree"/>
              </a:rPr>
              <a:t>à différents niveaux textuels </a:t>
            </a:r>
            <a:endParaRPr sz="1200" dirty="0">
              <a:solidFill>
                <a:schemeClr val="lt1"/>
              </a:solidFill>
              <a:latin typeface="Figtree"/>
              <a:ea typeface="Figtree"/>
              <a:cs typeface="Figtree"/>
              <a:sym typeface="Figtree"/>
            </a:endParaRPr>
          </a:p>
        </p:txBody>
      </p:sp>
      <p:sp>
        <p:nvSpPr>
          <p:cNvPr id="1617" name="Google Shape;1617;p43"/>
          <p:cNvSpPr txBox="1"/>
          <p:nvPr/>
        </p:nvSpPr>
        <p:spPr>
          <a:xfrm>
            <a:off x="2341972" y="1803105"/>
            <a:ext cx="1502819" cy="411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b="1" dirty="0">
                <a:solidFill>
                  <a:schemeClr val="lt1"/>
                </a:solidFill>
                <a:latin typeface="MuseoModerno"/>
                <a:ea typeface="MuseoModerno"/>
                <a:cs typeface="MuseoModerno"/>
                <a:sym typeface="MuseoModerno"/>
              </a:rPr>
              <a:t>Segmentation</a:t>
            </a:r>
            <a:endParaRPr b="1" dirty="0">
              <a:solidFill>
                <a:schemeClr val="lt1"/>
              </a:solidFill>
              <a:latin typeface="MuseoModerno"/>
              <a:ea typeface="MuseoModerno"/>
              <a:cs typeface="MuseoModerno"/>
              <a:sym typeface="MuseoModerno"/>
            </a:endParaRPr>
          </a:p>
        </p:txBody>
      </p:sp>
      <p:sp>
        <p:nvSpPr>
          <p:cNvPr id="1618" name="Google Shape;1618;p43"/>
          <p:cNvSpPr txBox="1"/>
          <p:nvPr/>
        </p:nvSpPr>
        <p:spPr>
          <a:xfrm>
            <a:off x="2438030" y="2022358"/>
            <a:ext cx="1406762" cy="696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50" dirty="0">
                <a:solidFill>
                  <a:schemeClr val="lt1"/>
                </a:solidFill>
                <a:latin typeface="Figtree"/>
                <a:ea typeface="Figtree"/>
                <a:cs typeface="Figtree"/>
                <a:sym typeface="Figtree"/>
              </a:rPr>
              <a:t>En paragraphes, </a:t>
            </a:r>
          </a:p>
          <a:p>
            <a:pPr marL="0" lvl="0" indent="0" algn="ctr" rtl="0">
              <a:lnSpc>
                <a:spcPct val="115000"/>
              </a:lnSpc>
              <a:spcBef>
                <a:spcPts val="0"/>
              </a:spcBef>
              <a:spcAft>
                <a:spcPts val="0"/>
              </a:spcAft>
              <a:buNone/>
            </a:pPr>
            <a:r>
              <a:rPr lang="en" sz="1050" dirty="0">
                <a:solidFill>
                  <a:schemeClr val="lt1"/>
                </a:solidFill>
                <a:latin typeface="Figtree"/>
                <a:ea typeface="Figtree"/>
                <a:cs typeface="Figtree"/>
                <a:sym typeface="Figtree"/>
              </a:rPr>
              <a:t>en phrases…</a:t>
            </a:r>
            <a:endParaRPr sz="1050" dirty="0">
              <a:solidFill>
                <a:schemeClr val="lt1"/>
              </a:solidFill>
              <a:latin typeface="Figtree"/>
              <a:ea typeface="Figtree"/>
              <a:cs typeface="Figtree"/>
              <a:sym typeface="Figtree"/>
            </a:endParaRPr>
          </a:p>
        </p:txBody>
      </p:sp>
      <p:sp>
        <p:nvSpPr>
          <p:cNvPr id="1619" name="Google Shape;1619;p43"/>
          <p:cNvSpPr txBox="1"/>
          <p:nvPr/>
        </p:nvSpPr>
        <p:spPr>
          <a:xfrm>
            <a:off x="3880558" y="1803105"/>
            <a:ext cx="1650307" cy="411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b="1" dirty="0">
                <a:solidFill>
                  <a:schemeClr val="lt1"/>
                </a:solidFill>
                <a:latin typeface="MuseoModerno"/>
                <a:ea typeface="MuseoModerno"/>
                <a:cs typeface="MuseoModerno"/>
                <a:sym typeface="MuseoModerno"/>
              </a:rPr>
              <a:t>Tokenisation</a:t>
            </a:r>
            <a:endParaRPr b="1" dirty="0">
              <a:solidFill>
                <a:schemeClr val="lt1"/>
              </a:solidFill>
              <a:latin typeface="MuseoModerno"/>
              <a:ea typeface="MuseoModerno"/>
              <a:cs typeface="MuseoModerno"/>
              <a:sym typeface="MuseoModerno"/>
            </a:endParaRPr>
          </a:p>
        </p:txBody>
      </p:sp>
      <p:sp>
        <p:nvSpPr>
          <p:cNvPr id="1620" name="Google Shape;1620;p43"/>
          <p:cNvSpPr txBox="1"/>
          <p:nvPr/>
        </p:nvSpPr>
        <p:spPr>
          <a:xfrm>
            <a:off x="3991199" y="2022358"/>
            <a:ext cx="1503900" cy="696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sz="1050" dirty="0">
                <a:solidFill>
                  <a:schemeClr val="lt1"/>
                </a:solidFill>
                <a:latin typeface="Figtree"/>
                <a:ea typeface="Figtree"/>
                <a:cs typeface="Figtree"/>
                <a:sym typeface="Figtree"/>
              </a:rPr>
              <a:t>S</a:t>
            </a:r>
            <a:r>
              <a:rPr lang="en" sz="1050" dirty="0">
                <a:solidFill>
                  <a:schemeClr val="lt1"/>
                </a:solidFill>
                <a:latin typeface="Figtree"/>
                <a:ea typeface="Figtree"/>
                <a:cs typeface="Figtree"/>
                <a:sym typeface="Figtree"/>
              </a:rPr>
              <a:t>egmentation </a:t>
            </a:r>
          </a:p>
          <a:p>
            <a:pPr marL="0" lvl="0" indent="0" algn="ctr" rtl="0">
              <a:lnSpc>
                <a:spcPct val="115000"/>
              </a:lnSpc>
              <a:spcBef>
                <a:spcPts val="0"/>
              </a:spcBef>
              <a:spcAft>
                <a:spcPts val="0"/>
              </a:spcAft>
              <a:buNone/>
            </a:pPr>
            <a:r>
              <a:rPr lang="en" sz="1050" dirty="0">
                <a:solidFill>
                  <a:schemeClr val="lt1"/>
                </a:solidFill>
                <a:latin typeface="Figtree"/>
                <a:ea typeface="Figtree"/>
                <a:cs typeface="Figtree"/>
                <a:sym typeface="Figtree"/>
              </a:rPr>
              <a:t>en tokens</a:t>
            </a:r>
            <a:endParaRPr sz="1050" dirty="0">
              <a:solidFill>
                <a:schemeClr val="lt1"/>
              </a:solidFill>
              <a:latin typeface="Figtree"/>
              <a:ea typeface="Figtree"/>
              <a:cs typeface="Figtree"/>
              <a:sym typeface="Figtree"/>
            </a:endParaRPr>
          </a:p>
        </p:txBody>
      </p:sp>
      <p:sp>
        <p:nvSpPr>
          <p:cNvPr id="1621" name="Google Shape;1621;p43"/>
          <p:cNvSpPr txBox="1"/>
          <p:nvPr/>
        </p:nvSpPr>
        <p:spPr>
          <a:xfrm>
            <a:off x="5469068" y="1797004"/>
            <a:ext cx="191576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b="1" dirty="0">
                <a:solidFill>
                  <a:schemeClr val="lt1"/>
                </a:solidFill>
                <a:latin typeface="MuseoModerno"/>
                <a:ea typeface="MuseoModerno"/>
                <a:cs typeface="MuseoModerno"/>
                <a:sym typeface="MuseoModerno"/>
              </a:rPr>
              <a:t>Lemmatisation</a:t>
            </a:r>
            <a:endParaRPr b="1" dirty="0">
              <a:solidFill>
                <a:schemeClr val="lt1"/>
              </a:solidFill>
              <a:latin typeface="MuseoModerno"/>
              <a:ea typeface="MuseoModerno"/>
              <a:cs typeface="MuseoModerno"/>
              <a:sym typeface="MuseoModerno"/>
            </a:endParaRPr>
          </a:p>
        </p:txBody>
      </p:sp>
      <p:sp>
        <p:nvSpPr>
          <p:cNvPr id="1622" name="Google Shape;1622;p43"/>
          <p:cNvSpPr txBox="1"/>
          <p:nvPr/>
        </p:nvSpPr>
        <p:spPr>
          <a:xfrm>
            <a:off x="5656955" y="2022358"/>
            <a:ext cx="1503900" cy="696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50" dirty="0">
                <a:solidFill>
                  <a:schemeClr val="lt1"/>
                </a:solidFill>
                <a:latin typeface="Figtree"/>
                <a:ea typeface="Figtree"/>
                <a:cs typeface="Figtree"/>
                <a:sym typeface="Figtree"/>
              </a:rPr>
              <a:t>Reconduire le token  à son lemme (si applicable)</a:t>
            </a:r>
            <a:endParaRPr sz="1050" dirty="0">
              <a:solidFill>
                <a:schemeClr val="lt1"/>
              </a:solidFill>
              <a:latin typeface="Figtree"/>
              <a:ea typeface="Figtree"/>
              <a:cs typeface="Figtree"/>
              <a:sym typeface="Figtree"/>
            </a:endParaRPr>
          </a:p>
        </p:txBody>
      </p:sp>
      <p:sp>
        <p:nvSpPr>
          <p:cNvPr id="1611" name="Google Shape;1611;p43"/>
          <p:cNvSpPr/>
          <p:nvPr/>
        </p:nvSpPr>
        <p:spPr>
          <a:xfrm>
            <a:off x="2744392" y="3348555"/>
            <a:ext cx="696900" cy="696900"/>
          </a:xfrm>
          <a:prstGeom prst="ellipse">
            <a:avLst/>
          </a:prstGeom>
          <a:solidFill>
            <a:schemeClr val="tx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612" name="Google Shape;1612;p43"/>
          <p:cNvSpPr/>
          <p:nvPr/>
        </p:nvSpPr>
        <p:spPr>
          <a:xfrm>
            <a:off x="4394699" y="3348555"/>
            <a:ext cx="696900" cy="696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614" name="Google Shape;1614;p43"/>
          <p:cNvSpPr/>
          <p:nvPr/>
        </p:nvSpPr>
        <p:spPr>
          <a:xfrm>
            <a:off x="6060455" y="3348555"/>
            <a:ext cx="696900" cy="696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cxnSp>
        <p:nvCxnSpPr>
          <p:cNvPr id="1624" name="Google Shape;1624;p43"/>
          <p:cNvCxnSpPr>
            <a:stCxn id="1611" idx="0"/>
            <a:endCxn id="1625" idx="4"/>
          </p:cNvCxnSpPr>
          <p:nvPr/>
        </p:nvCxnSpPr>
        <p:spPr>
          <a:xfrm rot="10800000">
            <a:off x="3092842" y="2905155"/>
            <a:ext cx="0" cy="443400"/>
          </a:xfrm>
          <a:prstGeom prst="straightConnector1">
            <a:avLst/>
          </a:prstGeom>
          <a:noFill/>
          <a:ln w="19050" cap="flat" cmpd="sng">
            <a:solidFill>
              <a:schemeClr val="accent2"/>
            </a:solidFill>
            <a:prstDash val="solid"/>
            <a:round/>
            <a:headEnd type="none" w="med" len="med"/>
            <a:tailEnd type="none" w="med" len="med"/>
          </a:ln>
        </p:spPr>
      </p:cxnSp>
      <p:cxnSp>
        <p:nvCxnSpPr>
          <p:cNvPr id="1626" name="Google Shape;1626;p43"/>
          <p:cNvCxnSpPr>
            <a:stCxn id="1612" idx="0"/>
            <a:endCxn id="1627" idx="4"/>
          </p:cNvCxnSpPr>
          <p:nvPr/>
        </p:nvCxnSpPr>
        <p:spPr>
          <a:xfrm rot="10800000">
            <a:off x="4743149" y="2905155"/>
            <a:ext cx="0" cy="443400"/>
          </a:xfrm>
          <a:prstGeom prst="straightConnector1">
            <a:avLst/>
          </a:prstGeom>
          <a:noFill/>
          <a:ln w="19050" cap="flat" cmpd="sng">
            <a:solidFill>
              <a:schemeClr val="accent2"/>
            </a:solidFill>
            <a:prstDash val="solid"/>
            <a:round/>
            <a:headEnd type="none" w="med" len="med"/>
            <a:tailEnd type="none" w="med" len="med"/>
          </a:ln>
        </p:spPr>
      </p:cxnSp>
      <p:cxnSp>
        <p:nvCxnSpPr>
          <p:cNvPr id="1628" name="Google Shape;1628;p43"/>
          <p:cNvCxnSpPr>
            <a:stCxn id="1614" idx="0"/>
            <a:endCxn id="1629" idx="4"/>
          </p:cNvCxnSpPr>
          <p:nvPr/>
        </p:nvCxnSpPr>
        <p:spPr>
          <a:xfrm rot="10800000">
            <a:off x="6408905" y="2905155"/>
            <a:ext cx="0" cy="443400"/>
          </a:xfrm>
          <a:prstGeom prst="straightConnector1">
            <a:avLst/>
          </a:prstGeom>
          <a:noFill/>
          <a:ln w="19050" cap="flat" cmpd="sng">
            <a:solidFill>
              <a:schemeClr val="accent2"/>
            </a:solidFill>
            <a:prstDash val="solid"/>
            <a:round/>
            <a:headEnd type="none" w="med" len="med"/>
            <a:tailEnd type="none" w="med" len="med"/>
          </a:ln>
        </p:spPr>
      </p:cxnSp>
      <p:cxnSp>
        <p:nvCxnSpPr>
          <p:cNvPr id="1630" name="Google Shape;1630;p43"/>
          <p:cNvCxnSpPr>
            <a:cxnSpLocks/>
            <a:stCxn id="1611" idx="4"/>
          </p:cNvCxnSpPr>
          <p:nvPr/>
        </p:nvCxnSpPr>
        <p:spPr>
          <a:xfrm rot="-5400000" flipH="1">
            <a:off x="3828892" y="3309405"/>
            <a:ext cx="178200" cy="1650300"/>
          </a:xfrm>
          <a:prstGeom prst="bentConnector3">
            <a:avLst>
              <a:gd name="adj1" fmla="val 49984"/>
            </a:avLst>
          </a:prstGeom>
          <a:noFill/>
          <a:ln w="19050" cap="flat" cmpd="sng">
            <a:solidFill>
              <a:schemeClr val="accent2"/>
            </a:solidFill>
            <a:prstDash val="solid"/>
            <a:round/>
            <a:headEnd type="none" w="med" len="med"/>
            <a:tailEnd type="none" w="med" len="med"/>
          </a:ln>
        </p:spPr>
      </p:cxnSp>
      <p:cxnSp>
        <p:nvCxnSpPr>
          <p:cNvPr id="1631" name="Google Shape;1631;p43"/>
          <p:cNvCxnSpPr>
            <a:cxnSpLocks/>
            <a:stCxn id="1612" idx="4"/>
          </p:cNvCxnSpPr>
          <p:nvPr/>
        </p:nvCxnSpPr>
        <p:spPr>
          <a:xfrm rot="-5400000" flipH="1">
            <a:off x="4654349" y="4134255"/>
            <a:ext cx="178200" cy="600"/>
          </a:xfrm>
          <a:prstGeom prst="bentConnector3">
            <a:avLst>
              <a:gd name="adj1" fmla="val 49984"/>
            </a:avLst>
          </a:prstGeom>
          <a:noFill/>
          <a:ln w="19050" cap="flat" cmpd="sng">
            <a:solidFill>
              <a:schemeClr val="accent2"/>
            </a:solidFill>
            <a:prstDash val="solid"/>
            <a:round/>
            <a:headEnd type="none" w="med" len="med"/>
            <a:tailEnd type="none" w="med" len="med"/>
          </a:ln>
        </p:spPr>
      </p:cxnSp>
      <p:cxnSp>
        <p:nvCxnSpPr>
          <p:cNvPr id="1632" name="Google Shape;1632;p43"/>
          <p:cNvCxnSpPr>
            <a:cxnSpLocks/>
            <a:stCxn id="1614" idx="4"/>
          </p:cNvCxnSpPr>
          <p:nvPr/>
        </p:nvCxnSpPr>
        <p:spPr>
          <a:xfrm rot="5400000">
            <a:off x="5486855" y="3301605"/>
            <a:ext cx="178200" cy="1665900"/>
          </a:xfrm>
          <a:prstGeom prst="bentConnector3">
            <a:avLst>
              <a:gd name="adj1" fmla="val 49984"/>
            </a:avLst>
          </a:prstGeom>
          <a:noFill/>
          <a:ln w="19050" cap="flat" cmpd="sng">
            <a:solidFill>
              <a:schemeClr val="accent2"/>
            </a:solidFill>
            <a:prstDash val="solid"/>
            <a:round/>
            <a:headEnd type="none" w="med" len="med"/>
            <a:tailEnd type="none" w="med" len="med"/>
          </a:ln>
        </p:spPr>
      </p:cxnSp>
      <p:grpSp>
        <p:nvGrpSpPr>
          <p:cNvPr id="1641" name="Google Shape;1641;p43"/>
          <p:cNvGrpSpPr/>
          <p:nvPr/>
        </p:nvGrpSpPr>
        <p:grpSpPr>
          <a:xfrm>
            <a:off x="6269180" y="3538893"/>
            <a:ext cx="279450" cy="316225"/>
            <a:chOff x="4049325" y="1301200"/>
            <a:chExt cx="279450" cy="316225"/>
          </a:xfrm>
        </p:grpSpPr>
        <p:sp>
          <p:nvSpPr>
            <p:cNvPr id="1642" name="Google Shape;1642;p43"/>
            <p:cNvSpPr/>
            <p:nvPr/>
          </p:nvSpPr>
          <p:spPr>
            <a:xfrm>
              <a:off x="4049325" y="1301200"/>
              <a:ext cx="279450" cy="316225"/>
            </a:xfrm>
            <a:custGeom>
              <a:avLst/>
              <a:gdLst/>
              <a:ahLst/>
              <a:cxnLst/>
              <a:rect l="l" t="t" r="r" b="b"/>
              <a:pathLst>
                <a:path w="11178" h="12649" extrusionOk="0">
                  <a:moveTo>
                    <a:pt x="5963" y="1497"/>
                  </a:moveTo>
                  <a:lnTo>
                    <a:pt x="5963" y="2273"/>
                  </a:lnTo>
                  <a:lnTo>
                    <a:pt x="6177" y="2300"/>
                  </a:lnTo>
                  <a:lnTo>
                    <a:pt x="6391" y="2380"/>
                  </a:lnTo>
                  <a:lnTo>
                    <a:pt x="6578" y="2487"/>
                  </a:lnTo>
                  <a:lnTo>
                    <a:pt x="6766" y="2594"/>
                  </a:lnTo>
                  <a:lnTo>
                    <a:pt x="7327" y="2032"/>
                  </a:lnTo>
                  <a:lnTo>
                    <a:pt x="7835" y="2567"/>
                  </a:lnTo>
                  <a:lnTo>
                    <a:pt x="7300" y="3129"/>
                  </a:lnTo>
                  <a:lnTo>
                    <a:pt x="7407" y="3289"/>
                  </a:lnTo>
                  <a:lnTo>
                    <a:pt x="7488" y="3503"/>
                  </a:lnTo>
                  <a:lnTo>
                    <a:pt x="7568" y="3717"/>
                  </a:lnTo>
                  <a:lnTo>
                    <a:pt x="7621" y="3931"/>
                  </a:lnTo>
                  <a:lnTo>
                    <a:pt x="8397" y="3931"/>
                  </a:lnTo>
                  <a:lnTo>
                    <a:pt x="8397" y="4653"/>
                  </a:lnTo>
                  <a:lnTo>
                    <a:pt x="7621" y="4653"/>
                  </a:lnTo>
                  <a:lnTo>
                    <a:pt x="7568" y="4867"/>
                  </a:lnTo>
                  <a:lnTo>
                    <a:pt x="7488" y="5081"/>
                  </a:lnTo>
                  <a:lnTo>
                    <a:pt x="7407" y="5268"/>
                  </a:lnTo>
                  <a:lnTo>
                    <a:pt x="7300" y="5455"/>
                  </a:lnTo>
                  <a:lnTo>
                    <a:pt x="7835" y="6017"/>
                  </a:lnTo>
                  <a:lnTo>
                    <a:pt x="7327" y="6525"/>
                  </a:lnTo>
                  <a:lnTo>
                    <a:pt x="6766" y="5990"/>
                  </a:lnTo>
                  <a:lnTo>
                    <a:pt x="6578" y="6097"/>
                  </a:lnTo>
                  <a:lnTo>
                    <a:pt x="6391" y="6204"/>
                  </a:lnTo>
                  <a:lnTo>
                    <a:pt x="6177" y="6257"/>
                  </a:lnTo>
                  <a:lnTo>
                    <a:pt x="5963" y="6311"/>
                  </a:lnTo>
                  <a:lnTo>
                    <a:pt x="5963" y="7086"/>
                  </a:lnTo>
                  <a:lnTo>
                    <a:pt x="5215" y="7086"/>
                  </a:lnTo>
                  <a:lnTo>
                    <a:pt x="5215" y="6311"/>
                  </a:lnTo>
                  <a:lnTo>
                    <a:pt x="5001" y="6257"/>
                  </a:lnTo>
                  <a:lnTo>
                    <a:pt x="4787" y="6204"/>
                  </a:lnTo>
                  <a:lnTo>
                    <a:pt x="4600" y="6097"/>
                  </a:lnTo>
                  <a:lnTo>
                    <a:pt x="4412" y="5990"/>
                  </a:lnTo>
                  <a:lnTo>
                    <a:pt x="3878" y="6525"/>
                  </a:lnTo>
                  <a:lnTo>
                    <a:pt x="3343" y="6017"/>
                  </a:lnTo>
                  <a:lnTo>
                    <a:pt x="3904" y="5455"/>
                  </a:lnTo>
                  <a:lnTo>
                    <a:pt x="3771" y="5268"/>
                  </a:lnTo>
                  <a:lnTo>
                    <a:pt x="3690" y="5081"/>
                  </a:lnTo>
                  <a:lnTo>
                    <a:pt x="3610" y="4867"/>
                  </a:lnTo>
                  <a:lnTo>
                    <a:pt x="3557" y="4653"/>
                  </a:lnTo>
                  <a:lnTo>
                    <a:pt x="2781" y="4653"/>
                  </a:lnTo>
                  <a:lnTo>
                    <a:pt x="2781" y="3931"/>
                  </a:lnTo>
                  <a:lnTo>
                    <a:pt x="3557" y="3931"/>
                  </a:lnTo>
                  <a:lnTo>
                    <a:pt x="3610" y="3717"/>
                  </a:lnTo>
                  <a:lnTo>
                    <a:pt x="3690" y="3503"/>
                  </a:lnTo>
                  <a:lnTo>
                    <a:pt x="3771" y="3289"/>
                  </a:lnTo>
                  <a:lnTo>
                    <a:pt x="3904" y="3129"/>
                  </a:lnTo>
                  <a:lnTo>
                    <a:pt x="3343" y="2567"/>
                  </a:lnTo>
                  <a:lnTo>
                    <a:pt x="3878" y="2032"/>
                  </a:lnTo>
                  <a:lnTo>
                    <a:pt x="4412" y="2594"/>
                  </a:lnTo>
                  <a:lnTo>
                    <a:pt x="4600" y="2487"/>
                  </a:lnTo>
                  <a:lnTo>
                    <a:pt x="4787" y="2380"/>
                  </a:lnTo>
                  <a:lnTo>
                    <a:pt x="5001" y="2300"/>
                  </a:lnTo>
                  <a:lnTo>
                    <a:pt x="5215" y="2273"/>
                  </a:lnTo>
                  <a:lnTo>
                    <a:pt x="5215" y="1497"/>
                  </a:lnTo>
                  <a:close/>
                  <a:moveTo>
                    <a:pt x="5589" y="0"/>
                  </a:moveTo>
                  <a:lnTo>
                    <a:pt x="5161" y="27"/>
                  </a:lnTo>
                  <a:lnTo>
                    <a:pt x="4733" y="80"/>
                  </a:lnTo>
                  <a:lnTo>
                    <a:pt x="4332" y="187"/>
                  </a:lnTo>
                  <a:lnTo>
                    <a:pt x="3931" y="348"/>
                  </a:lnTo>
                  <a:lnTo>
                    <a:pt x="3557" y="508"/>
                  </a:lnTo>
                  <a:lnTo>
                    <a:pt x="3209" y="722"/>
                  </a:lnTo>
                  <a:lnTo>
                    <a:pt x="2861" y="989"/>
                  </a:lnTo>
                  <a:lnTo>
                    <a:pt x="2567" y="1257"/>
                  </a:lnTo>
                  <a:lnTo>
                    <a:pt x="2273" y="1551"/>
                  </a:lnTo>
                  <a:lnTo>
                    <a:pt x="2032" y="1899"/>
                  </a:lnTo>
                  <a:lnTo>
                    <a:pt x="1819" y="2246"/>
                  </a:lnTo>
                  <a:lnTo>
                    <a:pt x="1631" y="2621"/>
                  </a:lnTo>
                  <a:lnTo>
                    <a:pt x="1498" y="3022"/>
                  </a:lnTo>
                  <a:lnTo>
                    <a:pt x="1391" y="3423"/>
                  </a:lnTo>
                  <a:lnTo>
                    <a:pt x="1337" y="3851"/>
                  </a:lnTo>
                  <a:lnTo>
                    <a:pt x="1310" y="4278"/>
                  </a:lnTo>
                  <a:lnTo>
                    <a:pt x="1310" y="4706"/>
                  </a:lnTo>
                  <a:lnTo>
                    <a:pt x="1391" y="5107"/>
                  </a:lnTo>
                  <a:lnTo>
                    <a:pt x="1471" y="5509"/>
                  </a:lnTo>
                  <a:lnTo>
                    <a:pt x="1605" y="5883"/>
                  </a:lnTo>
                  <a:lnTo>
                    <a:pt x="1765" y="6231"/>
                  </a:lnTo>
                  <a:lnTo>
                    <a:pt x="1952" y="6578"/>
                  </a:lnTo>
                  <a:lnTo>
                    <a:pt x="2193" y="6899"/>
                  </a:lnTo>
                  <a:lnTo>
                    <a:pt x="2434" y="7193"/>
                  </a:lnTo>
                  <a:lnTo>
                    <a:pt x="2728" y="7461"/>
                  </a:lnTo>
                  <a:lnTo>
                    <a:pt x="3022" y="7728"/>
                  </a:lnTo>
                  <a:lnTo>
                    <a:pt x="3343" y="7942"/>
                  </a:lnTo>
                  <a:lnTo>
                    <a:pt x="3690" y="8129"/>
                  </a:lnTo>
                  <a:lnTo>
                    <a:pt x="4038" y="8290"/>
                  </a:lnTo>
                  <a:lnTo>
                    <a:pt x="4412" y="8423"/>
                  </a:lnTo>
                  <a:lnTo>
                    <a:pt x="4813" y="8503"/>
                  </a:lnTo>
                  <a:lnTo>
                    <a:pt x="5215" y="8557"/>
                  </a:lnTo>
                  <a:lnTo>
                    <a:pt x="5215" y="9707"/>
                  </a:lnTo>
                  <a:lnTo>
                    <a:pt x="4118" y="9707"/>
                  </a:lnTo>
                  <a:lnTo>
                    <a:pt x="4118" y="10803"/>
                  </a:lnTo>
                  <a:lnTo>
                    <a:pt x="2968" y="10803"/>
                  </a:lnTo>
                  <a:lnTo>
                    <a:pt x="2968" y="9707"/>
                  </a:lnTo>
                  <a:lnTo>
                    <a:pt x="0" y="9707"/>
                  </a:lnTo>
                  <a:lnTo>
                    <a:pt x="0" y="12648"/>
                  </a:lnTo>
                  <a:lnTo>
                    <a:pt x="2968" y="12648"/>
                  </a:lnTo>
                  <a:lnTo>
                    <a:pt x="2968" y="11552"/>
                  </a:lnTo>
                  <a:lnTo>
                    <a:pt x="4118" y="11552"/>
                  </a:lnTo>
                  <a:lnTo>
                    <a:pt x="4118" y="12648"/>
                  </a:lnTo>
                  <a:lnTo>
                    <a:pt x="7086" y="12648"/>
                  </a:lnTo>
                  <a:lnTo>
                    <a:pt x="7086" y="11552"/>
                  </a:lnTo>
                  <a:lnTo>
                    <a:pt x="8210" y="11552"/>
                  </a:lnTo>
                  <a:lnTo>
                    <a:pt x="8210" y="12648"/>
                  </a:lnTo>
                  <a:lnTo>
                    <a:pt x="11178" y="12648"/>
                  </a:lnTo>
                  <a:lnTo>
                    <a:pt x="11178" y="9707"/>
                  </a:lnTo>
                  <a:lnTo>
                    <a:pt x="8210" y="9707"/>
                  </a:lnTo>
                  <a:lnTo>
                    <a:pt x="8210" y="10803"/>
                  </a:lnTo>
                  <a:lnTo>
                    <a:pt x="7086" y="10803"/>
                  </a:lnTo>
                  <a:lnTo>
                    <a:pt x="7086" y="9707"/>
                  </a:lnTo>
                  <a:lnTo>
                    <a:pt x="5963" y="9707"/>
                  </a:lnTo>
                  <a:lnTo>
                    <a:pt x="5963" y="8557"/>
                  </a:lnTo>
                  <a:lnTo>
                    <a:pt x="6364" y="8503"/>
                  </a:lnTo>
                  <a:lnTo>
                    <a:pt x="6766" y="8423"/>
                  </a:lnTo>
                  <a:lnTo>
                    <a:pt x="7140" y="8290"/>
                  </a:lnTo>
                  <a:lnTo>
                    <a:pt x="7514" y="8129"/>
                  </a:lnTo>
                  <a:lnTo>
                    <a:pt x="7835" y="7942"/>
                  </a:lnTo>
                  <a:lnTo>
                    <a:pt x="8156" y="7728"/>
                  </a:lnTo>
                  <a:lnTo>
                    <a:pt x="8477" y="7461"/>
                  </a:lnTo>
                  <a:lnTo>
                    <a:pt x="8744" y="7193"/>
                  </a:lnTo>
                  <a:lnTo>
                    <a:pt x="8985" y="6899"/>
                  </a:lnTo>
                  <a:lnTo>
                    <a:pt x="9226" y="6578"/>
                  </a:lnTo>
                  <a:lnTo>
                    <a:pt x="9413" y="6231"/>
                  </a:lnTo>
                  <a:lnTo>
                    <a:pt x="9573" y="5883"/>
                  </a:lnTo>
                  <a:lnTo>
                    <a:pt x="9707" y="5509"/>
                  </a:lnTo>
                  <a:lnTo>
                    <a:pt x="9814" y="5107"/>
                  </a:lnTo>
                  <a:lnTo>
                    <a:pt x="9867" y="4706"/>
                  </a:lnTo>
                  <a:lnTo>
                    <a:pt x="9894" y="4278"/>
                  </a:lnTo>
                  <a:lnTo>
                    <a:pt x="9867" y="3851"/>
                  </a:lnTo>
                  <a:lnTo>
                    <a:pt x="9787" y="3423"/>
                  </a:lnTo>
                  <a:lnTo>
                    <a:pt x="9680" y="3022"/>
                  </a:lnTo>
                  <a:lnTo>
                    <a:pt x="9547" y="2621"/>
                  </a:lnTo>
                  <a:lnTo>
                    <a:pt x="9359" y="2246"/>
                  </a:lnTo>
                  <a:lnTo>
                    <a:pt x="9145" y="1899"/>
                  </a:lnTo>
                  <a:lnTo>
                    <a:pt x="8905" y="1551"/>
                  </a:lnTo>
                  <a:lnTo>
                    <a:pt x="8637" y="1257"/>
                  </a:lnTo>
                  <a:lnTo>
                    <a:pt x="8316" y="989"/>
                  </a:lnTo>
                  <a:lnTo>
                    <a:pt x="7996" y="722"/>
                  </a:lnTo>
                  <a:lnTo>
                    <a:pt x="7648" y="508"/>
                  </a:lnTo>
                  <a:lnTo>
                    <a:pt x="7274" y="348"/>
                  </a:lnTo>
                  <a:lnTo>
                    <a:pt x="6872" y="187"/>
                  </a:lnTo>
                  <a:lnTo>
                    <a:pt x="6445" y="80"/>
                  </a:lnTo>
                  <a:lnTo>
                    <a:pt x="6044" y="27"/>
                  </a:lnTo>
                  <a:lnTo>
                    <a:pt x="55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3"/>
            <p:cNvSpPr/>
            <p:nvPr/>
          </p:nvSpPr>
          <p:spPr>
            <a:xfrm>
              <a:off x="4156275" y="1375400"/>
              <a:ext cx="66200" cy="66200"/>
            </a:xfrm>
            <a:custGeom>
              <a:avLst/>
              <a:gdLst/>
              <a:ahLst/>
              <a:cxnLst/>
              <a:rect l="l" t="t" r="r" b="b"/>
              <a:pathLst>
                <a:path w="2648" h="2648" extrusionOk="0">
                  <a:moveTo>
                    <a:pt x="1311" y="0"/>
                  </a:moveTo>
                  <a:lnTo>
                    <a:pt x="1044" y="27"/>
                  </a:lnTo>
                  <a:lnTo>
                    <a:pt x="803" y="107"/>
                  </a:lnTo>
                  <a:lnTo>
                    <a:pt x="589" y="214"/>
                  </a:lnTo>
                  <a:lnTo>
                    <a:pt x="375" y="375"/>
                  </a:lnTo>
                  <a:lnTo>
                    <a:pt x="215" y="588"/>
                  </a:lnTo>
                  <a:lnTo>
                    <a:pt x="108" y="802"/>
                  </a:lnTo>
                  <a:lnTo>
                    <a:pt x="27" y="1043"/>
                  </a:lnTo>
                  <a:lnTo>
                    <a:pt x="1" y="1310"/>
                  </a:lnTo>
                  <a:lnTo>
                    <a:pt x="27" y="1578"/>
                  </a:lnTo>
                  <a:lnTo>
                    <a:pt x="108" y="1845"/>
                  </a:lnTo>
                  <a:lnTo>
                    <a:pt x="215" y="2059"/>
                  </a:lnTo>
                  <a:lnTo>
                    <a:pt x="375" y="2246"/>
                  </a:lnTo>
                  <a:lnTo>
                    <a:pt x="589" y="2407"/>
                  </a:lnTo>
                  <a:lnTo>
                    <a:pt x="803" y="2541"/>
                  </a:lnTo>
                  <a:lnTo>
                    <a:pt x="1044" y="2621"/>
                  </a:lnTo>
                  <a:lnTo>
                    <a:pt x="1311" y="2648"/>
                  </a:lnTo>
                  <a:lnTo>
                    <a:pt x="1578" y="2621"/>
                  </a:lnTo>
                  <a:lnTo>
                    <a:pt x="1819" y="2541"/>
                  </a:lnTo>
                  <a:lnTo>
                    <a:pt x="2060" y="2407"/>
                  </a:lnTo>
                  <a:lnTo>
                    <a:pt x="2247" y="2246"/>
                  </a:lnTo>
                  <a:lnTo>
                    <a:pt x="2407" y="2059"/>
                  </a:lnTo>
                  <a:lnTo>
                    <a:pt x="2541" y="1845"/>
                  </a:lnTo>
                  <a:lnTo>
                    <a:pt x="2621" y="1578"/>
                  </a:lnTo>
                  <a:lnTo>
                    <a:pt x="2648" y="1310"/>
                  </a:lnTo>
                  <a:lnTo>
                    <a:pt x="2621" y="1043"/>
                  </a:lnTo>
                  <a:lnTo>
                    <a:pt x="2541" y="802"/>
                  </a:lnTo>
                  <a:lnTo>
                    <a:pt x="2407" y="588"/>
                  </a:lnTo>
                  <a:lnTo>
                    <a:pt x="2247" y="375"/>
                  </a:lnTo>
                  <a:lnTo>
                    <a:pt x="2060" y="214"/>
                  </a:lnTo>
                  <a:lnTo>
                    <a:pt x="1819" y="107"/>
                  </a:lnTo>
                  <a:lnTo>
                    <a:pt x="1578" y="27"/>
                  </a:lnTo>
                  <a:lnTo>
                    <a:pt x="13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4" name="Google Shape;1644;p43"/>
          <p:cNvSpPr/>
          <p:nvPr/>
        </p:nvSpPr>
        <p:spPr>
          <a:xfrm>
            <a:off x="2831692" y="1211358"/>
            <a:ext cx="522300" cy="522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dk1"/>
                </a:solidFill>
                <a:latin typeface="MuseoModerno"/>
                <a:ea typeface="MuseoModerno"/>
                <a:cs typeface="MuseoModerno"/>
                <a:sym typeface="MuseoModerno"/>
              </a:rPr>
              <a:t>1</a:t>
            </a:r>
            <a:endParaRPr sz="2000" b="1">
              <a:solidFill>
                <a:schemeClr val="dk1"/>
              </a:solidFill>
              <a:latin typeface="MuseoModerno"/>
              <a:ea typeface="MuseoModerno"/>
              <a:cs typeface="MuseoModerno"/>
              <a:sym typeface="MuseoModerno"/>
            </a:endParaRPr>
          </a:p>
        </p:txBody>
      </p:sp>
      <p:sp>
        <p:nvSpPr>
          <p:cNvPr id="1645" name="Google Shape;1645;p43"/>
          <p:cNvSpPr/>
          <p:nvPr/>
        </p:nvSpPr>
        <p:spPr>
          <a:xfrm>
            <a:off x="4481999" y="1211358"/>
            <a:ext cx="522300" cy="522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dk1"/>
                </a:solidFill>
                <a:latin typeface="MuseoModerno"/>
                <a:ea typeface="MuseoModerno"/>
                <a:cs typeface="MuseoModerno"/>
                <a:sym typeface="MuseoModerno"/>
              </a:rPr>
              <a:t>2</a:t>
            </a:r>
            <a:endParaRPr sz="2000" b="1">
              <a:solidFill>
                <a:schemeClr val="dk1"/>
              </a:solidFill>
              <a:latin typeface="MuseoModerno"/>
              <a:ea typeface="MuseoModerno"/>
              <a:cs typeface="MuseoModerno"/>
              <a:sym typeface="MuseoModerno"/>
            </a:endParaRPr>
          </a:p>
        </p:txBody>
      </p:sp>
      <p:sp>
        <p:nvSpPr>
          <p:cNvPr id="1646" name="Google Shape;1646;p43"/>
          <p:cNvSpPr/>
          <p:nvPr/>
        </p:nvSpPr>
        <p:spPr>
          <a:xfrm>
            <a:off x="6147755" y="1211358"/>
            <a:ext cx="522300" cy="522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dk1"/>
                </a:solidFill>
                <a:latin typeface="MuseoModerno"/>
                <a:ea typeface="MuseoModerno"/>
                <a:cs typeface="MuseoModerno"/>
                <a:sym typeface="MuseoModerno"/>
              </a:rPr>
              <a:t>3</a:t>
            </a:r>
            <a:endParaRPr sz="2000" b="1">
              <a:solidFill>
                <a:schemeClr val="dk1"/>
              </a:solidFill>
              <a:latin typeface="MuseoModerno"/>
              <a:ea typeface="MuseoModerno"/>
              <a:cs typeface="MuseoModerno"/>
              <a:sym typeface="MuseoModerno"/>
            </a:endParaRPr>
          </a:p>
        </p:txBody>
      </p:sp>
      <p:sp>
        <p:nvSpPr>
          <p:cNvPr id="1625" name="Google Shape;1625;p43"/>
          <p:cNvSpPr/>
          <p:nvPr/>
        </p:nvSpPr>
        <p:spPr>
          <a:xfrm>
            <a:off x="3037942" y="2795358"/>
            <a:ext cx="109800" cy="109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1600" b="1">
              <a:solidFill>
                <a:schemeClr val="lt1"/>
              </a:solidFill>
              <a:latin typeface="MuseoModerno"/>
              <a:ea typeface="MuseoModerno"/>
              <a:cs typeface="MuseoModerno"/>
              <a:sym typeface="MuseoModerno"/>
            </a:endParaRPr>
          </a:p>
        </p:txBody>
      </p:sp>
      <p:sp>
        <p:nvSpPr>
          <p:cNvPr id="1627" name="Google Shape;1627;p43"/>
          <p:cNvSpPr/>
          <p:nvPr/>
        </p:nvSpPr>
        <p:spPr>
          <a:xfrm>
            <a:off x="4688249" y="2795358"/>
            <a:ext cx="109800" cy="109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1600" b="1">
              <a:solidFill>
                <a:schemeClr val="lt1"/>
              </a:solidFill>
              <a:latin typeface="MuseoModerno"/>
              <a:ea typeface="MuseoModerno"/>
              <a:cs typeface="MuseoModerno"/>
              <a:sym typeface="MuseoModerno"/>
            </a:endParaRPr>
          </a:p>
        </p:txBody>
      </p:sp>
      <p:sp>
        <p:nvSpPr>
          <p:cNvPr id="1629" name="Google Shape;1629;p43"/>
          <p:cNvSpPr/>
          <p:nvPr/>
        </p:nvSpPr>
        <p:spPr>
          <a:xfrm>
            <a:off x="6354005" y="2795358"/>
            <a:ext cx="109800" cy="109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1600" b="1">
              <a:solidFill>
                <a:schemeClr val="lt1"/>
              </a:solidFill>
              <a:latin typeface="MuseoModerno"/>
              <a:ea typeface="MuseoModerno"/>
              <a:cs typeface="MuseoModerno"/>
              <a:sym typeface="MuseoModerno"/>
            </a:endParaRPr>
          </a:p>
        </p:txBody>
      </p:sp>
      <p:sp>
        <p:nvSpPr>
          <p:cNvPr id="2" name="Google Shape;1621;p43">
            <a:extLst>
              <a:ext uri="{FF2B5EF4-FFF2-40B4-BE49-F238E27FC236}">
                <a16:creationId xmlns:a16="http://schemas.microsoft.com/office/drawing/2014/main" id="{B3144FC9-146C-B5C3-A446-134D8E760C8B}"/>
              </a:ext>
            </a:extLst>
          </p:cNvPr>
          <p:cNvSpPr txBox="1"/>
          <p:nvPr/>
        </p:nvSpPr>
        <p:spPr>
          <a:xfrm>
            <a:off x="7119375" y="1783201"/>
            <a:ext cx="191576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b="1" dirty="0">
                <a:solidFill>
                  <a:schemeClr val="lt1"/>
                </a:solidFill>
                <a:latin typeface="MuseoModerno"/>
                <a:ea typeface="MuseoModerno"/>
                <a:cs typeface="MuseoModerno"/>
                <a:sym typeface="MuseoModerno"/>
              </a:rPr>
              <a:t>POS-tagging</a:t>
            </a:r>
            <a:endParaRPr b="1" dirty="0">
              <a:solidFill>
                <a:schemeClr val="lt1"/>
              </a:solidFill>
              <a:latin typeface="MuseoModerno"/>
              <a:ea typeface="MuseoModerno"/>
              <a:cs typeface="MuseoModerno"/>
              <a:sym typeface="MuseoModerno"/>
            </a:endParaRPr>
          </a:p>
        </p:txBody>
      </p:sp>
      <p:sp>
        <p:nvSpPr>
          <p:cNvPr id="3" name="Google Shape;1622;p43">
            <a:extLst>
              <a:ext uri="{FF2B5EF4-FFF2-40B4-BE49-F238E27FC236}">
                <a16:creationId xmlns:a16="http://schemas.microsoft.com/office/drawing/2014/main" id="{AB9612FE-D5C5-0047-28DF-A39B8597970A}"/>
              </a:ext>
            </a:extLst>
          </p:cNvPr>
          <p:cNvSpPr txBox="1"/>
          <p:nvPr/>
        </p:nvSpPr>
        <p:spPr>
          <a:xfrm>
            <a:off x="7323031" y="2016258"/>
            <a:ext cx="1503900" cy="696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50" dirty="0">
                <a:solidFill>
                  <a:schemeClr val="lt1"/>
                </a:solidFill>
                <a:latin typeface="Figtree"/>
                <a:ea typeface="Figtree"/>
                <a:cs typeface="Figtree"/>
                <a:sym typeface="Figtree"/>
              </a:rPr>
              <a:t>Associer au token une étiquette syntaxique (nom, verbe, adjectif…)</a:t>
            </a:r>
            <a:endParaRPr sz="1050" dirty="0">
              <a:solidFill>
                <a:schemeClr val="lt1"/>
              </a:solidFill>
              <a:latin typeface="Figtree"/>
              <a:ea typeface="Figtree"/>
              <a:cs typeface="Figtree"/>
              <a:sym typeface="Figtree"/>
            </a:endParaRPr>
          </a:p>
        </p:txBody>
      </p:sp>
      <p:sp>
        <p:nvSpPr>
          <p:cNvPr id="4" name="Google Shape;1614;p43">
            <a:extLst>
              <a:ext uri="{FF2B5EF4-FFF2-40B4-BE49-F238E27FC236}">
                <a16:creationId xmlns:a16="http://schemas.microsoft.com/office/drawing/2014/main" id="{483701D8-E538-E683-07B4-BB5E4B19890E}"/>
              </a:ext>
            </a:extLst>
          </p:cNvPr>
          <p:cNvSpPr/>
          <p:nvPr/>
        </p:nvSpPr>
        <p:spPr>
          <a:xfrm>
            <a:off x="7726531" y="3342455"/>
            <a:ext cx="696900" cy="696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cxnSp>
        <p:nvCxnSpPr>
          <p:cNvPr id="5" name="Google Shape;1628;p43">
            <a:extLst>
              <a:ext uri="{FF2B5EF4-FFF2-40B4-BE49-F238E27FC236}">
                <a16:creationId xmlns:a16="http://schemas.microsoft.com/office/drawing/2014/main" id="{4A634C31-C778-15EA-B6C2-B423DC2F40AE}"/>
              </a:ext>
            </a:extLst>
          </p:cNvPr>
          <p:cNvCxnSpPr>
            <a:stCxn id="4" idx="0"/>
            <a:endCxn id="10" idx="4"/>
          </p:cNvCxnSpPr>
          <p:nvPr/>
        </p:nvCxnSpPr>
        <p:spPr>
          <a:xfrm rot="10800000">
            <a:off x="8074981" y="2899055"/>
            <a:ext cx="0" cy="443400"/>
          </a:xfrm>
          <a:prstGeom prst="straightConnector1">
            <a:avLst/>
          </a:prstGeom>
          <a:noFill/>
          <a:ln w="19050" cap="flat" cmpd="sng">
            <a:solidFill>
              <a:schemeClr val="accent2"/>
            </a:solidFill>
            <a:prstDash val="solid"/>
            <a:round/>
            <a:headEnd type="none" w="med" len="med"/>
            <a:tailEnd type="none" w="med" len="med"/>
          </a:ln>
        </p:spPr>
      </p:cxnSp>
      <p:sp>
        <p:nvSpPr>
          <p:cNvPr id="9" name="Google Shape;1646;p43">
            <a:extLst>
              <a:ext uri="{FF2B5EF4-FFF2-40B4-BE49-F238E27FC236}">
                <a16:creationId xmlns:a16="http://schemas.microsoft.com/office/drawing/2014/main" id="{5EA582C8-BB94-F124-2876-8F2878998222}"/>
              </a:ext>
            </a:extLst>
          </p:cNvPr>
          <p:cNvSpPr/>
          <p:nvPr/>
        </p:nvSpPr>
        <p:spPr>
          <a:xfrm>
            <a:off x="7813831" y="1205258"/>
            <a:ext cx="522300" cy="522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dirty="0">
                <a:solidFill>
                  <a:schemeClr val="dk1"/>
                </a:solidFill>
                <a:latin typeface="MuseoModerno"/>
                <a:ea typeface="MuseoModerno"/>
                <a:cs typeface="MuseoModerno"/>
                <a:sym typeface="MuseoModerno"/>
              </a:rPr>
              <a:t>4</a:t>
            </a:r>
            <a:endParaRPr sz="2000" b="1" dirty="0">
              <a:solidFill>
                <a:schemeClr val="dk1"/>
              </a:solidFill>
              <a:latin typeface="MuseoModerno"/>
              <a:ea typeface="MuseoModerno"/>
              <a:cs typeface="MuseoModerno"/>
              <a:sym typeface="MuseoModerno"/>
            </a:endParaRPr>
          </a:p>
        </p:txBody>
      </p:sp>
      <p:sp>
        <p:nvSpPr>
          <p:cNvPr id="10" name="Google Shape;1629;p43">
            <a:extLst>
              <a:ext uri="{FF2B5EF4-FFF2-40B4-BE49-F238E27FC236}">
                <a16:creationId xmlns:a16="http://schemas.microsoft.com/office/drawing/2014/main" id="{AA9BD896-9960-44B9-CD54-F1493656A9E7}"/>
              </a:ext>
            </a:extLst>
          </p:cNvPr>
          <p:cNvSpPr/>
          <p:nvPr/>
        </p:nvSpPr>
        <p:spPr>
          <a:xfrm>
            <a:off x="8020081" y="2789258"/>
            <a:ext cx="109800" cy="109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1600" b="1">
              <a:solidFill>
                <a:schemeClr val="lt1"/>
              </a:solidFill>
              <a:latin typeface="MuseoModerno"/>
              <a:ea typeface="MuseoModerno"/>
              <a:cs typeface="MuseoModerno"/>
              <a:sym typeface="MuseoModerno"/>
            </a:endParaRPr>
          </a:p>
        </p:txBody>
      </p:sp>
      <p:cxnSp>
        <p:nvCxnSpPr>
          <p:cNvPr id="11" name="Google Shape;1613;p43">
            <a:extLst>
              <a:ext uri="{FF2B5EF4-FFF2-40B4-BE49-F238E27FC236}">
                <a16:creationId xmlns:a16="http://schemas.microsoft.com/office/drawing/2014/main" id="{39028344-D1C3-4753-C2F1-4A8C76588FCC}"/>
              </a:ext>
            </a:extLst>
          </p:cNvPr>
          <p:cNvCxnSpPr/>
          <p:nvPr/>
        </p:nvCxnSpPr>
        <p:spPr>
          <a:xfrm>
            <a:off x="6757355" y="3697005"/>
            <a:ext cx="969000" cy="0"/>
          </a:xfrm>
          <a:prstGeom prst="straightConnector1">
            <a:avLst/>
          </a:prstGeom>
          <a:noFill/>
          <a:ln w="19050" cap="flat" cmpd="sng">
            <a:solidFill>
              <a:schemeClr val="accent2"/>
            </a:solidFill>
            <a:prstDash val="solid"/>
            <a:round/>
            <a:headEnd type="none" w="med" len="med"/>
            <a:tailEnd type="stealth" w="med" len="med"/>
          </a:ln>
        </p:spPr>
      </p:cxnSp>
      <p:cxnSp>
        <p:nvCxnSpPr>
          <p:cNvPr id="18" name="Google Shape;1632;p43">
            <a:extLst>
              <a:ext uri="{FF2B5EF4-FFF2-40B4-BE49-F238E27FC236}">
                <a16:creationId xmlns:a16="http://schemas.microsoft.com/office/drawing/2014/main" id="{F63344F9-0290-2CBC-5E82-B592F16046BD}"/>
              </a:ext>
            </a:extLst>
          </p:cNvPr>
          <p:cNvCxnSpPr>
            <a:cxnSpLocks/>
          </p:cNvCxnSpPr>
          <p:nvPr/>
        </p:nvCxnSpPr>
        <p:spPr>
          <a:xfrm rot="5400000">
            <a:off x="7152383" y="3310010"/>
            <a:ext cx="178200" cy="1665900"/>
          </a:xfrm>
          <a:prstGeom prst="bentConnector3">
            <a:avLst>
              <a:gd name="adj1" fmla="val 49984"/>
            </a:avLst>
          </a:prstGeom>
          <a:noFill/>
          <a:ln w="19050" cap="flat" cmpd="sng">
            <a:solidFill>
              <a:schemeClr val="accent2"/>
            </a:solidFill>
            <a:prstDash val="solid"/>
            <a:round/>
            <a:headEnd type="none" w="med" len="med"/>
            <a:tailEnd type="none" w="med" len="med"/>
          </a:ln>
        </p:spPr>
      </p:cxnSp>
      <p:grpSp>
        <p:nvGrpSpPr>
          <p:cNvPr id="26" name="Google Shape;7396;p75">
            <a:extLst>
              <a:ext uri="{FF2B5EF4-FFF2-40B4-BE49-F238E27FC236}">
                <a16:creationId xmlns:a16="http://schemas.microsoft.com/office/drawing/2014/main" id="{812054AF-E080-F5A4-D295-6F38E3823B40}"/>
              </a:ext>
            </a:extLst>
          </p:cNvPr>
          <p:cNvGrpSpPr/>
          <p:nvPr/>
        </p:nvGrpSpPr>
        <p:grpSpPr>
          <a:xfrm>
            <a:off x="2904521" y="3517468"/>
            <a:ext cx="366364" cy="359075"/>
            <a:chOff x="-60988625" y="3740800"/>
            <a:chExt cx="316650" cy="310350"/>
          </a:xfrm>
        </p:grpSpPr>
        <p:sp>
          <p:nvSpPr>
            <p:cNvPr id="27" name="Google Shape;7397;p75">
              <a:extLst>
                <a:ext uri="{FF2B5EF4-FFF2-40B4-BE49-F238E27FC236}">
                  <a16:creationId xmlns:a16="http://schemas.microsoft.com/office/drawing/2014/main" id="{DE6BDFEC-BA7F-856C-8B01-A99E592FF8F5}"/>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98;p75">
              <a:extLst>
                <a:ext uri="{FF2B5EF4-FFF2-40B4-BE49-F238E27FC236}">
                  <a16:creationId xmlns:a16="http://schemas.microsoft.com/office/drawing/2014/main" id="{51DBD9C0-FA50-D3C2-2AC4-B7B0D76A4A1E}"/>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399;p75">
              <a:extLst>
                <a:ext uri="{FF2B5EF4-FFF2-40B4-BE49-F238E27FC236}">
                  <a16:creationId xmlns:a16="http://schemas.microsoft.com/office/drawing/2014/main" id="{0911B0BA-56EE-DCF6-84F6-DCB176A174AE}"/>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7693;p75">
            <a:extLst>
              <a:ext uri="{FF2B5EF4-FFF2-40B4-BE49-F238E27FC236}">
                <a16:creationId xmlns:a16="http://schemas.microsoft.com/office/drawing/2014/main" id="{5C5D4A7F-6BE1-E26B-1B10-235923A22165}"/>
              </a:ext>
            </a:extLst>
          </p:cNvPr>
          <p:cNvGrpSpPr/>
          <p:nvPr/>
        </p:nvGrpSpPr>
        <p:grpSpPr>
          <a:xfrm>
            <a:off x="7935080" y="3494001"/>
            <a:ext cx="350995" cy="349133"/>
            <a:chOff x="6168925" y="3936925"/>
            <a:chExt cx="296950" cy="295375"/>
          </a:xfrm>
          <a:solidFill>
            <a:schemeClr val="tx1">
              <a:lumMod val="75000"/>
            </a:schemeClr>
          </a:solidFill>
        </p:grpSpPr>
        <p:sp>
          <p:nvSpPr>
            <p:cNvPr id="31" name="Google Shape;7694;p75">
              <a:extLst>
                <a:ext uri="{FF2B5EF4-FFF2-40B4-BE49-F238E27FC236}">
                  <a16:creationId xmlns:a16="http://schemas.microsoft.com/office/drawing/2014/main" id="{1420B8E7-79EC-BA88-95F5-FD66CEE70DA5}"/>
                </a:ext>
              </a:extLst>
            </p:cNvPr>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grp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695;p75">
              <a:extLst>
                <a:ext uri="{FF2B5EF4-FFF2-40B4-BE49-F238E27FC236}">
                  <a16:creationId xmlns:a16="http://schemas.microsoft.com/office/drawing/2014/main" id="{A9DBBB93-39AB-F930-A3F2-7A5AB30464CD}"/>
                </a:ext>
              </a:extLst>
            </p:cNvPr>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grp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696;p75">
              <a:extLst>
                <a:ext uri="{FF2B5EF4-FFF2-40B4-BE49-F238E27FC236}">
                  <a16:creationId xmlns:a16="http://schemas.microsoft.com/office/drawing/2014/main" id="{D681113F-B4BB-3701-2B79-2AE6500B1B8E}"/>
                </a:ext>
              </a:extLst>
            </p:cNvPr>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grp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697;p75">
              <a:extLst>
                <a:ext uri="{FF2B5EF4-FFF2-40B4-BE49-F238E27FC236}">
                  <a16:creationId xmlns:a16="http://schemas.microsoft.com/office/drawing/2014/main" id="{8F95E54F-1D0C-FF12-FC6E-F220ADF8862D}"/>
                </a:ext>
              </a:extLst>
            </p:cNvPr>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grp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698;p75">
              <a:extLst>
                <a:ext uri="{FF2B5EF4-FFF2-40B4-BE49-F238E27FC236}">
                  <a16:creationId xmlns:a16="http://schemas.microsoft.com/office/drawing/2014/main" id="{7573D3D6-5D11-E66B-9683-A275E7A82B44}"/>
                </a:ext>
              </a:extLst>
            </p:cNvPr>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grp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699;p75">
              <a:extLst>
                <a:ext uri="{FF2B5EF4-FFF2-40B4-BE49-F238E27FC236}">
                  <a16:creationId xmlns:a16="http://schemas.microsoft.com/office/drawing/2014/main" id="{09417E96-60DC-E986-31A4-C8FEA90561CB}"/>
                </a:ext>
              </a:extLst>
            </p:cNvPr>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grp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 name="Graphique 37" descr="Ciseaux avec un remplissage uni">
            <a:extLst>
              <a:ext uri="{FF2B5EF4-FFF2-40B4-BE49-F238E27FC236}">
                <a16:creationId xmlns:a16="http://schemas.microsoft.com/office/drawing/2014/main" id="{204FD985-D914-5D6E-BDD0-26071445D1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1451" y="3458353"/>
            <a:ext cx="490733" cy="49073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662D96-D411-F898-37C3-4DF82BEBF36E}"/>
              </a:ext>
            </a:extLst>
          </p:cNvPr>
          <p:cNvSpPr>
            <a:spLocks noGrp="1"/>
          </p:cNvSpPr>
          <p:nvPr>
            <p:ph type="title"/>
          </p:nvPr>
        </p:nvSpPr>
        <p:spPr/>
        <p:txBody>
          <a:bodyPr/>
          <a:lstStyle/>
          <a:p>
            <a:r>
              <a:rPr lang="fr-FR" dirty="0"/>
              <a:t>Industries de la langue ?</a:t>
            </a:r>
          </a:p>
        </p:txBody>
      </p:sp>
      <p:sp>
        <p:nvSpPr>
          <p:cNvPr id="3" name="ZoneTexte 2">
            <a:extLst>
              <a:ext uri="{FF2B5EF4-FFF2-40B4-BE49-F238E27FC236}">
                <a16:creationId xmlns:a16="http://schemas.microsoft.com/office/drawing/2014/main" id="{3E994ACB-B90A-6C87-4483-808D19DE9480}"/>
              </a:ext>
            </a:extLst>
          </p:cNvPr>
          <p:cNvSpPr txBox="1"/>
          <p:nvPr/>
        </p:nvSpPr>
        <p:spPr>
          <a:xfrm>
            <a:off x="989860" y="1269506"/>
            <a:ext cx="7164280" cy="1015663"/>
          </a:xfrm>
          <a:prstGeom prst="rect">
            <a:avLst/>
          </a:prstGeom>
          <a:noFill/>
        </p:spPr>
        <p:txBody>
          <a:bodyPr wrap="square" rtlCol="0">
            <a:spAutoFit/>
          </a:bodyPr>
          <a:lstStyle/>
          <a:p>
            <a:r>
              <a:rPr lang="fr-FR" sz="1800" dirty="0">
                <a:solidFill>
                  <a:schemeClr val="bg1"/>
                </a:solidFill>
                <a:latin typeface="Figtree" panose="020B0604020202020204" charset="0"/>
              </a:rPr>
              <a:t>Scannez le QR code à l’écran ou connectez-vous avec le lien suivant au sondage : </a:t>
            </a:r>
            <a:r>
              <a:rPr lang="fr-FR" sz="1800" dirty="0">
                <a:solidFill>
                  <a:schemeClr val="bg1"/>
                </a:solidFill>
                <a:latin typeface="Figtree" panose="020B0604020202020204" charset="0"/>
                <a:hlinkClick r:id="rId3"/>
              </a:rPr>
              <a:t>https://www.menti.com/al13odojx7mn</a:t>
            </a:r>
            <a:r>
              <a:rPr lang="fr-FR" sz="1800" dirty="0">
                <a:solidFill>
                  <a:schemeClr val="bg1"/>
                </a:solidFill>
                <a:latin typeface="Figtree" panose="020B0604020202020204" charset="0"/>
              </a:rPr>
              <a:t> </a:t>
            </a:r>
          </a:p>
          <a:p>
            <a:r>
              <a:rPr lang="fr-FR" sz="2400" dirty="0">
                <a:solidFill>
                  <a:schemeClr val="bg1"/>
                </a:solidFill>
                <a:latin typeface="Figtree" panose="020B0604020202020204" charset="0"/>
              </a:rPr>
              <a:t>Code : </a:t>
            </a:r>
            <a:r>
              <a:rPr lang="fr-FR" sz="2400" b="1" i="0" dirty="0">
                <a:effectLst/>
                <a:highlight>
                  <a:srgbClr val="FFFFFF"/>
                </a:highlight>
                <a:latin typeface="Figtree" panose="020B0604020202020204" charset="0"/>
              </a:rPr>
              <a:t>1762 2872</a:t>
            </a:r>
            <a:endParaRPr lang="fr-FR" sz="2400" dirty="0">
              <a:solidFill>
                <a:schemeClr val="bg1"/>
              </a:solidFill>
              <a:latin typeface="Figtree" panose="020B0604020202020204" charset="0"/>
            </a:endParaRPr>
          </a:p>
        </p:txBody>
      </p:sp>
      <p:pic>
        <p:nvPicPr>
          <p:cNvPr id="6" name="Image 5">
            <a:extLst>
              <a:ext uri="{FF2B5EF4-FFF2-40B4-BE49-F238E27FC236}">
                <a16:creationId xmlns:a16="http://schemas.microsoft.com/office/drawing/2014/main" id="{DE18B50B-4C51-E9C3-FF0C-6954D6025D00}"/>
              </a:ext>
            </a:extLst>
          </p:cNvPr>
          <p:cNvPicPr>
            <a:picLocks noChangeAspect="1"/>
          </p:cNvPicPr>
          <p:nvPr/>
        </p:nvPicPr>
        <p:blipFill rotWithShape="1">
          <a:blip r:embed="rId4"/>
          <a:srcRect l="1426" t="3972" r="2349" b="856"/>
          <a:stretch/>
        </p:blipFill>
        <p:spPr>
          <a:xfrm>
            <a:off x="3406877" y="2381866"/>
            <a:ext cx="2308123" cy="2316610"/>
          </a:xfrm>
          <a:prstGeom prst="rect">
            <a:avLst/>
          </a:prstGeom>
        </p:spPr>
      </p:pic>
    </p:spTree>
    <p:extLst>
      <p:ext uri="{BB962C8B-B14F-4D97-AF65-F5344CB8AC3E}">
        <p14:creationId xmlns:p14="http://schemas.microsoft.com/office/powerpoint/2010/main" val="9430615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FF3A78B-4DFE-E8E0-E09F-E12C05C060CC}"/>
              </a:ext>
            </a:extLst>
          </p:cNvPr>
          <p:cNvSpPr>
            <a:spLocks noGrp="1"/>
          </p:cNvSpPr>
          <p:nvPr>
            <p:ph type="title"/>
          </p:nvPr>
        </p:nvSpPr>
        <p:spPr/>
        <p:txBody>
          <a:bodyPr/>
          <a:lstStyle/>
          <a:p>
            <a:r>
              <a:rPr lang="it-IT" dirty="0" err="1"/>
              <a:t>Comment</a:t>
            </a:r>
            <a:r>
              <a:rPr lang="it-IT" dirty="0"/>
              <a:t> tokeniser un texte ?</a:t>
            </a:r>
            <a:endParaRPr lang="fr-FR" dirty="0"/>
          </a:p>
        </p:txBody>
      </p:sp>
      <p:sp>
        <p:nvSpPr>
          <p:cNvPr id="3" name="Sous-titre 2">
            <a:extLst>
              <a:ext uri="{FF2B5EF4-FFF2-40B4-BE49-F238E27FC236}">
                <a16:creationId xmlns:a16="http://schemas.microsoft.com/office/drawing/2014/main" id="{B40B6435-B171-D826-2223-EB38B4741DCA}"/>
              </a:ext>
            </a:extLst>
          </p:cNvPr>
          <p:cNvSpPr>
            <a:spLocks noGrp="1"/>
          </p:cNvSpPr>
          <p:nvPr>
            <p:ph type="subTitle" idx="1"/>
          </p:nvPr>
        </p:nvSpPr>
        <p:spPr>
          <a:xfrm>
            <a:off x="1253598" y="1199333"/>
            <a:ext cx="6636803" cy="2871300"/>
          </a:xfrm>
        </p:spPr>
        <p:txBody>
          <a:bodyPr/>
          <a:lstStyle/>
          <a:p>
            <a:pPr marL="139700" indent="0">
              <a:buNone/>
            </a:pPr>
            <a:r>
              <a:rPr lang="fr-FR" dirty="0"/>
              <a:t>En juillet 1799, les soldats de l'armée de Napoléon découvraient près de la ville de Rosette, sur le delta du Nil, une pierre qui allait devenir l'une des plus célèbres de l'Antiquité. </a:t>
            </a:r>
          </a:p>
          <a:p>
            <a:pPr marL="139700" indent="0">
              <a:buNone/>
            </a:pPr>
            <a:r>
              <a:rPr lang="fr-FR" dirty="0"/>
              <a:t>Cette pierre, datant de 196 av. J.-C., relatait les honneurs rendus au roi Ptolémée V par les temples d'Égypte sous forme d'un "texte parallèle" en deux langues (le grec et l'égyptien) et trois écritures (les textes égyptiens étant écrits à la fois en hiéroglyphes et en démotique). </a:t>
            </a:r>
          </a:p>
          <a:p>
            <a:pPr marL="139700" indent="0">
              <a:buNone/>
            </a:pPr>
            <a:r>
              <a:rPr lang="fr-FR" dirty="0"/>
              <a:t>Son étude permit à Jean-François Champollion d'apporter en 1822 la clé du déchiffrement de l'écriture hiéroglyphique, découverte qui eut un retentissement considérable car elle mettait fin aux nombreuses controverses et mythes qui avaient entouré cette écriture.</a:t>
            </a:r>
          </a:p>
        </p:txBody>
      </p:sp>
    </p:spTree>
    <p:extLst>
      <p:ext uri="{BB962C8B-B14F-4D97-AF65-F5344CB8AC3E}">
        <p14:creationId xmlns:p14="http://schemas.microsoft.com/office/powerpoint/2010/main" val="8578644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99DF70-0BE4-B75F-84D5-F175918C72E1}"/>
              </a:ext>
            </a:extLst>
          </p:cNvPr>
          <p:cNvSpPr>
            <a:spLocks noGrp="1"/>
          </p:cNvSpPr>
          <p:nvPr>
            <p:ph type="title"/>
          </p:nvPr>
        </p:nvSpPr>
        <p:spPr/>
        <p:txBody>
          <a:bodyPr/>
          <a:lstStyle/>
          <a:p>
            <a:r>
              <a:rPr lang="it-IT" dirty="0" err="1"/>
              <a:t>Comment</a:t>
            </a:r>
            <a:r>
              <a:rPr lang="it-IT" dirty="0"/>
              <a:t> tokeniser un texte ?</a:t>
            </a:r>
            <a:endParaRPr lang="fr-FR" dirty="0"/>
          </a:p>
        </p:txBody>
      </p:sp>
      <p:sp>
        <p:nvSpPr>
          <p:cNvPr id="3" name="Sous-titre 2">
            <a:extLst>
              <a:ext uri="{FF2B5EF4-FFF2-40B4-BE49-F238E27FC236}">
                <a16:creationId xmlns:a16="http://schemas.microsoft.com/office/drawing/2014/main" id="{61011DED-B22F-FC58-DB8B-273CBC36AABF}"/>
              </a:ext>
            </a:extLst>
          </p:cNvPr>
          <p:cNvSpPr>
            <a:spLocks noGrp="1"/>
          </p:cNvSpPr>
          <p:nvPr>
            <p:ph type="subTitle" idx="1"/>
          </p:nvPr>
        </p:nvSpPr>
        <p:spPr>
          <a:xfrm>
            <a:off x="1518057" y="1782039"/>
            <a:ext cx="6107885" cy="2054856"/>
          </a:xfrm>
        </p:spPr>
        <p:txBody>
          <a:bodyPr/>
          <a:lstStyle/>
          <a:p>
            <a:pPr marL="482600" indent="-342900">
              <a:buFont typeface="+mj-lt"/>
              <a:buAutoNum type="arabicPeriod"/>
            </a:pPr>
            <a:r>
              <a:rPr lang="it-IT" sz="1800" dirty="0" err="1"/>
              <a:t>Tokenisez</a:t>
            </a:r>
            <a:r>
              <a:rPr lang="it-IT" sz="1800" dirty="0"/>
              <a:t> la première </a:t>
            </a:r>
            <a:r>
              <a:rPr lang="it-IT" sz="1800" dirty="0" err="1"/>
              <a:t>phrase</a:t>
            </a:r>
            <a:r>
              <a:rPr lang="it-IT" sz="1800" dirty="0"/>
              <a:t> </a:t>
            </a:r>
            <a:r>
              <a:rPr lang="it-IT" sz="1800" dirty="0" err="1"/>
              <a:t>du</a:t>
            </a:r>
            <a:r>
              <a:rPr lang="it-IT" sz="1800" dirty="0"/>
              <a:t> texte à la </a:t>
            </a:r>
            <a:r>
              <a:rPr lang="it-IT" sz="1800" dirty="0" err="1"/>
              <a:t>main</a:t>
            </a:r>
            <a:endParaRPr lang="it-IT" sz="1800" dirty="0"/>
          </a:p>
          <a:p>
            <a:pPr marL="482600" indent="-342900">
              <a:buFont typeface="+mj-lt"/>
              <a:buAutoNum type="arabicPeriod"/>
            </a:pPr>
            <a:r>
              <a:rPr lang="it-IT" sz="1800" dirty="0" err="1"/>
              <a:t>Téléchargez</a:t>
            </a:r>
            <a:r>
              <a:rPr lang="it-IT" sz="1800" dirty="0"/>
              <a:t> le texte veronis.txt sur </a:t>
            </a:r>
            <a:r>
              <a:rPr lang="it-IT" sz="1800" dirty="0" err="1"/>
              <a:t>github</a:t>
            </a:r>
            <a:endParaRPr lang="it-IT" sz="1800" dirty="0"/>
          </a:p>
          <a:p>
            <a:pPr marL="482600" indent="-342900">
              <a:buFont typeface="+mj-lt"/>
              <a:buAutoNum type="arabicPeriod"/>
            </a:pPr>
            <a:r>
              <a:rPr lang="it-IT" sz="1800" dirty="0" err="1"/>
              <a:t>Utilisez</a:t>
            </a:r>
            <a:r>
              <a:rPr lang="it-IT" sz="1800" dirty="0"/>
              <a:t> le </a:t>
            </a:r>
            <a:r>
              <a:rPr lang="it-IT" sz="1800" dirty="0" err="1"/>
              <a:t>fichier</a:t>
            </a:r>
            <a:r>
              <a:rPr lang="it-IT" sz="1800" dirty="0"/>
              <a:t> </a:t>
            </a:r>
            <a:r>
              <a:rPr lang="it-IT" sz="1800" dirty="0" err="1"/>
              <a:t>comme</a:t>
            </a:r>
            <a:r>
              <a:rPr lang="it-IT" sz="1800" dirty="0"/>
              <a:t> </a:t>
            </a:r>
            <a:r>
              <a:rPr lang="it-IT" sz="1800" dirty="0" err="1"/>
              <a:t>fichier</a:t>
            </a:r>
            <a:r>
              <a:rPr lang="it-IT" sz="1800" dirty="0"/>
              <a:t> d’entrée sur </a:t>
            </a:r>
            <a:r>
              <a:rPr lang="it-IT" sz="1800" dirty="0">
                <a:hlinkClick r:id="rId3"/>
              </a:rPr>
              <a:t>https://corliapi.ortolang.fr/stanza/</a:t>
            </a:r>
            <a:r>
              <a:rPr lang="it-IT" sz="1800" dirty="0"/>
              <a:t> (option </a:t>
            </a:r>
            <a:r>
              <a:rPr lang="it-IT" sz="1800" dirty="0" err="1"/>
              <a:t>écrit</a:t>
            </a:r>
            <a:r>
              <a:rPr lang="it-IT" sz="1800" dirty="0"/>
              <a:t>)</a:t>
            </a:r>
          </a:p>
          <a:p>
            <a:pPr marL="482600" indent="-342900">
              <a:buFont typeface="+mj-lt"/>
              <a:buAutoNum type="arabicPeriod"/>
            </a:pPr>
            <a:r>
              <a:rPr lang="it-IT" sz="1800" dirty="0" err="1"/>
              <a:t>Téléchargez</a:t>
            </a:r>
            <a:r>
              <a:rPr lang="it-IT" sz="1800" dirty="0"/>
              <a:t> le </a:t>
            </a:r>
            <a:r>
              <a:rPr lang="it-IT" sz="1800" dirty="0" err="1"/>
              <a:t>fichier</a:t>
            </a:r>
            <a:r>
              <a:rPr lang="it-IT" sz="1800" dirty="0"/>
              <a:t> </a:t>
            </a:r>
            <a:r>
              <a:rPr lang="it-IT" sz="1800" dirty="0" err="1"/>
              <a:t>CoNLL</a:t>
            </a:r>
            <a:r>
              <a:rPr lang="it-IT" sz="1800" dirty="0"/>
              <a:t>-U et </a:t>
            </a:r>
            <a:r>
              <a:rPr lang="it-IT" sz="1800" dirty="0" err="1"/>
              <a:t>comparez</a:t>
            </a:r>
            <a:r>
              <a:rPr lang="it-IT" sz="1800" dirty="0"/>
              <a:t>-le </a:t>
            </a:r>
            <a:r>
              <a:rPr lang="it-IT" sz="1800" dirty="0" err="1"/>
              <a:t>avec</a:t>
            </a:r>
            <a:r>
              <a:rPr lang="it-IT" sz="1800" dirty="0"/>
              <a:t> </a:t>
            </a:r>
            <a:r>
              <a:rPr lang="it-IT" sz="1800" dirty="0" err="1"/>
              <a:t>votre</a:t>
            </a:r>
            <a:r>
              <a:rPr lang="it-IT" sz="1800" dirty="0"/>
              <a:t> </a:t>
            </a:r>
            <a:r>
              <a:rPr lang="it-IT" sz="1800" dirty="0" err="1"/>
              <a:t>tokenisation</a:t>
            </a:r>
            <a:endParaRPr lang="fr-FR" sz="1800" dirty="0"/>
          </a:p>
        </p:txBody>
      </p:sp>
    </p:spTree>
    <p:extLst>
      <p:ext uri="{BB962C8B-B14F-4D97-AF65-F5344CB8AC3E}">
        <p14:creationId xmlns:p14="http://schemas.microsoft.com/office/powerpoint/2010/main" val="38272316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0EC576-87C0-6CCD-0F80-7FE8E9D15677}"/>
              </a:ext>
            </a:extLst>
          </p:cNvPr>
          <p:cNvSpPr>
            <a:spLocks noGrp="1"/>
          </p:cNvSpPr>
          <p:nvPr>
            <p:ph type="title"/>
          </p:nvPr>
        </p:nvSpPr>
        <p:spPr/>
        <p:txBody>
          <a:bodyPr/>
          <a:lstStyle/>
          <a:p>
            <a:r>
              <a:rPr lang="fr-FR" dirty="0"/>
              <a:t>Le mot en TAL (plutôt, token)</a:t>
            </a:r>
          </a:p>
        </p:txBody>
      </p:sp>
      <p:sp>
        <p:nvSpPr>
          <p:cNvPr id="3" name="Sous-titre 2">
            <a:extLst>
              <a:ext uri="{FF2B5EF4-FFF2-40B4-BE49-F238E27FC236}">
                <a16:creationId xmlns:a16="http://schemas.microsoft.com/office/drawing/2014/main" id="{2DE6475F-4DCA-6DA8-CB7D-A9AEE9B86015}"/>
              </a:ext>
            </a:extLst>
          </p:cNvPr>
          <p:cNvSpPr>
            <a:spLocks noGrp="1"/>
          </p:cNvSpPr>
          <p:nvPr>
            <p:ph type="subTitle" idx="1"/>
          </p:nvPr>
        </p:nvSpPr>
        <p:spPr>
          <a:xfrm>
            <a:off x="461819" y="1020756"/>
            <a:ext cx="8442036" cy="3480724"/>
          </a:xfrm>
        </p:spPr>
        <p:txBody>
          <a:bodyPr/>
          <a:lstStyle/>
          <a:p>
            <a:r>
              <a:rPr lang="fr-FR" sz="1800" dirty="0"/>
              <a:t>Passer d’une suite de caractères à une suite de </a:t>
            </a:r>
            <a:r>
              <a:rPr lang="fr-FR" sz="1800" b="1" dirty="0"/>
              <a:t>formes </a:t>
            </a:r>
            <a:r>
              <a:rPr lang="fr-FR" sz="1800" b="1" dirty="0">
                <a:sym typeface="Wingdings" panose="05000000000000000000" pitchFamily="2" charset="2"/>
              </a:rPr>
              <a:t> </a:t>
            </a:r>
            <a:r>
              <a:rPr lang="fr-FR" sz="1800" dirty="0">
                <a:sym typeface="Wingdings" panose="05000000000000000000" pitchFamily="2" charset="2"/>
              </a:rPr>
              <a:t>d</a:t>
            </a:r>
            <a:r>
              <a:rPr lang="fr-FR" sz="1800" dirty="0"/>
              <a:t>écoupage en </a:t>
            </a:r>
            <a:r>
              <a:rPr lang="fr-FR" sz="1800" b="1" i="1" dirty="0"/>
              <a:t>TOKEN</a:t>
            </a:r>
          </a:p>
          <a:p>
            <a:pPr lvl="1"/>
            <a:r>
              <a:rPr lang="fr-FR" sz="1600" dirty="0">
                <a:sym typeface="Wingdings" panose="05000000000000000000" pitchFamily="2" charset="2"/>
              </a:rPr>
              <a:t>Séparés par des espaces ? </a:t>
            </a:r>
            <a:r>
              <a:rPr lang="fr-FR" sz="1600" b="1" dirty="0">
                <a:sym typeface="Wingdings" panose="05000000000000000000" pitchFamily="2" charset="2"/>
              </a:rPr>
              <a:t>Pomme de terre</a:t>
            </a:r>
          </a:p>
          <a:p>
            <a:pPr lvl="1"/>
            <a:r>
              <a:rPr lang="fr-FR" sz="1600" dirty="0">
                <a:sym typeface="Wingdings" panose="05000000000000000000" pitchFamily="2" charset="2"/>
              </a:rPr>
              <a:t>Par des signes de ponctuation ?  Chauve-souris, aujourd’hui, </a:t>
            </a:r>
            <a:r>
              <a:rPr lang="fr-FR" sz="1600" i="1" dirty="0" err="1">
                <a:sym typeface="Wingdings" panose="05000000000000000000" pitchFamily="2" charset="2"/>
              </a:rPr>
              <a:t>I’m</a:t>
            </a:r>
            <a:r>
              <a:rPr lang="fr-FR" sz="1600" dirty="0">
                <a:sym typeface="Wingdings" panose="05000000000000000000" pitchFamily="2" charset="2"/>
              </a:rPr>
              <a:t> en anglais</a:t>
            </a:r>
          </a:p>
          <a:p>
            <a:pPr lvl="1"/>
            <a:r>
              <a:rPr lang="fr-FR" sz="1600" dirty="0">
                <a:sym typeface="Wingdings" panose="05000000000000000000" pitchFamily="2" charset="2"/>
              </a:rPr>
              <a:t>Constitués ou qui commencent par de signes de ponctuation ? , #nplrules</a:t>
            </a:r>
          </a:p>
          <a:p>
            <a:pPr lvl="1"/>
            <a:endParaRPr lang="fr-FR" sz="1600" dirty="0">
              <a:sym typeface="Wingdings" panose="05000000000000000000" pitchFamily="2" charset="2"/>
            </a:endParaRPr>
          </a:p>
          <a:p>
            <a:r>
              <a:rPr lang="fr-FR" sz="1800" dirty="0">
                <a:sym typeface="Wingdings" panose="05000000000000000000" pitchFamily="2" charset="2"/>
              </a:rPr>
              <a:t>Certains tokens ne sont pas forcément des mots</a:t>
            </a:r>
          </a:p>
          <a:p>
            <a:pPr lvl="1"/>
            <a:r>
              <a:rPr lang="fr-FR" sz="1600" dirty="0">
                <a:sym typeface="Wingdings" panose="05000000000000000000" pitchFamily="2" charset="2"/>
              </a:rPr>
              <a:t>Chiffres, dates, heures…</a:t>
            </a:r>
          </a:p>
          <a:p>
            <a:pPr lvl="1"/>
            <a:r>
              <a:rPr lang="fr-FR" sz="1600" dirty="0">
                <a:sym typeface="Wingdings" panose="05000000000000000000" pitchFamily="2" charset="2"/>
              </a:rPr>
              <a:t>Acronymes</a:t>
            </a:r>
          </a:p>
          <a:p>
            <a:pPr lvl="1"/>
            <a:r>
              <a:rPr lang="fr-FR" sz="1600" dirty="0">
                <a:sym typeface="Wingdings" panose="05000000000000000000" pitchFamily="2" charset="2"/>
              </a:rPr>
              <a:t>LA PONCTUATION !!! (</a:t>
            </a:r>
            <a:r>
              <a:rPr lang="fr-FR" sz="1600" i="1" dirty="0" err="1">
                <a:sym typeface="Wingdings" panose="05000000000000000000" pitchFamily="2" charset="2"/>
              </a:rPr>
              <a:t>Let’s</a:t>
            </a:r>
            <a:r>
              <a:rPr lang="fr-FR" sz="1600" i="1" dirty="0">
                <a:sym typeface="Wingdings" panose="05000000000000000000" pitchFamily="2" charset="2"/>
              </a:rPr>
              <a:t> </a:t>
            </a:r>
            <a:r>
              <a:rPr lang="fr-FR" sz="1600" i="1" dirty="0" err="1">
                <a:sym typeface="Wingdings" panose="05000000000000000000" pitchFamily="2" charset="2"/>
              </a:rPr>
              <a:t>eat</a:t>
            </a:r>
            <a:r>
              <a:rPr lang="fr-FR" sz="1600" i="1" dirty="0">
                <a:sym typeface="Wingdings" panose="05000000000000000000" pitchFamily="2" charset="2"/>
              </a:rPr>
              <a:t>, </a:t>
            </a:r>
            <a:r>
              <a:rPr lang="fr-FR" sz="1600" i="1" dirty="0" err="1">
                <a:sym typeface="Wingdings" panose="05000000000000000000" pitchFamily="2" charset="2"/>
              </a:rPr>
              <a:t>grandma</a:t>
            </a:r>
            <a:r>
              <a:rPr lang="fr-FR" sz="1600" i="1" dirty="0">
                <a:sym typeface="Wingdings" panose="05000000000000000000" pitchFamily="2" charset="2"/>
              </a:rPr>
              <a:t> </a:t>
            </a:r>
            <a:r>
              <a:rPr lang="fr-FR" sz="1600" dirty="0">
                <a:sym typeface="Wingdings" panose="05000000000000000000" pitchFamily="2" charset="2"/>
              </a:rPr>
              <a:t>VS </a:t>
            </a:r>
            <a:r>
              <a:rPr lang="fr-FR" sz="1600" i="1" dirty="0" err="1">
                <a:sym typeface="Wingdings" panose="05000000000000000000" pitchFamily="2" charset="2"/>
              </a:rPr>
              <a:t>Let’s</a:t>
            </a:r>
            <a:r>
              <a:rPr lang="fr-FR" sz="1600" i="1" dirty="0">
                <a:sym typeface="Wingdings" panose="05000000000000000000" pitchFamily="2" charset="2"/>
              </a:rPr>
              <a:t> </a:t>
            </a:r>
            <a:r>
              <a:rPr lang="fr-FR" sz="1600" i="1" dirty="0" err="1">
                <a:sym typeface="Wingdings" panose="05000000000000000000" pitchFamily="2" charset="2"/>
              </a:rPr>
              <a:t>eat</a:t>
            </a:r>
            <a:r>
              <a:rPr lang="fr-FR" sz="1600" i="1" dirty="0">
                <a:sym typeface="Wingdings" panose="05000000000000000000" pitchFamily="2" charset="2"/>
              </a:rPr>
              <a:t> </a:t>
            </a:r>
            <a:r>
              <a:rPr lang="fr-FR" sz="1600" i="1" dirty="0" err="1">
                <a:sym typeface="Wingdings" panose="05000000000000000000" pitchFamily="2" charset="2"/>
              </a:rPr>
              <a:t>grandma</a:t>
            </a:r>
            <a:r>
              <a:rPr lang="fr-FR" sz="1600" dirty="0">
                <a:sym typeface="Wingdings" panose="05000000000000000000" pitchFamily="2" charset="2"/>
              </a:rPr>
              <a:t>)</a:t>
            </a:r>
          </a:p>
          <a:p>
            <a:r>
              <a:rPr lang="fr-FR" sz="1800" dirty="0">
                <a:sym typeface="Wingdings" panose="05000000000000000000" pitchFamily="2" charset="2"/>
              </a:rPr>
              <a:t>Pas toutes les langues utilisent des espaces pour découper leurs mots (japonais)</a:t>
            </a:r>
          </a:p>
          <a:p>
            <a:r>
              <a:rPr lang="fr-FR" sz="1800" dirty="0">
                <a:sym typeface="Wingdings" panose="05000000000000000000" pitchFamily="2" charset="2"/>
              </a:rPr>
              <a:t>Dans la langue parlée, les disfluences ou les fillers, sont-ils des tokens ?</a:t>
            </a:r>
          </a:p>
          <a:p>
            <a:pPr marL="139700" indent="0">
              <a:buNone/>
            </a:pPr>
            <a:endParaRPr lang="fr-FR" dirty="0">
              <a:sym typeface="Wingdings" panose="05000000000000000000" pitchFamily="2" charset="2"/>
            </a:endParaRPr>
          </a:p>
        </p:txBody>
      </p:sp>
    </p:spTree>
    <p:extLst>
      <p:ext uri="{BB962C8B-B14F-4D97-AF65-F5344CB8AC3E}">
        <p14:creationId xmlns:p14="http://schemas.microsoft.com/office/powerpoint/2010/main" val="4215646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03D9F8-9073-F5A9-5B0F-DA12B182AC39}"/>
              </a:ext>
            </a:extLst>
          </p:cNvPr>
          <p:cNvSpPr>
            <a:spLocks noGrp="1"/>
          </p:cNvSpPr>
          <p:nvPr>
            <p:ph type="title"/>
          </p:nvPr>
        </p:nvSpPr>
        <p:spPr/>
        <p:txBody>
          <a:bodyPr/>
          <a:lstStyle/>
          <a:p>
            <a:r>
              <a:rPr lang="it-IT" dirty="0" err="1"/>
              <a:t>Plusieurs</a:t>
            </a:r>
            <a:r>
              <a:rPr lang="it-IT" dirty="0"/>
              <a:t> </a:t>
            </a:r>
            <a:r>
              <a:rPr lang="it-IT" dirty="0" err="1"/>
              <a:t>types</a:t>
            </a:r>
            <a:r>
              <a:rPr lang="it-IT" dirty="0"/>
              <a:t> de </a:t>
            </a:r>
            <a:r>
              <a:rPr lang="it-IT" dirty="0" err="1"/>
              <a:t>tokenisation</a:t>
            </a:r>
            <a:endParaRPr lang="fr-FR" dirty="0"/>
          </a:p>
        </p:txBody>
      </p:sp>
      <p:sp>
        <p:nvSpPr>
          <p:cNvPr id="3" name="Sous-titre 2">
            <a:extLst>
              <a:ext uri="{FF2B5EF4-FFF2-40B4-BE49-F238E27FC236}">
                <a16:creationId xmlns:a16="http://schemas.microsoft.com/office/drawing/2014/main" id="{03709BE6-0D0E-DD89-4210-9620E458C34E}"/>
              </a:ext>
            </a:extLst>
          </p:cNvPr>
          <p:cNvSpPr>
            <a:spLocks noGrp="1"/>
          </p:cNvSpPr>
          <p:nvPr>
            <p:ph type="subTitle" idx="1"/>
          </p:nvPr>
        </p:nvSpPr>
        <p:spPr>
          <a:xfrm>
            <a:off x="720000" y="1586302"/>
            <a:ext cx="8104094" cy="3263029"/>
          </a:xfrm>
        </p:spPr>
        <p:txBody>
          <a:bodyPr/>
          <a:lstStyle/>
          <a:p>
            <a:r>
              <a:rPr lang="it-IT" dirty="0"/>
              <a:t>Sur </a:t>
            </a:r>
            <a:r>
              <a:rPr lang="it-IT" dirty="0" err="1"/>
              <a:t>les</a:t>
            </a:r>
            <a:r>
              <a:rPr lang="it-IT" dirty="0"/>
              <a:t> </a:t>
            </a:r>
            <a:r>
              <a:rPr lang="it-IT" dirty="0" err="1"/>
              <a:t>espaces</a:t>
            </a:r>
            <a:r>
              <a:rPr lang="it-IT" dirty="0"/>
              <a:t> </a:t>
            </a:r>
          </a:p>
          <a:p>
            <a:pPr marL="139700" indent="0">
              <a:buNone/>
            </a:pPr>
            <a:r>
              <a:rPr lang="en-US" sz="1800" dirty="0"/>
              <a:t>["Don't", "you", "love", "🤗", "Transformers?", "We", "sure", "do."]</a:t>
            </a:r>
          </a:p>
          <a:p>
            <a:pPr marL="139700" indent="0">
              <a:buNone/>
            </a:pPr>
            <a:endParaRPr lang="it-IT" dirty="0"/>
          </a:p>
          <a:p>
            <a:r>
              <a:rPr lang="it-IT" dirty="0"/>
              <a:t>Token = </a:t>
            </a:r>
            <a:r>
              <a:rPr lang="it-IT" dirty="0" err="1"/>
              <a:t>mot</a:t>
            </a:r>
            <a:r>
              <a:rPr lang="it-IT" dirty="0"/>
              <a:t> (</a:t>
            </a:r>
            <a:r>
              <a:rPr lang="it-IT" dirty="0" err="1"/>
              <a:t>au</a:t>
            </a:r>
            <a:r>
              <a:rPr lang="it-IT" dirty="0"/>
              <a:t> </a:t>
            </a:r>
            <a:r>
              <a:rPr lang="it-IT" dirty="0" err="1"/>
              <a:t>sens</a:t>
            </a:r>
            <a:r>
              <a:rPr lang="it-IT" dirty="0"/>
              <a:t> </a:t>
            </a:r>
            <a:r>
              <a:rPr lang="it-IT" dirty="0" err="1"/>
              <a:t>linguistique</a:t>
            </a:r>
            <a:r>
              <a:rPr lang="it-IT" dirty="0"/>
              <a:t>) et </a:t>
            </a:r>
            <a:r>
              <a:rPr lang="it-IT" dirty="0" err="1"/>
              <a:t>ponctuation</a:t>
            </a:r>
            <a:endParaRPr lang="it-IT" dirty="0"/>
          </a:p>
          <a:p>
            <a:pPr marL="139700" indent="0">
              <a:buNone/>
            </a:pPr>
            <a:r>
              <a:rPr lang="en-US" sz="1800" dirty="0"/>
              <a:t>["Don", "'", "t", "you", "love", "🤗", "Transformers", "?", "We", "sure", "do", "."]</a:t>
            </a:r>
          </a:p>
          <a:p>
            <a:pPr marL="139700" indent="0">
              <a:buNone/>
            </a:pPr>
            <a:endParaRPr lang="it-IT" dirty="0"/>
          </a:p>
          <a:p>
            <a:r>
              <a:rPr lang="it-IT" dirty="0" err="1"/>
              <a:t>Espaces</a:t>
            </a:r>
            <a:r>
              <a:rPr lang="it-IT" dirty="0"/>
              <a:t>, </a:t>
            </a:r>
            <a:r>
              <a:rPr lang="it-IT" dirty="0" err="1"/>
              <a:t>ponctuation</a:t>
            </a:r>
            <a:r>
              <a:rPr lang="it-IT" dirty="0"/>
              <a:t> et </a:t>
            </a:r>
            <a:r>
              <a:rPr lang="it-IT" dirty="0" err="1"/>
              <a:t>tokenisation</a:t>
            </a:r>
            <a:r>
              <a:rPr lang="it-IT" dirty="0"/>
              <a:t> à base de </a:t>
            </a:r>
            <a:r>
              <a:rPr lang="it-IT" dirty="0" err="1"/>
              <a:t>règles</a:t>
            </a:r>
            <a:endParaRPr lang="it-IT" dirty="0"/>
          </a:p>
          <a:p>
            <a:pPr marL="139700" indent="0">
              <a:buNone/>
            </a:pPr>
            <a:r>
              <a:rPr lang="en-US" sz="1800" dirty="0"/>
              <a:t>["Do", "</a:t>
            </a:r>
            <a:r>
              <a:rPr lang="en-US" sz="1800" dirty="0" err="1"/>
              <a:t>n't</a:t>
            </a:r>
            <a:r>
              <a:rPr lang="en-US" sz="1800" dirty="0"/>
              <a:t>", "you", "love", "🤗", "Transformers", "?", "We", "sure", "do", "."]</a:t>
            </a:r>
          </a:p>
          <a:p>
            <a:pPr marL="139700" indent="0">
              <a:buNone/>
            </a:pPr>
            <a:endParaRPr lang="en-US" sz="1800" dirty="0"/>
          </a:p>
          <a:p>
            <a:r>
              <a:rPr lang="en-US" sz="1800" dirty="0" err="1"/>
              <a:t>Autres</a:t>
            </a:r>
            <a:r>
              <a:rPr lang="en-US" sz="1800" dirty="0"/>
              <a:t> </a:t>
            </a:r>
            <a:r>
              <a:rPr lang="en-US" sz="1800" dirty="0" err="1"/>
              <a:t>algorithmes</a:t>
            </a:r>
            <a:r>
              <a:rPr lang="en-US" sz="1800" dirty="0"/>
              <a:t> (</a:t>
            </a:r>
            <a:r>
              <a:rPr lang="en-US" sz="1800" dirty="0">
                <a:hlinkClick r:id="rId3"/>
              </a:rPr>
              <a:t>Byte-Pair Encoding</a:t>
            </a:r>
            <a:r>
              <a:rPr lang="en-US" sz="1800" dirty="0"/>
              <a:t>)</a:t>
            </a:r>
            <a:endParaRPr lang="it-IT" sz="1800" dirty="0"/>
          </a:p>
          <a:p>
            <a:endParaRPr lang="fr-FR" dirty="0"/>
          </a:p>
        </p:txBody>
      </p:sp>
      <p:sp>
        <p:nvSpPr>
          <p:cNvPr id="4" name="ZoneTexte 3">
            <a:extLst>
              <a:ext uri="{FF2B5EF4-FFF2-40B4-BE49-F238E27FC236}">
                <a16:creationId xmlns:a16="http://schemas.microsoft.com/office/drawing/2014/main" id="{3487738D-44E1-46A7-2966-C875C1387851}"/>
              </a:ext>
            </a:extLst>
          </p:cNvPr>
          <p:cNvSpPr txBox="1"/>
          <p:nvPr/>
        </p:nvSpPr>
        <p:spPr>
          <a:xfrm>
            <a:off x="3727983" y="4695443"/>
            <a:ext cx="5416017" cy="307777"/>
          </a:xfrm>
          <a:prstGeom prst="rect">
            <a:avLst/>
          </a:prstGeom>
          <a:noFill/>
        </p:spPr>
        <p:txBody>
          <a:bodyPr wrap="square" rtlCol="0">
            <a:spAutoFit/>
          </a:bodyPr>
          <a:lstStyle/>
          <a:p>
            <a:r>
              <a:rPr lang="fr-FR" dirty="0">
                <a:solidFill>
                  <a:schemeClr val="bg1"/>
                </a:solidFill>
                <a:latin typeface="Figtree" panose="020B0604020202020204" charset="0"/>
                <a:hlinkClick r:id="rId4"/>
              </a:rPr>
              <a:t>https://huggingface.co/docs/transformers/tokenizer_summary</a:t>
            </a:r>
            <a:r>
              <a:rPr lang="fr-FR" dirty="0">
                <a:solidFill>
                  <a:schemeClr val="bg1"/>
                </a:solidFill>
                <a:latin typeface="Figtree" panose="020B0604020202020204" charset="0"/>
              </a:rPr>
              <a:t> </a:t>
            </a:r>
          </a:p>
        </p:txBody>
      </p:sp>
      <p:sp>
        <p:nvSpPr>
          <p:cNvPr id="5" name="ZoneTexte 4">
            <a:extLst>
              <a:ext uri="{FF2B5EF4-FFF2-40B4-BE49-F238E27FC236}">
                <a16:creationId xmlns:a16="http://schemas.microsoft.com/office/drawing/2014/main" id="{4B3025AD-360B-30F5-63BE-D84F823A0231}"/>
              </a:ext>
            </a:extLst>
          </p:cNvPr>
          <p:cNvSpPr txBox="1"/>
          <p:nvPr/>
        </p:nvSpPr>
        <p:spPr>
          <a:xfrm>
            <a:off x="986118" y="1183341"/>
            <a:ext cx="7091082" cy="307777"/>
          </a:xfrm>
          <a:prstGeom prst="rect">
            <a:avLst/>
          </a:prstGeom>
          <a:noFill/>
        </p:spPr>
        <p:txBody>
          <a:bodyPr wrap="square" rtlCol="0">
            <a:spAutoFit/>
          </a:bodyPr>
          <a:lstStyle/>
          <a:p>
            <a:r>
              <a:rPr lang="en-US" sz="1400" dirty="0">
                <a:solidFill>
                  <a:schemeClr val="accent6"/>
                </a:solidFill>
                <a:latin typeface="Figtree" panose="020B0604020202020204" charset="0"/>
              </a:rPr>
              <a:t>"Don’t you love 🤗 Transformers? We sure do.”</a:t>
            </a:r>
            <a:endParaRPr lang="fr-FR" dirty="0">
              <a:solidFill>
                <a:schemeClr val="accent6"/>
              </a:solidFill>
              <a:latin typeface="Figtree" panose="020B0604020202020204" charset="0"/>
            </a:endParaRPr>
          </a:p>
        </p:txBody>
      </p:sp>
    </p:spTree>
    <p:extLst>
      <p:ext uri="{BB962C8B-B14F-4D97-AF65-F5344CB8AC3E}">
        <p14:creationId xmlns:p14="http://schemas.microsoft.com/office/powerpoint/2010/main" val="176400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FAB371-95CE-CD7C-5211-EB17C87780CB}"/>
              </a:ext>
            </a:extLst>
          </p:cNvPr>
          <p:cNvSpPr>
            <a:spLocks noGrp="1"/>
          </p:cNvSpPr>
          <p:nvPr>
            <p:ph type="title"/>
          </p:nvPr>
        </p:nvSpPr>
        <p:spPr>
          <a:xfrm>
            <a:off x="720000" y="284770"/>
            <a:ext cx="7708500" cy="572700"/>
          </a:xfrm>
        </p:spPr>
        <p:txBody>
          <a:bodyPr/>
          <a:lstStyle/>
          <a:p>
            <a:r>
              <a:rPr lang="fr-FR" dirty="0"/>
              <a:t>Lemmatisation</a:t>
            </a:r>
          </a:p>
        </p:txBody>
      </p:sp>
      <p:sp>
        <p:nvSpPr>
          <p:cNvPr id="3" name="Sous-titre 2">
            <a:extLst>
              <a:ext uri="{FF2B5EF4-FFF2-40B4-BE49-F238E27FC236}">
                <a16:creationId xmlns:a16="http://schemas.microsoft.com/office/drawing/2014/main" id="{CFC7900B-B50A-530A-EAB0-242C470CF9A8}"/>
              </a:ext>
            </a:extLst>
          </p:cNvPr>
          <p:cNvSpPr>
            <a:spLocks noGrp="1"/>
          </p:cNvSpPr>
          <p:nvPr>
            <p:ph type="subTitle" idx="1"/>
          </p:nvPr>
        </p:nvSpPr>
        <p:spPr>
          <a:xfrm>
            <a:off x="195944" y="739469"/>
            <a:ext cx="8948056" cy="1975537"/>
          </a:xfrm>
        </p:spPr>
        <p:txBody>
          <a:bodyPr/>
          <a:lstStyle/>
          <a:p>
            <a:r>
              <a:rPr lang="fr-FR" dirty="0"/>
              <a:t>Obtenir la forme canonique ou lemme d’un mot à partir d’une forme donnée</a:t>
            </a:r>
          </a:p>
          <a:p>
            <a:pPr lvl="1"/>
            <a:r>
              <a:rPr lang="fr-FR" dirty="0"/>
              <a:t>Verbe – forme à l’infinitif (sans flexion)</a:t>
            </a:r>
          </a:p>
          <a:p>
            <a:pPr lvl="1"/>
            <a:r>
              <a:rPr lang="fr-FR" dirty="0"/>
              <a:t>Il court </a:t>
            </a:r>
            <a:r>
              <a:rPr lang="fr-FR" dirty="0">
                <a:sym typeface="Wingdings" panose="05000000000000000000" pitchFamily="2" charset="2"/>
              </a:rPr>
              <a:t> courir</a:t>
            </a:r>
          </a:p>
          <a:p>
            <a:pPr lvl="1"/>
            <a:r>
              <a:rPr lang="fr-FR" dirty="0">
                <a:sym typeface="Wingdings" panose="05000000000000000000" pitchFamily="2" charset="2"/>
              </a:rPr>
              <a:t>Pour un nom, adjectif, article, … - forme au masculin singulier</a:t>
            </a:r>
          </a:p>
          <a:p>
            <a:pPr lvl="1"/>
            <a:r>
              <a:rPr lang="fr-FR" dirty="0">
                <a:sym typeface="Wingdings" panose="05000000000000000000" pitchFamily="2" charset="2"/>
              </a:rPr>
              <a:t>Cheval, chevaux  cheval</a:t>
            </a:r>
          </a:p>
          <a:p>
            <a:r>
              <a:rPr lang="fr-FR" dirty="0"/>
              <a:t>La lemmatisation demande des ressources et un traitement linguistique (couteuse) </a:t>
            </a:r>
          </a:p>
          <a:p>
            <a:r>
              <a:rPr lang="fr-FR" dirty="0"/>
              <a:t>Elle permet d’agréger des variantes flexionnelles et non pas des mots ayant la même racine</a:t>
            </a:r>
          </a:p>
        </p:txBody>
      </p:sp>
      <p:sp>
        <p:nvSpPr>
          <p:cNvPr id="4" name="Titre 1">
            <a:extLst>
              <a:ext uri="{FF2B5EF4-FFF2-40B4-BE49-F238E27FC236}">
                <a16:creationId xmlns:a16="http://schemas.microsoft.com/office/drawing/2014/main" id="{90A53F50-1528-F8CB-404A-4D7D7BF54918}"/>
              </a:ext>
            </a:extLst>
          </p:cNvPr>
          <p:cNvSpPr txBox="1">
            <a:spLocks/>
          </p:cNvSpPr>
          <p:nvPr/>
        </p:nvSpPr>
        <p:spPr>
          <a:xfrm>
            <a:off x="913694" y="2883355"/>
            <a:ext cx="7708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1pPr>
            <a:lvl2pPr marR="0" lvl="1"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2pPr>
            <a:lvl3pPr marR="0" lvl="2"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3pPr>
            <a:lvl4pPr marR="0" lvl="3"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4pPr>
            <a:lvl5pPr marR="0" lvl="4"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5pPr>
            <a:lvl6pPr marR="0" lvl="5"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6pPr>
            <a:lvl7pPr marR="0" lvl="6"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7pPr>
            <a:lvl8pPr marR="0" lvl="7"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8pPr>
            <a:lvl9pPr marR="0" lvl="8"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9pPr>
          </a:lstStyle>
          <a:p>
            <a:r>
              <a:rPr lang="fr-FR" dirty="0" err="1"/>
              <a:t>Stemming</a:t>
            </a:r>
            <a:r>
              <a:rPr lang="fr-FR" dirty="0"/>
              <a:t> (racinisation)</a:t>
            </a:r>
          </a:p>
        </p:txBody>
      </p:sp>
      <p:sp>
        <p:nvSpPr>
          <p:cNvPr id="5" name="Sous-titre 2">
            <a:extLst>
              <a:ext uri="{FF2B5EF4-FFF2-40B4-BE49-F238E27FC236}">
                <a16:creationId xmlns:a16="http://schemas.microsoft.com/office/drawing/2014/main" id="{A9BAE0FE-AF85-5037-2723-DDC9BF676E42}"/>
              </a:ext>
            </a:extLst>
          </p:cNvPr>
          <p:cNvSpPr txBox="1">
            <a:spLocks/>
          </p:cNvSpPr>
          <p:nvPr/>
        </p:nvSpPr>
        <p:spPr>
          <a:xfrm>
            <a:off x="195944" y="3338054"/>
            <a:ext cx="8948056" cy="19755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Light"/>
              <a:buChar char="●"/>
              <a:defRPr sz="16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lt1"/>
                </a:solidFill>
                <a:latin typeface="Figtree"/>
                <a:ea typeface="Figtree"/>
                <a:cs typeface="Figtree"/>
                <a:sym typeface="Figtree"/>
              </a:defRPr>
            </a:lvl9pPr>
          </a:lstStyle>
          <a:p>
            <a:r>
              <a:rPr lang="fr-FR" dirty="0"/>
              <a:t>Obtenir la racine d’un mot, commune à toutes les variantes morphologiques d’un mot à travers la suppression des flexions et des suffixes</a:t>
            </a:r>
          </a:p>
          <a:p>
            <a:r>
              <a:rPr lang="fr-FR" dirty="0"/>
              <a:t>Elle est généralement à base de règles, rapide et dépends de la langue</a:t>
            </a:r>
          </a:p>
          <a:p>
            <a:r>
              <a:rPr lang="fr-FR" dirty="0"/>
              <a:t>Demande moins de ressources que la lemmatisation (vocabulaire plus petit)</a:t>
            </a:r>
          </a:p>
        </p:txBody>
      </p:sp>
      <p:sp>
        <p:nvSpPr>
          <p:cNvPr id="6" name="ZoneTexte 5">
            <a:extLst>
              <a:ext uri="{FF2B5EF4-FFF2-40B4-BE49-F238E27FC236}">
                <a16:creationId xmlns:a16="http://schemas.microsoft.com/office/drawing/2014/main" id="{034FCDF9-55DB-9A57-78B6-4AE2D4D811F0}"/>
              </a:ext>
            </a:extLst>
          </p:cNvPr>
          <p:cNvSpPr txBox="1"/>
          <p:nvPr/>
        </p:nvSpPr>
        <p:spPr>
          <a:xfrm>
            <a:off x="5519058" y="4776331"/>
            <a:ext cx="4040636" cy="307777"/>
          </a:xfrm>
          <a:prstGeom prst="rect">
            <a:avLst/>
          </a:prstGeom>
          <a:noFill/>
        </p:spPr>
        <p:txBody>
          <a:bodyPr wrap="square" rtlCol="0">
            <a:spAutoFit/>
          </a:bodyPr>
          <a:lstStyle/>
          <a:p>
            <a:r>
              <a:rPr lang="it-IT" dirty="0" err="1">
                <a:solidFill>
                  <a:schemeClr val="bg1"/>
                </a:solidFill>
                <a:latin typeface="Figtree" panose="020B0604020202020204" charset="0"/>
                <a:cs typeface="Figtree" panose="020B0604020202020204" charset="0"/>
              </a:rPr>
              <a:t>Inspiré</a:t>
            </a:r>
            <a:r>
              <a:rPr lang="it-IT" dirty="0">
                <a:solidFill>
                  <a:schemeClr val="bg1"/>
                </a:solidFill>
                <a:latin typeface="Figtree" panose="020B0604020202020204" charset="0"/>
                <a:cs typeface="Figtree" panose="020B0604020202020204" charset="0"/>
              </a:rPr>
              <a:t> </a:t>
            </a:r>
            <a:r>
              <a:rPr lang="it-IT" dirty="0" err="1">
                <a:solidFill>
                  <a:schemeClr val="bg1"/>
                </a:solidFill>
                <a:latin typeface="Figtree" panose="020B0604020202020204" charset="0"/>
                <a:cs typeface="Figtree" panose="020B0604020202020204" charset="0"/>
              </a:rPr>
              <a:t>du</a:t>
            </a:r>
            <a:r>
              <a:rPr lang="it-IT" dirty="0">
                <a:solidFill>
                  <a:schemeClr val="bg1"/>
                </a:solidFill>
                <a:latin typeface="Figtree" panose="020B0604020202020204" charset="0"/>
                <a:cs typeface="Figtree" panose="020B0604020202020204" charset="0"/>
              </a:rPr>
              <a:t> </a:t>
            </a:r>
            <a:r>
              <a:rPr lang="it-IT" dirty="0" err="1">
                <a:solidFill>
                  <a:schemeClr val="bg1"/>
                </a:solidFill>
                <a:latin typeface="Figtree" panose="020B0604020202020204" charset="0"/>
                <a:cs typeface="Figtree" panose="020B0604020202020204" charset="0"/>
              </a:rPr>
              <a:t>cours</a:t>
            </a:r>
            <a:r>
              <a:rPr lang="it-IT" dirty="0">
                <a:solidFill>
                  <a:schemeClr val="bg1"/>
                </a:solidFill>
                <a:latin typeface="Figtree" panose="020B0604020202020204" charset="0"/>
                <a:cs typeface="Figtree" panose="020B0604020202020204" charset="0"/>
              </a:rPr>
              <a:t> de X. </a:t>
            </a:r>
            <a:r>
              <a:rPr lang="it-IT" dirty="0" err="1">
                <a:solidFill>
                  <a:schemeClr val="bg1"/>
                </a:solidFill>
                <a:latin typeface="Figtree" panose="020B0604020202020204" charset="0"/>
                <a:cs typeface="Figtree" panose="020B0604020202020204" charset="0"/>
              </a:rPr>
              <a:t>Tannier</a:t>
            </a:r>
            <a:r>
              <a:rPr lang="it-IT" dirty="0">
                <a:solidFill>
                  <a:schemeClr val="bg1"/>
                </a:solidFill>
                <a:latin typeface="Figtree" panose="020B0604020202020204" charset="0"/>
                <a:cs typeface="Figtree" panose="020B0604020202020204" charset="0"/>
              </a:rPr>
              <a:t> – ETAL 2021</a:t>
            </a:r>
            <a:endParaRPr lang="fr-FR" dirty="0">
              <a:solidFill>
                <a:schemeClr val="bg1"/>
              </a:solidFill>
              <a:latin typeface="Figtree" panose="020B0604020202020204" charset="0"/>
              <a:cs typeface="Figtree" panose="020B0604020202020204" charset="0"/>
            </a:endParaRPr>
          </a:p>
        </p:txBody>
      </p:sp>
    </p:spTree>
    <p:extLst>
      <p:ext uri="{BB962C8B-B14F-4D97-AF65-F5344CB8AC3E}">
        <p14:creationId xmlns:p14="http://schemas.microsoft.com/office/powerpoint/2010/main" val="3111774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350054-3550-BF1E-DA78-20CEA20EF198}"/>
              </a:ext>
            </a:extLst>
          </p:cNvPr>
          <p:cNvSpPr>
            <a:spLocks noGrp="1"/>
          </p:cNvSpPr>
          <p:nvPr>
            <p:ph type="title"/>
          </p:nvPr>
        </p:nvSpPr>
        <p:spPr>
          <a:xfrm>
            <a:off x="1284000" y="313971"/>
            <a:ext cx="6576000" cy="1039800"/>
          </a:xfrm>
        </p:spPr>
        <p:txBody>
          <a:bodyPr/>
          <a:lstStyle/>
          <a:p>
            <a:r>
              <a:rPr lang="it-IT" sz="4400" dirty="0" err="1"/>
              <a:t>Annotation</a:t>
            </a:r>
            <a:endParaRPr lang="fr-FR" sz="4400" dirty="0"/>
          </a:p>
        </p:txBody>
      </p:sp>
      <p:sp>
        <p:nvSpPr>
          <p:cNvPr id="3" name="Sous-titre 2">
            <a:extLst>
              <a:ext uri="{FF2B5EF4-FFF2-40B4-BE49-F238E27FC236}">
                <a16:creationId xmlns:a16="http://schemas.microsoft.com/office/drawing/2014/main" id="{D86E5CC6-E798-F4CB-9442-C03AD741BE23}"/>
              </a:ext>
            </a:extLst>
          </p:cNvPr>
          <p:cNvSpPr>
            <a:spLocks noGrp="1"/>
          </p:cNvSpPr>
          <p:nvPr>
            <p:ph type="subTitle" idx="1"/>
          </p:nvPr>
        </p:nvSpPr>
        <p:spPr>
          <a:xfrm>
            <a:off x="1284000" y="1584926"/>
            <a:ext cx="6576000" cy="652087"/>
          </a:xfrm>
        </p:spPr>
        <p:txBody>
          <a:bodyPr/>
          <a:lstStyle/>
          <a:p>
            <a:r>
              <a:rPr lang="fr-FR" sz="1800" dirty="0"/>
              <a:t>Segmenter un texte en plusieurs sous-unités et associer une étiquette aux unités qui nous intéresse traiter</a:t>
            </a:r>
          </a:p>
        </p:txBody>
      </p:sp>
      <p:sp>
        <p:nvSpPr>
          <p:cNvPr id="4" name="ZoneTexte 3">
            <a:extLst>
              <a:ext uri="{FF2B5EF4-FFF2-40B4-BE49-F238E27FC236}">
                <a16:creationId xmlns:a16="http://schemas.microsoft.com/office/drawing/2014/main" id="{A5EE6664-9369-4EBE-F89D-50E1F2E3D8C3}"/>
              </a:ext>
            </a:extLst>
          </p:cNvPr>
          <p:cNvSpPr txBox="1"/>
          <p:nvPr/>
        </p:nvSpPr>
        <p:spPr>
          <a:xfrm>
            <a:off x="1714500" y="2906487"/>
            <a:ext cx="2449286" cy="954107"/>
          </a:xfrm>
          <a:prstGeom prst="rect">
            <a:avLst/>
          </a:prstGeom>
          <a:noFill/>
        </p:spPr>
        <p:txBody>
          <a:bodyPr wrap="square" rtlCol="0">
            <a:spAutoFit/>
          </a:bodyPr>
          <a:lstStyle/>
          <a:p>
            <a:r>
              <a:rPr lang="fr-FR" dirty="0">
                <a:solidFill>
                  <a:schemeClr val="bg1"/>
                </a:solidFill>
                <a:latin typeface="Figtree" panose="020B0604020202020204" charset="0"/>
                <a:cs typeface="Figtree" panose="020B0604020202020204" charset="0"/>
              </a:rPr>
              <a:t>Annoter tous les tokens d’un texte et associer une ou plusieurs étiquettes à chaque token</a:t>
            </a:r>
          </a:p>
        </p:txBody>
      </p:sp>
      <p:sp>
        <p:nvSpPr>
          <p:cNvPr id="5" name="ZoneTexte 4">
            <a:extLst>
              <a:ext uri="{FF2B5EF4-FFF2-40B4-BE49-F238E27FC236}">
                <a16:creationId xmlns:a16="http://schemas.microsoft.com/office/drawing/2014/main" id="{3257A237-3E2D-FEF8-8338-7FEB0D36187F}"/>
              </a:ext>
            </a:extLst>
          </p:cNvPr>
          <p:cNvSpPr txBox="1"/>
          <p:nvPr/>
        </p:nvSpPr>
        <p:spPr>
          <a:xfrm>
            <a:off x="4963886" y="2906487"/>
            <a:ext cx="2449286" cy="954107"/>
          </a:xfrm>
          <a:prstGeom prst="rect">
            <a:avLst/>
          </a:prstGeom>
          <a:noFill/>
        </p:spPr>
        <p:txBody>
          <a:bodyPr wrap="square" rtlCol="0">
            <a:spAutoFit/>
          </a:bodyPr>
          <a:lstStyle/>
          <a:p>
            <a:r>
              <a:rPr lang="fr-FR" dirty="0">
                <a:solidFill>
                  <a:schemeClr val="bg1"/>
                </a:solidFill>
                <a:latin typeface="Figtree" panose="020B0604020202020204" charset="0"/>
                <a:cs typeface="Figtree" panose="020B0604020202020204" charset="0"/>
              </a:rPr>
              <a:t>Délimiter des tokens ou suite de tokens dans les textes et leur associer des étiquettes</a:t>
            </a:r>
          </a:p>
        </p:txBody>
      </p:sp>
      <p:sp>
        <p:nvSpPr>
          <p:cNvPr id="6" name="ZoneTexte 5">
            <a:extLst>
              <a:ext uri="{FF2B5EF4-FFF2-40B4-BE49-F238E27FC236}">
                <a16:creationId xmlns:a16="http://schemas.microsoft.com/office/drawing/2014/main" id="{F24AD3D8-300E-FB23-F811-AD5586AD34BA}"/>
              </a:ext>
            </a:extLst>
          </p:cNvPr>
          <p:cNvSpPr txBox="1"/>
          <p:nvPr/>
        </p:nvSpPr>
        <p:spPr>
          <a:xfrm>
            <a:off x="1714500" y="4309629"/>
            <a:ext cx="2449286" cy="307777"/>
          </a:xfrm>
          <a:prstGeom prst="rect">
            <a:avLst/>
          </a:prstGeom>
          <a:noFill/>
        </p:spPr>
        <p:txBody>
          <a:bodyPr wrap="square" rtlCol="0">
            <a:spAutoFit/>
          </a:bodyPr>
          <a:lstStyle/>
          <a:p>
            <a:pPr algn="ctr"/>
            <a:r>
              <a:rPr lang="fr-FR" dirty="0">
                <a:solidFill>
                  <a:schemeClr val="bg1"/>
                </a:solidFill>
                <a:latin typeface="Figtree" panose="020B0604020202020204" charset="0"/>
                <a:cs typeface="Figtree" panose="020B0604020202020204" charset="0"/>
              </a:rPr>
              <a:t>POS-tagging</a:t>
            </a:r>
          </a:p>
        </p:txBody>
      </p:sp>
      <p:sp>
        <p:nvSpPr>
          <p:cNvPr id="7" name="ZoneTexte 6">
            <a:extLst>
              <a:ext uri="{FF2B5EF4-FFF2-40B4-BE49-F238E27FC236}">
                <a16:creationId xmlns:a16="http://schemas.microsoft.com/office/drawing/2014/main" id="{8D82AC81-F404-C31C-D6A0-65D0FA9E7CFE}"/>
              </a:ext>
            </a:extLst>
          </p:cNvPr>
          <p:cNvSpPr txBox="1"/>
          <p:nvPr/>
        </p:nvSpPr>
        <p:spPr>
          <a:xfrm>
            <a:off x="5034643" y="4254360"/>
            <a:ext cx="2057400" cy="523220"/>
          </a:xfrm>
          <a:prstGeom prst="rect">
            <a:avLst/>
          </a:prstGeom>
          <a:noFill/>
        </p:spPr>
        <p:txBody>
          <a:bodyPr wrap="square" rtlCol="0">
            <a:spAutoFit/>
          </a:bodyPr>
          <a:lstStyle/>
          <a:p>
            <a:pPr algn="ctr"/>
            <a:r>
              <a:rPr lang="fr-FR" dirty="0">
                <a:solidFill>
                  <a:schemeClr val="bg1"/>
                </a:solidFill>
                <a:latin typeface="Figtree" panose="020B0604020202020204" charset="0"/>
                <a:cs typeface="Figtree" panose="020B0604020202020204" charset="0"/>
              </a:rPr>
              <a:t>Entités nommées</a:t>
            </a:r>
          </a:p>
          <a:p>
            <a:pPr algn="ctr"/>
            <a:r>
              <a:rPr lang="fr-FR" dirty="0">
                <a:solidFill>
                  <a:schemeClr val="bg1"/>
                </a:solidFill>
                <a:latin typeface="Figtree" panose="020B0604020202020204" charset="0"/>
                <a:cs typeface="Figtree" panose="020B0604020202020204" charset="0"/>
              </a:rPr>
              <a:t>Coréférence</a:t>
            </a:r>
          </a:p>
        </p:txBody>
      </p:sp>
      <p:cxnSp>
        <p:nvCxnSpPr>
          <p:cNvPr id="9" name="Connecteur droit avec flèche 8">
            <a:extLst>
              <a:ext uri="{FF2B5EF4-FFF2-40B4-BE49-F238E27FC236}">
                <a16:creationId xmlns:a16="http://schemas.microsoft.com/office/drawing/2014/main" id="{DF28AB1B-BFBB-F5CE-29FE-312F2EC07217}"/>
              </a:ext>
            </a:extLst>
          </p:cNvPr>
          <p:cNvCxnSpPr>
            <a:cxnSpLocks/>
            <a:stCxn id="3" idx="2"/>
            <a:endCxn id="4" idx="0"/>
          </p:cNvCxnSpPr>
          <p:nvPr/>
        </p:nvCxnSpPr>
        <p:spPr>
          <a:xfrm flipH="1">
            <a:off x="2939143" y="2237013"/>
            <a:ext cx="1632857" cy="669474"/>
          </a:xfrm>
          <a:prstGeom prst="straightConnector1">
            <a:avLst/>
          </a:prstGeom>
          <a:ln w="28575">
            <a:solidFill>
              <a:srgbClr val="FF99CC"/>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09F1B6C9-89C7-63CC-825E-EABE6EF447E9}"/>
              </a:ext>
            </a:extLst>
          </p:cNvPr>
          <p:cNvCxnSpPr>
            <a:cxnSpLocks/>
            <a:stCxn id="3" idx="2"/>
            <a:endCxn id="5" idx="0"/>
          </p:cNvCxnSpPr>
          <p:nvPr/>
        </p:nvCxnSpPr>
        <p:spPr>
          <a:xfrm>
            <a:off x="4572000" y="2237013"/>
            <a:ext cx="1616529" cy="669474"/>
          </a:xfrm>
          <a:prstGeom prst="straightConnector1">
            <a:avLst/>
          </a:prstGeom>
          <a:ln w="28575">
            <a:solidFill>
              <a:srgbClr val="FF99CC"/>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357192D0-93EC-A068-A8F4-8B680770C03C}"/>
              </a:ext>
            </a:extLst>
          </p:cNvPr>
          <p:cNvCxnSpPr>
            <a:cxnSpLocks/>
            <a:endCxn id="6" idx="0"/>
          </p:cNvCxnSpPr>
          <p:nvPr/>
        </p:nvCxnSpPr>
        <p:spPr>
          <a:xfrm>
            <a:off x="2939143" y="3876922"/>
            <a:ext cx="0" cy="432707"/>
          </a:xfrm>
          <a:prstGeom prst="straightConnector1">
            <a:avLst/>
          </a:prstGeom>
          <a:ln w="28575">
            <a:solidFill>
              <a:srgbClr val="FF99CC"/>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DAA10F8-FE30-1A3B-506A-BC0F240E330B}"/>
              </a:ext>
            </a:extLst>
          </p:cNvPr>
          <p:cNvCxnSpPr>
            <a:cxnSpLocks/>
          </p:cNvCxnSpPr>
          <p:nvPr/>
        </p:nvCxnSpPr>
        <p:spPr>
          <a:xfrm>
            <a:off x="6063343" y="3821653"/>
            <a:ext cx="0" cy="432707"/>
          </a:xfrm>
          <a:prstGeom prst="straightConnector1">
            <a:avLst/>
          </a:prstGeom>
          <a:ln w="28575">
            <a:solidFill>
              <a:srgbClr val="FF99C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377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A3BAAA-6AB8-B4B9-75B1-4AC92A07F7C9}"/>
              </a:ext>
            </a:extLst>
          </p:cNvPr>
          <p:cNvSpPr>
            <a:spLocks noGrp="1"/>
          </p:cNvSpPr>
          <p:nvPr>
            <p:ph type="title"/>
          </p:nvPr>
        </p:nvSpPr>
        <p:spPr/>
        <p:txBody>
          <a:bodyPr/>
          <a:lstStyle/>
          <a:p>
            <a:r>
              <a:rPr lang="fr-FR" dirty="0"/>
              <a:t>Annotation (I)</a:t>
            </a:r>
          </a:p>
        </p:txBody>
      </p:sp>
      <p:sp>
        <p:nvSpPr>
          <p:cNvPr id="3" name="Sous-titre 2">
            <a:extLst>
              <a:ext uri="{FF2B5EF4-FFF2-40B4-BE49-F238E27FC236}">
                <a16:creationId xmlns:a16="http://schemas.microsoft.com/office/drawing/2014/main" id="{1FD6DEFA-0F84-E3BD-C9F7-2C3AD81C8BEC}"/>
              </a:ext>
            </a:extLst>
          </p:cNvPr>
          <p:cNvSpPr>
            <a:spLocks noGrp="1"/>
          </p:cNvSpPr>
          <p:nvPr>
            <p:ph type="subTitle" idx="1"/>
          </p:nvPr>
        </p:nvSpPr>
        <p:spPr>
          <a:xfrm>
            <a:off x="720000" y="1248846"/>
            <a:ext cx="7708500" cy="2645808"/>
          </a:xfrm>
        </p:spPr>
        <p:txBody>
          <a:bodyPr/>
          <a:lstStyle/>
          <a:p>
            <a:r>
              <a:rPr lang="fr-FR" sz="2000" dirty="0"/>
              <a:t>L’annotation servait à fournir des informations pour le développement et mise à l’épreuve des théories en linguistique, ou, comment on l’appelle aujourd’hui, à la linguistique des corpus (…) ces ressources servent aujourd’hui à la linguistique mais aussi au traitement automatique des langues (…) </a:t>
            </a:r>
          </a:p>
          <a:p>
            <a:pPr marL="139700" indent="0">
              <a:buNone/>
            </a:pPr>
            <a:r>
              <a:rPr lang="fr-FR" sz="2000" i="1" dirty="0"/>
              <a:t>                                 (Ide, </a:t>
            </a:r>
            <a:r>
              <a:rPr lang="fr-FR" sz="2000" i="1" dirty="0" err="1"/>
              <a:t>Handbook</a:t>
            </a:r>
            <a:r>
              <a:rPr lang="fr-FR" sz="2000" i="1" dirty="0"/>
              <a:t> of </a:t>
            </a:r>
            <a:r>
              <a:rPr lang="fr-FR" sz="2000" i="1" dirty="0" err="1"/>
              <a:t>linguistic</a:t>
            </a:r>
            <a:r>
              <a:rPr lang="fr-FR" sz="2000" i="1" dirty="0"/>
              <a:t> annotation, 2017)</a:t>
            </a:r>
          </a:p>
          <a:p>
            <a:endParaRPr lang="fr-FR" sz="1800" dirty="0"/>
          </a:p>
          <a:p>
            <a:pPr lvl="1" algn="l"/>
            <a:endParaRPr lang="fr-FR" sz="1800" dirty="0"/>
          </a:p>
          <a:p>
            <a:pPr lvl="1" algn="l"/>
            <a:endParaRPr lang="fr-FR" sz="1800" dirty="0"/>
          </a:p>
        </p:txBody>
      </p:sp>
      <p:sp>
        <p:nvSpPr>
          <p:cNvPr id="4" name="ZoneTexte 3">
            <a:extLst>
              <a:ext uri="{FF2B5EF4-FFF2-40B4-BE49-F238E27FC236}">
                <a16:creationId xmlns:a16="http://schemas.microsoft.com/office/drawing/2014/main" id="{08A7915A-83EC-DA7D-95AE-82BFEB19D0B7}"/>
              </a:ext>
            </a:extLst>
          </p:cNvPr>
          <p:cNvSpPr txBox="1"/>
          <p:nvPr/>
        </p:nvSpPr>
        <p:spPr>
          <a:xfrm>
            <a:off x="3792071" y="4616824"/>
            <a:ext cx="5425324" cy="307777"/>
          </a:xfrm>
          <a:prstGeom prst="rect">
            <a:avLst/>
          </a:prstGeom>
          <a:noFill/>
        </p:spPr>
        <p:txBody>
          <a:bodyPr wrap="square" rtlCol="0">
            <a:spAutoFit/>
          </a:bodyPr>
          <a:lstStyle/>
          <a:p>
            <a:r>
              <a:rPr lang="fr-FR" dirty="0">
                <a:solidFill>
                  <a:schemeClr val="accent6"/>
                </a:solidFill>
                <a:latin typeface="Figtree" panose="020B0604020202020204" charset="0"/>
              </a:rPr>
              <a:t>Inspiré des diapos du cours de Mai Ho-Dac, </a:t>
            </a:r>
            <a:r>
              <a:rPr lang="fr-FR" dirty="0" err="1">
                <a:solidFill>
                  <a:schemeClr val="accent6"/>
                </a:solidFill>
                <a:latin typeface="Figtree" panose="020B0604020202020204" charset="0"/>
              </a:rPr>
              <a:t>AnnoDemo</a:t>
            </a:r>
            <a:r>
              <a:rPr lang="fr-FR" dirty="0">
                <a:solidFill>
                  <a:schemeClr val="accent6"/>
                </a:solidFill>
                <a:latin typeface="Figtree" panose="020B0604020202020204" charset="0"/>
              </a:rPr>
              <a:t> 2024</a:t>
            </a:r>
          </a:p>
        </p:txBody>
      </p:sp>
    </p:spTree>
    <p:extLst>
      <p:ext uri="{BB962C8B-B14F-4D97-AF65-F5344CB8AC3E}">
        <p14:creationId xmlns:p14="http://schemas.microsoft.com/office/powerpoint/2010/main" val="15176699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A3BAAA-6AB8-B4B9-75B1-4AC92A07F7C9}"/>
              </a:ext>
            </a:extLst>
          </p:cNvPr>
          <p:cNvSpPr>
            <a:spLocks noGrp="1"/>
          </p:cNvSpPr>
          <p:nvPr>
            <p:ph type="title"/>
          </p:nvPr>
        </p:nvSpPr>
        <p:spPr/>
        <p:txBody>
          <a:bodyPr/>
          <a:lstStyle/>
          <a:p>
            <a:r>
              <a:rPr lang="fr-FR" dirty="0"/>
              <a:t>Annotation (II)</a:t>
            </a:r>
          </a:p>
        </p:txBody>
      </p:sp>
      <p:sp>
        <p:nvSpPr>
          <p:cNvPr id="3" name="Sous-titre 2">
            <a:extLst>
              <a:ext uri="{FF2B5EF4-FFF2-40B4-BE49-F238E27FC236}">
                <a16:creationId xmlns:a16="http://schemas.microsoft.com/office/drawing/2014/main" id="{1FD6DEFA-0F84-E3BD-C9F7-2C3AD81C8BEC}"/>
              </a:ext>
            </a:extLst>
          </p:cNvPr>
          <p:cNvSpPr>
            <a:spLocks noGrp="1"/>
          </p:cNvSpPr>
          <p:nvPr>
            <p:ph type="subTitle" idx="1"/>
          </p:nvPr>
        </p:nvSpPr>
        <p:spPr>
          <a:xfrm>
            <a:off x="717750" y="1020756"/>
            <a:ext cx="7708500" cy="3876771"/>
          </a:xfrm>
        </p:spPr>
        <p:txBody>
          <a:bodyPr/>
          <a:lstStyle/>
          <a:p>
            <a:r>
              <a:rPr lang="fr-FR" sz="2000" dirty="0"/>
              <a:t>Associer à chaque token une ou plusieurs étiquettes </a:t>
            </a:r>
          </a:p>
          <a:p>
            <a:pPr marL="596900" lvl="1" indent="0" algn="l">
              <a:buNone/>
            </a:pPr>
            <a:endParaRPr lang="fr-FR" sz="1800" dirty="0"/>
          </a:p>
          <a:p>
            <a:pPr marL="596900" lvl="1" indent="0" algn="l">
              <a:buNone/>
            </a:pPr>
            <a:endParaRPr lang="fr-FR" sz="1800" dirty="0"/>
          </a:p>
          <a:p>
            <a:pPr marL="596900" lvl="1" indent="0" algn="l">
              <a:buNone/>
            </a:pPr>
            <a:endParaRPr lang="fr-FR" sz="1800" dirty="0"/>
          </a:p>
          <a:p>
            <a:pPr marL="596900" lvl="1" indent="0" algn="l">
              <a:buNone/>
            </a:pPr>
            <a:endParaRPr lang="fr-FR" sz="1800" dirty="0"/>
          </a:p>
          <a:p>
            <a:r>
              <a:rPr lang="fr-FR" sz="2000" dirty="0"/>
              <a:t>Délimiter un token ou ensemble de tokens et associer une étiquette</a:t>
            </a:r>
          </a:p>
          <a:p>
            <a:endParaRPr lang="fr-FR" sz="2000" dirty="0"/>
          </a:p>
          <a:p>
            <a:pPr marL="596900" lvl="1" indent="0" algn="l">
              <a:buNone/>
            </a:pPr>
            <a:endParaRPr lang="fr-FR" sz="1800" dirty="0"/>
          </a:p>
          <a:p>
            <a:pPr lvl="1" algn="l"/>
            <a:endParaRPr lang="fr-FR" sz="1800" dirty="0"/>
          </a:p>
        </p:txBody>
      </p:sp>
      <p:sp>
        <p:nvSpPr>
          <p:cNvPr id="4" name="ZoneTexte 3">
            <a:extLst>
              <a:ext uri="{FF2B5EF4-FFF2-40B4-BE49-F238E27FC236}">
                <a16:creationId xmlns:a16="http://schemas.microsoft.com/office/drawing/2014/main" id="{14056867-61C8-E3A6-960B-A38B43CAA0C6}"/>
              </a:ext>
            </a:extLst>
          </p:cNvPr>
          <p:cNvSpPr txBox="1"/>
          <p:nvPr/>
        </p:nvSpPr>
        <p:spPr>
          <a:xfrm>
            <a:off x="3792071" y="4616824"/>
            <a:ext cx="5425324" cy="307777"/>
          </a:xfrm>
          <a:prstGeom prst="rect">
            <a:avLst/>
          </a:prstGeom>
          <a:noFill/>
        </p:spPr>
        <p:txBody>
          <a:bodyPr wrap="square" rtlCol="0">
            <a:spAutoFit/>
          </a:bodyPr>
          <a:lstStyle/>
          <a:p>
            <a:r>
              <a:rPr lang="fr-FR" dirty="0">
                <a:solidFill>
                  <a:schemeClr val="accent6"/>
                </a:solidFill>
                <a:latin typeface="Figtree" panose="020B0604020202020204" charset="0"/>
              </a:rPr>
              <a:t>Inspiré des diapos du cours de Mai Ho-Dac, </a:t>
            </a:r>
            <a:r>
              <a:rPr lang="fr-FR" dirty="0" err="1">
                <a:solidFill>
                  <a:schemeClr val="accent6"/>
                </a:solidFill>
                <a:latin typeface="Figtree" panose="020B0604020202020204" charset="0"/>
              </a:rPr>
              <a:t>AnnoDemo</a:t>
            </a:r>
            <a:r>
              <a:rPr lang="fr-FR" dirty="0">
                <a:solidFill>
                  <a:schemeClr val="accent6"/>
                </a:solidFill>
                <a:latin typeface="Figtree" panose="020B0604020202020204" charset="0"/>
              </a:rPr>
              <a:t> 2024</a:t>
            </a:r>
          </a:p>
        </p:txBody>
      </p:sp>
    </p:spTree>
    <p:extLst>
      <p:ext uri="{BB962C8B-B14F-4D97-AF65-F5344CB8AC3E}">
        <p14:creationId xmlns:p14="http://schemas.microsoft.com/office/powerpoint/2010/main" val="1520494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A3BAAA-6AB8-B4B9-75B1-4AC92A07F7C9}"/>
              </a:ext>
            </a:extLst>
          </p:cNvPr>
          <p:cNvSpPr>
            <a:spLocks noGrp="1"/>
          </p:cNvSpPr>
          <p:nvPr>
            <p:ph type="title"/>
          </p:nvPr>
        </p:nvSpPr>
        <p:spPr/>
        <p:txBody>
          <a:bodyPr/>
          <a:lstStyle/>
          <a:p>
            <a:r>
              <a:rPr lang="fr-FR" dirty="0"/>
              <a:t>Annotation (III)</a:t>
            </a:r>
          </a:p>
        </p:txBody>
      </p:sp>
      <p:sp>
        <p:nvSpPr>
          <p:cNvPr id="3" name="Sous-titre 2">
            <a:extLst>
              <a:ext uri="{FF2B5EF4-FFF2-40B4-BE49-F238E27FC236}">
                <a16:creationId xmlns:a16="http://schemas.microsoft.com/office/drawing/2014/main" id="{1FD6DEFA-0F84-E3BD-C9F7-2C3AD81C8BEC}"/>
              </a:ext>
            </a:extLst>
          </p:cNvPr>
          <p:cNvSpPr>
            <a:spLocks noGrp="1"/>
          </p:cNvSpPr>
          <p:nvPr>
            <p:ph type="subTitle" idx="1"/>
          </p:nvPr>
        </p:nvSpPr>
        <p:spPr>
          <a:xfrm>
            <a:off x="717750" y="1020756"/>
            <a:ext cx="7708500" cy="3452632"/>
          </a:xfrm>
        </p:spPr>
        <p:txBody>
          <a:bodyPr/>
          <a:lstStyle/>
          <a:p>
            <a:r>
              <a:rPr lang="fr-FR" sz="2000" dirty="0"/>
              <a:t>Associer à chaque token une ou plusieurs étiquettes </a:t>
            </a:r>
          </a:p>
          <a:p>
            <a:pPr marL="139700" indent="0">
              <a:buNone/>
            </a:pPr>
            <a:r>
              <a:rPr lang="en-US" sz="1400" dirty="0"/>
              <a:t>“Such tasks in which we assign, to each word xi in an input word sequence, a label </a:t>
            </a:r>
            <a:r>
              <a:rPr lang="en-US" sz="1400" dirty="0" err="1"/>
              <a:t>yi</a:t>
            </a:r>
            <a:r>
              <a:rPr lang="en-US" sz="1400" dirty="0"/>
              <a:t>, so that the output sequence Y has the same length as the input sequence X are called </a:t>
            </a:r>
            <a:r>
              <a:rPr lang="en-US" sz="1400" b="1" dirty="0"/>
              <a:t>sequence labeling tasks</a:t>
            </a:r>
            <a:r>
              <a:rPr lang="en-US" sz="1400" dirty="0"/>
              <a:t>.” (</a:t>
            </a:r>
            <a:r>
              <a:rPr lang="en-US" sz="1400" dirty="0" err="1"/>
              <a:t>Jurafsky</a:t>
            </a:r>
            <a:r>
              <a:rPr lang="en-US" sz="1400" dirty="0"/>
              <a:t> et Martin, 2008)</a:t>
            </a:r>
          </a:p>
          <a:p>
            <a:pPr marL="139700" indent="0">
              <a:buNone/>
            </a:pPr>
            <a:endParaRPr lang="fr-FR" sz="1400" dirty="0"/>
          </a:p>
          <a:p>
            <a:pPr lvl="1" algn="l"/>
            <a:r>
              <a:rPr lang="fr-FR" sz="1800" dirty="0"/>
              <a:t>Étiquetage morphosyntaxique</a:t>
            </a:r>
          </a:p>
          <a:p>
            <a:pPr lvl="1" algn="l"/>
            <a:r>
              <a:rPr lang="fr-FR" sz="1800" dirty="0"/>
              <a:t>Lemmatisation</a:t>
            </a:r>
          </a:p>
          <a:p>
            <a:pPr lvl="1" algn="l"/>
            <a:r>
              <a:rPr lang="fr-FR" sz="1800" dirty="0"/>
              <a:t>Traits morphosyntaxiques</a:t>
            </a:r>
          </a:p>
          <a:p>
            <a:endParaRPr lang="fr-FR" sz="2000" dirty="0"/>
          </a:p>
          <a:p>
            <a:r>
              <a:rPr lang="fr-FR" sz="2000" dirty="0"/>
              <a:t>La </a:t>
            </a:r>
            <a:r>
              <a:rPr lang="fr-FR" sz="2000" b="1" i="1" u="sng" dirty="0"/>
              <a:t>précision</a:t>
            </a:r>
            <a:r>
              <a:rPr lang="fr-FR" sz="2000" dirty="0"/>
              <a:t> des algorithmes d’annotation morphosyntaxique est actuellement très haute (autour du 97%)</a:t>
            </a:r>
          </a:p>
        </p:txBody>
      </p:sp>
      <p:sp>
        <p:nvSpPr>
          <p:cNvPr id="4" name="ZoneTexte 3">
            <a:extLst>
              <a:ext uri="{FF2B5EF4-FFF2-40B4-BE49-F238E27FC236}">
                <a16:creationId xmlns:a16="http://schemas.microsoft.com/office/drawing/2014/main" id="{14056867-61C8-E3A6-960B-A38B43CAA0C6}"/>
              </a:ext>
            </a:extLst>
          </p:cNvPr>
          <p:cNvSpPr txBox="1"/>
          <p:nvPr/>
        </p:nvSpPr>
        <p:spPr>
          <a:xfrm>
            <a:off x="3792071" y="4616824"/>
            <a:ext cx="5425324" cy="307777"/>
          </a:xfrm>
          <a:prstGeom prst="rect">
            <a:avLst/>
          </a:prstGeom>
          <a:noFill/>
        </p:spPr>
        <p:txBody>
          <a:bodyPr wrap="square" rtlCol="0">
            <a:spAutoFit/>
          </a:bodyPr>
          <a:lstStyle/>
          <a:p>
            <a:r>
              <a:rPr lang="fr-FR" dirty="0">
                <a:solidFill>
                  <a:schemeClr val="accent6"/>
                </a:solidFill>
                <a:latin typeface="Figtree" panose="020B0604020202020204" charset="0"/>
              </a:rPr>
              <a:t>Inspiré des diapos du cours de Mai Ho-Dac, </a:t>
            </a:r>
            <a:r>
              <a:rPr lang="fr-FR" dirty="0" err="1">
                <a:solidFill>
                  <a:schemeClr val="accent6"/>
                </a:solidFill>
                <a:latin typeface="Figtree" panose="020B0604020202020204" charset="0"/>
              </a:rPr>
              <a:t>AnnoDemo</a:t>
            </a:r>
            <a:r>
              <a:rPr lang="fr-FR" dirty="0">
                <a:solidFill>
                  <a:schemeClr val="accent6"/>
                </a:solidFill>
                <a:latin typeface="Figtree" panose="020B0604020202020204" charset="0"/>
              </a:rPr>
              <a:t> 2024</a:t>
            </a:r>
          </a:p>
        </p:txBody>
      </p:sp>
    </p:spTree>
    <p:extLst>
      <p:ext uri="{BB962C8B-B14F-4D97-AF65-F5344CB8AC3E}">
        <p14:creationId xmlns:p14="http://schemas.microsoft.com/office/powerpoint/2010/main" val="10333231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A3BAAA-6AB8-B4B9-75B1-4AC92A07F7C9}"/>
              </a:ext>
            </a:extLst>
          </p:cNvPr>
          <p:cNvSpPr>
            <a:spLocks noGrp="1"/>
          </p:cNvSpPr>
          <p:nvPr>
            <p:ph type="title"/>
          </p:nvPr>
        </p:nvSpPr>
        <p:spPr/>
        <p:txBody>
          <a:bodyPr/>
          <a:lstStyle/>
          <a:p>
            <a:r>
              <a:rPr lang="fr-FR" dirty="0"/>
              <a:t>Annotation (III)</a:t>
            </a:r>
          </a:p>
        </p:txBody>
      </p:sp>
      <p:sp>
        <p:nvSpPr>
          <p:cNvPr id="3" name="Sous-titre 2">
            <a:extLst>
              <a:ext uri="{FF2B5EF4-FFF2-40B4-BE49-F238E27FC236}">
                <a16:creationId xmlns:a16="http://schemas.microsoft.com/office/drawing/2014/main" id="{1FD6DEFA-0F84-E3BD-C9F7-2C3AD81C8BEC}"/>
              </a:ext>
            </a:extLst>
          </p:cNvPr>
          <p:cNvSpPr>
            <a:spLocks noGrp="1"/>
          </p:cNvSpPr>
          <p:nvPr>
            <p:ph type="subTitle" idx="1"/>
          </p:nvPr>
        </p:nvSpPr>
        <p:spPr>
          <a:xfrm>
            <a:off x="720000" y="1360904"/>
            <a:ext cx="7708500" cy="2421691"/>
          </a:xfrm>
        </p:spPr>
        <p:txBody>
          <a:bodyPr/>
          <a:lstStyle/>
          <a:p>
            <a:r>
              <a:rPr lang="fr-FR" sz="2000" dirty="0"/>
              <a:t>Annotations sur la forme du texte</a:t>
            </a:r>
          </a:p>
          <a:p>
            <a:pPr lvl="1"/>
            <a:r>
              <a:rPr lang="fr-FR" sz="1600" dirty="0"/>
              <a:t>Annotation des variations orthographiques (ex. normalisation)</a:t>
            </a:r>
          </a:p>
          <a:p>
            <a:r>
              <a:rPr lang="fr-FR" sz="1800" dirty="0"/>
              <a:t>Annotations sémantiques et pragmatiques (U = unités)</a:t>
            </a:r>
          </a:p>
          <a:p>
            <a:pPr lvl="1"/>
            <a:r>
              <a:rPr lang="fr-FR" sz="1600" dirty="0"/>
              <a:t>Annotations des émotions, des actes de parole, du </a:t>
            </a:r>
            <a:r>
              <a:rPr lang="fr-FR" sz="1600" dirty="0" err="1"/>
              <a:t>hate</a:t>
            </a:r>
            <a:r>
              <a:rPr lang="fr-FR" sz="1600" dirty="0"/>
              <a:t> speech</a:t>
            </a:r>
            <a:endParaRPr lang="fr-FR" sz="2000" dirty="0"/>
          </a:p>
          <a:p>
            <a:r>
              <a:rPr lang="fr-FR" sz="2000" dirty="0"/>
              <a:t>Annotations discursives (URS =  Unités Relations Schéma)</a:t>
            </a:r>
          </a:p>
          <a:p>
            <a:pPr lvl="1" algn="l"/>
            <a:r>
              <a:rPr lang="fr-FR" sz="1800" dirty="0"/>
              <a:t>Coréférence </a:t>
            </a:r>
            <a:r>
              <a:rPr lang="fr-FR" sz="1800" dirty="0">
                <a:sym typeface="Wingdings" panose="05000000000000000000" pitchFamily="2" charset="2"/>
              </a:rPr>
              <a:t> des unités liées par des </a:t>
            </a:r>
            <a:r>
              <a:rPr lang="fr-FR" sz="1800" dirty="0" err="1">
                <a:sym typeface="Wingdings" panose="05000000000000000000" pitchFamily="2" charset="2"/>
              </a:rPr>
              <a:t>rélations</a:t>
            </a:r>
            <a:endParaRPr lang="fr-FR" sz="1800" dirty="0"/>
          </a:p>
        </p:txBody>
      </p:sp>
      <p:sp>
        <p:nvSpPr>
          <p:cNvPr id="4" name="ZoneTexte 3">
            <a:extLst>
              <a:ext uri="{FF2B5EF4-FFF2-40B4-BE49-F238E27FC236}">
                <a16:creationId xmlns:a16="http://schemas.microsoft.com/office/drawing/2014/main" id="{23C8B81F-D3EE-3D70-6B62-75290496C754}"/>
              </a:ext>
            </a:extLst>
          </p:cNvPr>
          <p:cNvSpPr txBox="1"/>
          <p:nvPr/>
        </p:nvSpPr>
        <p:spPr>
          <a:xfrm>
            <a:off x="3792071" y="4616824"/>
            <a:ext cx="5425324" cy="307777"/>
          </a:xfrm>
          <a:prstGeom prst="rect">
            <a:avLst/>
          </a:prstGeom>
          <a:noFill/>
        </p:spPr>
        <p:txBody>
          <a:bodyPr wrap="square" rtlCol="0">
            <a:spAutoFit/>
          </a:bodyPr>
          <a:lstStyle/>
          <a:p>
            <a:r>
              <a:rPr lang="fr-FR" dirty="0">
                <a:solidFill>
                  <a:schemeClr val="accent6"/>
                </a:solidFill>
                <a:latin typeface="Figtree" panose="020B0604020202020204" charset="0"/>
              </a:rPr>
              <a:t>Inspiré des diapos du cours de Mai Ho-Dac, </a:t>
            </a:r>
            <a:r>
              <a:rPr lang="fr-FR" dirty="0" err="1">
                <a:solidFill>
                  <a:schemeClr val="accent6"/>
                </a:solidFill>
                <a:latin typeface="Figtree" panose="020B0604020202020204" charset="0"/>
              </a:rPr>
              <a:t>AnnoDemo</a:t>
            </a:r>
            <a:r>
              <a:rPr lang="fr-FR" dirty="0">
                <a:solidFill>
                  <a:schemeClr val="accent6"/>
                </a:solidFill>
                <a:latin typeface="Figtree" panose="020B0604020202020204" charset="0"/>
              </a:rPr>
              <a:t> 2024</a:t>
            </a:r>
          </a:p>
        </p:txBody>
      </p:sp>
    </p:spTree>
    <p:extLst>
      <p:ext uri="{BB962C8B-B14F-4D97-AF65-F5344CB8AC3E}">
        <p14:creationId xmlns:p14="http://schemas.microsoft.com/office/powerpoint/2010/main" val="3426065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F3F2C-181D-F562-8E0A-F8748DD70C26}"/>
              </a:ext>
            </a:extLst>
          </p:cNvPr>
          <p:cNvSpPr>
            <a:spLocks noGrp="1"/>
          </p:cNvSpPr>
          <p:nvPr>
            <p:ph type="title"/>
          </p:nvPr>
        </p:nvSpPr>
        <p:spPr>
          <a:xfrm>
            <a:off x="720000" y="249083"/>
            <a:ext cx="7704000" cy="572700"/>
          </a:xfrm>
        </p:spPr>
        <p:txBody>
          <a:bodyPr/>
          <a:lstStyle/>
          <a:p>
            <a:r>
              <a:rPr lang="fr-FR" dirty="0"/>
              <a:t>Industries de la langue</a:t>
            </a:r>
          </a:p>
        </p:txBody>
      </p:sp>
      <p:sp>
        <p:nvSpPr>
          <p:cNvPr id="3" name="ZoneTexte 2">
            <a:extLst>
              <a:ext uri="{FF2B5EF4-FFF2-40B4-BE49-F238E27FC236}">
                <a16:creationId xmlns:a16="http://schemas.microsoft.com/office/drawing/2014/main" id="{B354909E-15EE-75A8-D4A7-EAF4911395B0}"/>
              </a:ext>
            </a:extLst>
          </p:cNvPr>
          <p:cNvSpPr txBox="1"/>
          <p:nvPr/>
        </p:nvSpPr>
        <p:spPr>
          <a:xfrm>
            <a:off x="619792" y="988516"/>
            <a:ext cx="7633821" cy="3877985"/>
          </a:xfrm>
          <a:prstGeom prst="rect">
            <a:avLst/>
          </a:prstGeom>
          <a:noFill/>
        </p:spPr>
        <p:txBody>
          <a:bodyPr wrap="none" rtlCol="0">
            <a:spAutoFit/>
          </a:bodyPr>
          <a:lstStyle/>
          <a:p>
            <a:r>
              <a:rPr lang="fr-FR" altLang="fr-FR" sz="1600" dirty="0">
                <a:solidFill>
                  <a:schemeClr val="bg1"/>
                </a:solidFill>
                <a:latin typeface="Figtree" panose="020B0604020202020204" charset="0"/>
              </a:rPr>
              <a:t>Traducteurs automatiques, dictionnaires informatisées, correcteurs automatiques</a:t>
            </a:r>
          </a:p>
          <a:p>
            <a:r>
              <a:rPr lang="fr-FR" altLang="fr-FR" sz="1600" dirty="0">
                <a:solidFill>
                  <a:schemeClr val="bg1"/>
                </a:solidFill>
                <a:latin typeface="Figtree" panose="020B0604020202020204" charset="0"/>
              </a:rPr>
              <a:t>Prédiction de mots</a:t>
            </a:r>
          </a:p>
          <a:p>
            <a:r>
              <a:rPr lang="fr-FR" altLang="fr-FR" sz="1600" dirty="0">
                <a:solidFill>
                  <a:schemeClr val="bg1"/>
                </a:solidFill>
                <a:latin typeface="Figtree" panose="020B0604020202020204" charset="0"/>
              </a:rPr>
              <a:t>Moteurs de recherche</a:t>
            </a:r>
          </a:p>
          <a:p>
            <a:r>
              <a:rPr lang="fr-FR" altLang="fr-FR" sz="1600" i="1" dirty="0" err="1">
                <a:solidFill>
                  <a:schemeClr val="bg1"/>
                </a:solidFill>
                <a:latin typeface="Figtree" panose="020B0604020202020204" charset="0"/>
              </a:rPr>
              <a:t>Recommender</a:t>
            </a:r>
            <a:r>
              <a:rPr lang="fr-FR" altLang="fr-FR" sz="1600" i="1" dirty="0">
                <a:solidFill>
                  <a:schemeClr val="bg1"/>
                </a:solidFill>
                <a:latin typeface="Figtree" panose="020B0604020202020204" charset="0"/>
              </a:rPr>
              <a:t> </a:t>
            </a:r>
            <a:r>
              <a:rPr lang="fr-FR" altLang="fr-FR" sz="1600" i="1" dirty="0" err="1">
                <a:solidFill>
                  <a:schemeClr val="bg1"/>
                </a:solidFill>
                <a:latin typeface="Figtree" panose="020B0604020202020204" charset="0"/>
              </a:rPr>
              <a:t>systems</a:t>
            </a:r>
            <a:endParaRPr lang="fr-FR" altLang="fr-FR" sz="1600" i="1" dirty="0">
              <a:solidFill>
                <a:schemeClr val="bg1"/>
              </a:solidFill>
              <a:latin typeface="Figtree" panose="020B0604020202020204" charset="0"/>
            </a:endParaRPr>
          </a:p>
          <a:p>
            <a:r>
              <a:rPr lang="fr-FR" altLang="fr-FR" sz="1600" dirty="0">
                <a:solidFill>
                  <a:schemeClr val="bg1"/>
                </a:solidFill>
                <a:latin typeface="Figtree" panose="020B0604020202020204" charset="0"/>
              </a:rPr>
              <a:t>Classification automatique des informations</a:t>
            </a:r>
          </a:p>
          <a:p>
            <a:r>
              <a:rPr lang="fr-FR" altLang="fr-FR" sz="1600" dirty="0">
                <a:solidFill>
                  <a:schemeClr val="bg1"/>
                </a:solidFill>
                <a:latin typeface="Figtree" panose="020B0604020202020204" charset="0"/>
              </a:rPr>
              <a:t>Recherche d’informations</a:t>
            </a:r>
          </a:p>
          <a:p>
            <a:r>
              <a:rPr lang="fr-FR" altLang="fr-FR" sz="1600" dirty="0">
                <a:solidFill>
                  <a:schemeClr val="bg1"/>
                </a:solidFill>
                <a:latin typeface="Figtree" panose="020B0604020202020204" charset="0"/>
              </a:rPr>
              <a:t>Analyse d’opinion ou de sentiments</a:t>
            </a:r>
          </a:p>
          <a:p>
            <a:r>
              <a:rPr lang="fr-FR" altLang="fr-FR" sz="1600" dirty="0">
                <a:solidFill>
                  <a:schemeClr val="bg1"/>
                </a:solidFill>
                <a:latin typeface="Figtree" panose="020B0604020202020204" charset="0"/>
              </a:rPr>
              <a:t>Génération automatique de textes, résumé automatique</a:t>
            </a:r>
          </a:p>
          <a:p>
            <a:r>
              <a:rPr lang="fr-FR" altLang="fr-FR" sz="1600" dirty="0">
                <a:solidFill>
                  <a:schemeClr val="bg1"/>
                </a:solidFill>
                <a:latin typeface="Figtree" panose="020B0604020202020204" charset="0"/>
              </a:rPr>
              <a:t>Synthèse vocale, reconnaissance de la parole</a:t>
            </a:r>
          </a:p>
          <a:p>
            <a:r>
              <a:rPr lang="fr-FR" altLang="fr-FR" sz="1600" dirty="0" err="1">
                <a:solidFill>
                  <a:schemeClr val="bg1"/>
                </a:solidFill>
                <a:latin typeface="Figtree" panose="020B0604020202020204" charset="0"/>
              </a:rPr>
              <a:t>Chatbots</a:t>
            </a:r>
            <a:r>
              <a:rPr lang="fr-FR" altLang="fr-FR" sz="1600" dirty="0">
                <a:solidFill>
                  <a:schemeClr val="bg1"/>
                </a:solidFill>
                <a:latin typeface="Figtree" panose="020B0604020202020204" charset="0"/>
              </a:rPr>
              <a:t> (service vocaux, assistants vocaux interactifs)</a:t>
            </a:r>
          </a:p>
          <a:p>
            <a:r>
              <a:rPr lang="fr-FR" altLang="fr-FR" sz="1600" dirty="0">
                <a:solidFill>
                  <a:schemeClr val="bg1"/>
                </a:solidFill>
                <a:latin typeface="Figtree" panose="020B0604020202020204" charset="0"/>
              </a:rPr>
              <a:t>Robotique</a:t>
            </a:r>
          </a:p>
          <a:p>
            <a:r>
              <a:rPr lang="fr-FR" altLang="fr-FR" sz="1600" dirty="0">
                <a:solidFill>
                  <a:schemeClr val="bg1"/>
                </a:solidFill>
                <a:latin typeface="Figtree" panose="020B0604020202020204" charset="0"/>
              </a:rPr>
              <a:t>Produits pour la communication augmentée</a:t>
            </a:r>
          </a:p>
          <a:p>
            <a:r>
              <a:rPr lang="fr-FR" altLang="fr-FR" sz="1800" dirty="0">
                <a:solidFill>
                  <a:schemeClr val="bg1"/>
                </a:solidFill>
                <a:latin typeface="Figtree" panose="020B0604020202020204" charset="0"/>
              </a:rPr>
              <a:t>…</a:t>
            </a:r>
          </a:p>
          <a:p>
            <a:pPr algn="ctr"/>
            <a:r>
              <a:rPr lang="fr-FR" altLang="fr-FR" sz="1800" dirty="0">
                <a:solidFill>
                  <a:schemeClr val="bg1"/>
                </a:solidFill>
                <a:latin typeface="Figtree" panose="020B0604020202020204" charset="0"/>
              </a:rPr>
              <a:t>À la base de ces produits, on retrouve</a:t>
            </a:r>
          </a:p>
          <a:p>
            <a:pPr algn="ctr"/>
            <a:r>
              <a:rPr lang="fr-FR" altLang="fr-FR" sz="1800" dirty="0">
                <a:solidFill>
                  <a:schemeClr val="bg1"/>
                </a:solidFill>
                <a:latin typeface="Figtree" panose="020B0604020202020204" charset="0"/>
              </a:rPr>
              <a:t> le </a:t>
            </a:r>
            <a:r>
              <a:rPr lang="fr-FR" altLang="fr-FR" sz="1800" b="1" dirty="0">
                <a:solidFill>
                  <a:schemeClr val="bg1"/>
                </a:solidFill>
                <a:latin typeface="Figtree" panose="020B0604020202020204" charset="0"/>
              </a:rPr>
              <a:t>TRAITEMENT AUTOMATIQUE DES LANGUES</a:t>
            </a:r>
          </a:p>
        </p:txBody>
      </p:sp>
    </p:spTree>
    <p:extLst>
      <p:ext uri="{BB962C8B-B14F-4D97-AF65-F5344CB8AC3E}">
        <p14:creationId xmlns:p14="http://schemas.microsoft.com/office/powerpoint/2010/main" val="11712637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EC6755-3CCD-9720-F253-5152185CAD3D}"/>
              </a:ext>
            </a:extLst>
          </p:cNvPr>
          <p:cNvSpPr>
            <a:spLocks noGrp="1"/>
          </p:cNvSpPr>
          <p:nvPr>
            <p:ph type="title"/>
          </p:nvPr>
        </p:nvSpPr>
        <p:spPr>
          <a:xfrm>
            <a:off x="717749" y="340480"/>
            <a:ext cx="7708500" cy="572700"/>
          </a:xfrm>
        </p:spPr>
        <p:txBody>
          <a:bodyPr/>
          <a:lstStyle/>
          <a:p>
            <a:r>
              <a:rPr lang="fr-FR" sz="3200" b="1" dirty="0"/>
              <a:t>POS tagging</a:t>
            </a:r>
            <a:endParaRPr lang="fr-FR" dirty="0"/>
          </a:p>
        </p:txBody>
      </p:sp>
      <p:sp>
        <p:nvSpPr>
          <p:cNvPr id="3" name="Sous-titre 2">
            <a:extLst>
              <a:ext uri="{FF2B5EF4-FFF2-40B4-BE49-F238E27FC236}">
                <a16:creationId xmlns:a16="http://schemas.microsoft.com/office/drawing/2014/main" id="{C6D4E5CB-3BC0-98E4-6B06-B2BE3F61253F}"/>
              </a:ext>
            </a:extLst>
          </p:cNvPr>
          <p:cNvSpPr>
            <a:spLocks noGrp="1"/>
          </p:cNvSpPr>
          <p:nvPr>
            <p:ph type="subTitle" idx="1"/>
          </p:nvPr>
        </p:nvSpPr>
        <p:spPr>
          <a:xfrm>
            <a:off x="541634" y="1136100"/>
            <a:ext cx="8060731" cy="2171876"/>
          </a:xfrm>
        </p:spPr>
        <p:txBody>
          <a:bodyPr/>
          <a:lstStyle/>
          <a:p>
            <a:pPr marL="596900" lvl="1" indent="0">
              <a:buNone/>
            </a:pPr>
            <a:r>
              <a:rPr lang="fr-FR" sz="1800" b="1" dirty="0"/>
              <a:t>Associer à un token sa catégorie morphosyntaxique</a:t>
            </a:r>
          </a:p>
          <a:p>
            <a:pPr marL="596900" lvl="1" indent="0">
              <a:buNone/>
            </a:pPr>
            <a:r>
              <a:rPr lang="fr-FR" sz="1800" b="1" dirty="0"/>
              <a:t>(nom, verbe, adjectif, adverbe etc.)</a:t>
            </a:r>
          </a:p>
          <a:p>
            <a:pPr marL="596900" lvl="1" indent="0" algn="l">
              <a:buNone/>
            </a:pPr>
            <a:endParaRPr lang="fr-FR" sz="1800" dirty="0"/>
          </a:p>
          <a:p>
            <a:pPr lvl="1" algn="l"/>
            <a:r>
              <a:rPr lang="fr-FR" sz="1800" dirty="0"/>
              <a:t>Utile dans l’élimination des stop </a:t>
            </a:r>
            <a:r>
              <a:rPr lang="fr-FR" sz="1800" dirty="0" err="1"/>
              <a:t>words</a:t>
            </a:r>
            <a:endParaRPr lang="fr-FR" sz="1800" dirty="0"/>
          </a:p>
          <a:p>
            <a:pPr lvl="1" algn="l"/>
            <a:r>
              <a:rPr lang="fr-FR" sz="1800" dirty="0"/>
              <a:t>Regroupement de termes complexes</a:t>
            </a:r>
          </a:p>
          <a:p>
            <a:pPr lvl="1" algn="l"/>
            <a:r>
              <a:rPr lang="fr-FR" sz="1800" dirty="0"/>
              <a:t>Désambiguïsation </a:t>
            </a:r>
          </a:p>
          <a:p>
            <a:pPr lvl="1" algn="l"/>
            <a:r>
              <a:rPr lang="fr-FR" sz="1800" dirty="0"/>
              <a:t>Construire une représentation syntaxique du texte</a:t>
            </a:r>
          </a:p>
          <a:p>
            <a:endParaRPr lang="fr-FR" dirty="0"/>
          </a:p>
        </p:txBody>
      </p:sp>
      <p:pic>
        <p:nvPicPr>
          <p:cNvPr id="5" name="Image 4">
            <a:extLst>
              <a:ext uri="{FF2B5EF4-FFF2-40B4-BE49-F238E27FC236}">
                <a16:creationId xmlns:a16="http://schemas.microsoft.com/office/drawing/2014/main" id="{4BC0A719-0478-B2DF-AF65-3745E278FCBE}"/>
              </a:ext>
            </a:extLst>
          </p:cNvPr>
          <p:cNvPicPr>
            <a:picLocks noChangeAspect="1"/>
          </p:cNvPicPr>
          <p:nvPr/>
        </p:nvPicPr>
        <p:blipFill rotWithShape="1">
          <a:blip r:embed="rId3"/>
          <a:srcRect l="630" t="3978" r="1" b="18270"/>
          <a:stretch/>
        </p:blipFill>
        <p:spPr>
          <a:xfrm>
            <a:off x="2138081" y="3449532"/>
            <a:ext cx="4867837" cy="1498985"/>
          </a:xfrm>
          <a:prstGeom prst="rect">
            <a:avLst/>
          </a:prstGeom>
        </p:spPr>
      </p:pic>
      <p:sp>
        <p:nvSpPr>
          <p:cNvPr id="6" name="ZoneTexte 5">
            <a:extLst>
              <a:ext uri="{FF2B5EF4-FFF2-40B4-BE49-F238E27FC236}">
                <a16:creationId xmlns:a16="http://schemas.microsoft.com/office/drawing/2014/main" id="{3EAF0449-158E-2EB5-6779-31088417FA59}"/>
              </a:ext>
            </a:extLst>
          </p:cNvPr>
          <p:cNvSpPr txBox="1"/>
          <p:nvPr/>
        </p:nvSpPr>
        <p:spPr>
          <a:xfrm>
            <a:off x="7171764" y="4587576"/>
            <a:ext cx="1855694" cy="430887"/>
          </a:xfrm>
          <a:prstGeom prst="rect">
            <a:avLst/>
          </a:prstGeom>
          <a:noFill/>
        </p:spPr>
        <p:txBody>
          <a:bodyPr wrap="square" rtlCol="0">
            <a:spAutoFit/>
          </a:bodyPr>
          <a:lstStyle/>
          <a:p>
            <a:r>
              <a:rPr lang="fr-FR" sz="1100" dirty="0" err="1">
                <a:solidFill>
                  <a:schemeClr val="accent6"/>
                </a:solidFill>
                <a:latin typeface="Figtree" panose="020B0604020202020204" charset="0"/>
              </a:rPr>
              <a:t>Jurafsky</a:t>
            </a:r>
            <a:r>
              <a:rPr lang="fr-FR" sz="1100" dirty="0">
                <a:solidFill>
                  <a:schemeClr val="accent6"/>
                </a:solidFill>
                <a:latin typeface="Figtree" panose="020B0604020202020204" charset="0"/>
              </a:rPr>
              <a:t> and Martin, 2008 (internet version)</a:t>
            </a:r>
          </a:p>
        </p:txBody>
      </p:sp>
    </p:spTree>
    <p:extLst>
      <p:ext uri="{BB962C8B-B14F-4D97-AF65-F5344CB8AC3E}">
        <p14:creationId xmlns:p14="http://schemas.microsoft.com/office/powerpoint/2010/main" val="9495106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4A802A-D77C-66A4-BC0C-ACB20C4BB707}"/>
              </a:ext>
            </a:extLst>
          </p:cNvPr>
          <p:cNvSpPr>
            <a:spLocks noGrp="1"/>
          </p:cNvSpPr>
          <p:nvPr>
            <p:ph type="title"/>
          </p:nvPr>
        </p:nvSpPr>
        <p:spPr/>
        <p:txBody>
          <a:bodyPr/>
          <a:lstStyle/>
          <a:p>
            <a:r>
              <a:rPr lang="it-IT" dirty="0"/>
              <a:t>(Stop Words)</a:t>
            </a:r>
            <a:endParaRPr lang="fr-FR" dirty="0"/>
          </a:p>
        </p:txBody>
      </p:sp>
      <p:sp>
        <p:nvSpPr>
          <p:cNvPr id="3" name="Sous-titre 2">
            <a:extLst>
              <a:ext uri="{FF2B5EF4-FFF2-40B4-BE49-F238E27FC236}">
                <a16:creationId xmlns:a16="http://schemas.microsoft.com/office/drawing/2014/main" id="{D1B84659-FB26-6EEE-9D9E-F34ED27672F0}"/>
              </a:ext>
            </a:extLst>
          </p:cNvPr>
          <p:cNvSpPr>
            <a:spLocks noGrp="1"/>
          </p:cNvSpPr>
          <p:nvPr>
            <p:ph type="subTitle" idx="1"/>
          </p:nvPr>
        </p:nvSpPr>
        <p:spPr>
          <a:xfrm>
            <a:off x="1326777" y="1405521"/>
            <a:ext cx="6753344" cy="2871300"/>
          </a:xfrm>
        </p:spPr>
        <p:txBody>
          <a:bodyPr/>
          <a:lstStyle/>
          <a:p>
            <a:r>
              <a:rPr lang="it-IT" dirty="0" err="1"/>
              <a:t>Mots</a:t>
            </a:r>
            <a:r>
              <a:rPr lang="it-IT" dirty="0"/>
              <a:t> </a:t>
            </a:r>
            <a:r>
              <a:rPr lang="it-IT" dirty="0" err="1"/>
              <a:t>vides</a:t>
            </a:r>
            <a:r>
              <a:rPr lang="it-IT" dirty="0"/>
              <a:t> en </a:t>
            </a:r>
            <a:r>
              <a:rPr lang="it-IT" dirty="0" err="1"/>
              <a:t>français</a:t>
            </a:r>
            <a:r>
              <a:rPr lang="it-IT" dirty="0"/>
              <a:t> (</a:t>
            </a:r>
            <a:r>
              <a:rPr lang="it-IT" dirty="0" err="1"/>
              <a:t>prépositions</a:t>
            </a:r>
            <a:r>
              <a:rPr lang="it-IT" dirty="0"/>
              <a:t>, </a:t>
            </a:r>
            <a:r>
              <a:rPr lang="it-IT" dirty="0" err="1"/>
              <a:t>articles</a:t>
            </a:r>
            <a:r>
              <a:rPr lang="it-IT" dirty="0"/>
              <a:t>, </a:t>
            </a:r>
            <a:r>
              <a:rPr lang="it-IT" dirty="0" err="1"/>
              <a:t>pronoms</a:t>
            </a:r>
            <a:r>
              <a:rPr lang="it-IT" dirty="0"/>
              <a:t>…)</a:t>
            </a:r>
          </a:p>
          <a:p>
            <a:endParaRPr lang="it-IT" dirty="0"/>
          </a:p>
          <a:p>
            <a:r>
              <a:rPr lang="it-IT" dirty="0"/>
              <a:t>Sa </a:t>
            </a:r>
            <a:r>
              <a:rPr lang="it-IT" dirty="0" err="1"/>
              <a:t>distribution</a:t>
            </a:r>
            <a:r>
              <a:rPr lang="it-IT" dirty="0"/>
              <a:t> est uniforme sur </a:t>
            </a:r>
            <a:r>
              <a:rPr lang="it-IT" dirty="0" err="1"/>
              <a:t>les</a:t>
            </a:r>
            <a:r>
              <a:rPr lang="it-IT" dirty="0"/>
              <a:t> </a:t>
            </a:r>
            <a:r>
              <a:rPr lang="it-IT" dirty="0" err="1"/>
              <a:t>textes</a:t>
            </a:r>
            <a:r>
              <a:rPr lang="it-IT" dirty="0"/>
              <a:t> </a:t>
            </a:r>
            <a:r>
              <a:rPr lang="it-IT" dirty="0" err="1"/>
              <a:t>du</a:t>
            </a:r>
            <a:r>
              <a:rPr lang="it-IT" dirty="0"/>
              <a:t> corpus – sa </a:t>
            </a:r>
            <a:r>
              <a:rPr lang="it-IT" dirty="0" err="1"/>
              <a:t>fréquence</a:t>
            </a:r>
            <a:r>
              <a:rPr lang="it-IT" dirty="0"/>
              <a:t> est </a:t>
            </a:r>
            <a:r>
              <a:rPr lang="it-IT" dirty="0" err="1"/>
              <a:t>similaires</a:t>
            </a:r>
            <a:r>
              <a:rPr lang="it-IT" dirty="0"/>
              <a:t> </a:t>
            </a:r>
            <a:r>
              <a:rPr lang="it-IT" dirty="0" err="1"/>
              <a:t>dans</a:t>
            </a:r>
            <a:r>
              <a:rPr lang="it-IT" dirty="0"/>
              <a:t> </a:t>
            </a:r>
            <a:r>
              <a:rPr lang="it-IT" dirty="0" err="1"/>
              <a:t>tous</a:t>
            </a:r>
            <a:r>
              <a:rPr lang="it-IT" dirty="0"/>
              <a:t> </a:t>
            </a:r>
            <a:r>
              <a:rPr lang="it-IT" dirty="0" err="1"/>
              <a:t>les</a:t>
            </a:r>
            <a:r>
              <a:rPr lang="it-IT" dirty="0"/>
              <a:t> </a:t>
            </a:r>
            <a:r>
              <a:rPr lang="it-IT" dirty="0" err="1"/>
              <a:t>textes</a:t>
            </a:r>
            <a:r>
              <a:rPr lang="it-IT" dirty="0"/>
              <a:t> d’un corpus </a:t>
            </a:r>
            <a:r>
              <a:rPr lang="it-IT" dirty="0">
                <a:sym typeface="Wingdings" panose="05000000000000000000" pitchFamily="2" charset="2"/>
              </a:rPr>
              <a:t> </a:t>
            </a:r>
            <a:r>
              <a:rPr lang="it-IT" dirty="0" err="1">
                <a:sym typeface="Wingdings" panose="05000000000000000000" pitchFamily="2" charset="2"/>
              </a:rPr>
              <a:t>mots</a:t>
            </a:r>
            <a:r>
              <a:rPr lang="it-IT" dirty="0">
                <a:sym typeface="Wingdings" panose="05000000000000000000" pitchFamily="2" charset="2"/>
              </a:rPr>
              <a:t> qui ne </a:t>
            </a:r>
            <a:r>
              <a:rPr lang="it-IT" dirty="0" err="1">
                <a:sym typeface="Wingdings" panose="05000000000000000000" pitchFamily="2" charset="2"/>
              </a:rPr>
              <a:t>sont</a:t>
            </a:r>
            <a:r>
              <a:rPr lang="it-IT" dirty="0">
                <a:sym typeface="Wingdings" panose="05000000000000000000" pitchFamily="2" charset="2"/>
              </a:rPr>
              <a:t> </a:t>
            </a:r>
            <a:r>
              <a:rPr lang="it-IT" dirty="0" err="1">
                <a:sym typeface="Wingdings" panose="05000000000000000000" pitchFamily="2" charset="2"/>
              </a:rPr>
              <a:t>pas</a:t>
            </a:r>
            <a:r>
              <a:rPr lang="it-IT" dirty="0">
                <a:sym typeface="Wingdings" panose="05000000000000000000" pitchFamily="2" charset="2"/>
              </a:rPr>
              <a:t> </a:t>
            </a:r>
            <a:r>
              <a:rPr lang="it-IT" dirty="0" err="1">
                <a:sym typeface="Wingdings" panose="05000000000000000000" pitchFamily="2" charset="2"/>
              </a:rPr>
              <a:t>discriminants</a:t>
            </a:r>
            <a:r>
              <a:rPr lang="it-IT" dirty="0">
                <a:sym typeface="Wingdings" panose="05000000000000000000" pitchFamily="2" charset="2"/>
              </a:rPr>
              <a:t> </a:t>
            </a:r>
            <a:r>
              <a:rPr lang="it-IT" dirty="0" err="1">
                <a:sym typeface="Wingdings" panose="05000000000000000000" pitchFamily="2" charset="2"/>
              </a:rPr>
              <a:t>dans</a:t>
            </a:r>
            <a:r>
              <a:rPr lang="it-IT" dirty="0">
                <a:sym typeface="Wingdings" panose="05000000000000000000" pitchFamily="2" charset="2"/>
              </a:rPr>
              <a:t> le </a:t>
            </a:r>
            <a:r>
              <a:rPr lang="it-IT" dirty="0" err="1">
                <a:sym typeface="Wingdings" panose="05000000000000000000" pitchFamily="2" charset="2"/>
              </a:rPr>
              <a:t>significat</a:t>
            </a:r>
            <a:r>
              <a:rPr lang="it-IT" dirty="0">
                <a:sym typeface="Wingdings" panose="05000000000000000000" pitchFamily="2" charset="2"/>
              </a:rPr>
              <a:t> </a:t>
            </a:r>
            <a:r>
              <a:rPr lang="it-IT" dirty="0" err="1">
                <a:sym typeface="Wingdings" panose="05000000000000000000" pitchFamily="2" charset="2"/>
              </a:rPr>
              <a:t>du</a:t>
            </a:r>
            <a:r>
              <a:rPr lang="it-IT" dirty="0">
                <a:sym typeface="Wingdings" panose="05000000000000000000" pitchFamily="2" charset="2"/>
              </a:rPr>
              <a:t> texte</a:t>
            </a:r>
          </a:p>
          <a:p>
            <a:endParaRPr lang="it-IT" dirty="0">
              <a:sym typeface="Wingdings" panose="05000000000000000000" pitchFamily="2" charset="2"/>
            </a:endParaRPr>
          </a:p>
          <a:p>
            <a:r>
              <a:rPr lang="it-IT" dirty="0">
                <a:sym typeface="Wingdings" panose="05000000000000000000" pitchFamily="2" charset="2"/>
              </a:rPr>
              <a:t>Pour </a:t>
            </a:r>
            <a:r>
              <a:rPr lang="it-IT" dirty="0" err="1">
                <a:sym typeface="Wingdings" panose="05000000000000000000" pitchFamily="2" charset="2"/>
              </a:rPr>
              <a:t>certaines</a:t>
            </a:r>
            <a:r>
              <a:rPr lang="it-IT" dirty="0">
                <a:sym typeface="Wingdings" panose="05000000000000000000" pitchFamily="2" charset="2"/>
              </a:rPr>
              <a:t> </a:t>
            </a:r>
            <a:r>
              <a:rPr lang="it-IT" dirty="0" err="1">
                <a:sym typeface="Wingdings" panose="05000000000000000000" pitchFamily="2" charset="2"/>
              </a:rPr>
              <a:t>tâches</a:t>
            </a:r>
            <a:r>
              <a:rPr lang="it-IT" dirty="0">
                <a:sym typeface="Wingdings" panose="05000000000000000000" pitchFamily="2" charset="2"/>
              </a:rPr>
              <a:t>, on </a:t>
            </a:r>
            <a:r>
              <a:rPr lang="it-IT" dirty="0" err="1">
                <a:sym typeface="Wingdings" panose="05000000000000000000" pitchFamily="2" charset="2"/>
              </a:rPr>
              <a:t>peut</a:t>
            </a:r>
            <a:r>
              <a:rPr lang="it-IT" dirty="0">
                <a:sym typeface="Wingdings" panose="05000000000000000000" pitchFamily="2" charset="2"/>
              </a:rPr>
              <a:t> </a:t>
            </a:r>
            <a:r>
              <a:rPr lang="it-IT" dirty="0" err="1">
                <a:sym typeface="Wingdings" panose="05000000000000000000" pitchFamily="2" charset="2"/>
              </a:rPr>
              <a:t>les</a:t>
            </a:r>
            <a:r>
              <a:rPr lang="it-IT" dirty="0">
                <a:sym typeface="Wingdings" panose="05000000000000000000" pitchFamily="2" charset="2"/>
              </a:rPr>
              <a:t> </a:t>
            </a:r>
            <a:r>
              <a:rPr lang="it-IT" dirty="0" err="1">
                <a:sym typeface="Wingdings" panose="05000000000000000000" pitchFamily="2" charset="2"/>
              </a:rPr>
              <a:t>retirer</a:t>
            </a:r>
            <a:r>
              <a:rPr lang="it-IT" dirty="0">
                <a:sym typeface="Wingdings" panose="05000000000000000000" pitchFamily="2" charset="2"/>
              </a:rPr>
              <a:t> </a:t>
            </a:r>
            <a:r>
              <a:rPr lang="it-IT" dirty="0" err="1">
                <a:sym typeface="Wingdings" panose="05000000000000000000" pitchFamily="2" charset="2"/>
              </a:rPr>
              <a:t>des</a:t>
            </a:r>
            <a:r>
              <a:rPr lang="it-IT" dirty="0">
                <a:sym typeface="Wingdings" panose="05000000000000000000" pitchFamily="2" charset="2"/>
              </a:rPr>
              <a:t> </a:t>
            </a:r>
            <a:r>
              <a:rPr lang="it-IT" dirty="0" err="1">
                <a:sym typeface="Wingdings" panose="05000000000000000000" pitchFamily="2" charset="2"/>
              </a:rPr>
              <a:t>textes</a:t>
            </a:r>
            <a:r>
              <a:rPr lang="it-IT" dirty="0">
                <a:sym typeface="Wingdings" panose="05000000000000000000" pitchFamily="2" charset="2"/>
              </a:rPr>
              <a:t> pour </a:t>
            </a:r>
            <a:r>
              <a:rPr lang="it-IT" dirty="0" err="1">
                <a:sym typeface="Wingdings" panose="05000000000000000000" pitchFamily="2" charset="2"/>
              </a:rPr>
              <a:t>faciliter</a:t>
            </a:r>
            <a:r>
              <a:rPr lang="it-IT" dirty="0">
                <a:sym typeface="Wingdings" panose="05000000000000000000" pitchFamily="2" charset="2"/>
              </a:rPr>
              <a:t> le </a:t>
            </a:r>
            <a:r>
              <a:rPr lang="it-IT" dirty="0" err="1">
                <a:sym typeface="Wingdings" panose="05000000000000000000" pitchFamily="2" charset="2"/>
              </a:rPr>
              <a:t>traitement</a:t>
            </a:r>
            <a:endParaRPr lang="it-IT" dirty="0">
              <a:sym typeface="Wingdings" panose="05000000000000000000" pitchFamily="2" charset="2"/>
            </a:endParaRPr>
          </a:p>
          <a:p>
            <a:endParaRPr lang="it-IT" dirty="0">
              <a:sym typeface="Wingdings" panose="05000000000000000000" pitchFamily="2" charset="2"/>
            </a:endParaRPr>
          </a:p>
          <a:p>
            <a:r>
              <a:rPr lang="it-IT" dirty="0">
                <a:sym typeface="Wingdings" panose="05000000000000000000" pitchFamily="2" charset="2"/>
              </a:rPr>
              <a:t>BONUS : </a:t>
            </a:r>
            <a:r>
              <a:rPr lang="it-IT" dirty="0" err="1">
                <a:sym typeface="Wingdings" panose="05000000000000000000" pitchFamily="2" charset="2"/>
              </a:rPr>
              <a:t>allez</a:t>
            </a:r>
            <a:r>
              <a:rPr lang="it-IT" dirty="0">
                <a:sym typeface="Wingdings" panose="05000000000000000000" pitchFamily="2" charset="2"/>
              </a:rPr>
              <a:t> </a:t>
            </a:r>
            <a:r>
              <a:rPr lang="it-IT" dirty="0" err="1">
                <a:sym typeface="Wingdings" panose="05000000000000000000" pitchFamily="2" charset="2"/>
              </a:rPr>
              <a:t>regarder</a:t>
            </a:r>
            <a:r>
              <a:rPr lang="it-IT" dirty="0">
                <a:sym typeface="Wingdings" panose="05000000000000000000" pitchFamily="2" charset="2"/>
              </a:rPr>
              <a:t> la </a:t>
            </a:r>
            <a:r>
              <a:rPr lang="it-IT" dirty="0" err="1">
                <a:sym typeface="Wingdings" panose="05000000000000000000" pitchFamily="2" charset="2"/>
                <a:hlinkClick r:id="rId2"/>
              </a:rPr>
              <a:t>loi</a:t>
            </a:r>
            <a:r>
              <a:rPr lang="it-IT" dirty="0">
                <a:sym typeface="Wingdings" panose="05000000000000000000" pitchFamily="2" charset="2"/>
                <a:hlinkClick r:id="rId2"/>
              </a:rPr>
              <a:t> de </a:t>
            </a:r>
            <a:r>
              <a:rPr lang="it-IT" dirty="0" err="1">
                <a:sym typeface="Wingdings" panose="05000000000000000000" pitchFamily="2" charset="2"/>
                <a:hlinkClick r:id="rId2"/>
              </a:rPr>
              <a:t>Zipf</a:t>
            </a:r>
            <a:r>
              <a:rPr lang="it-IT" dirty="0">
                <a:sym typeface="Wingdings" panose="05000000000000000000" pitchFamily="2" charset="2"/>
                <a:hlinkClick r:id="rId2"/>
              </a:rPr>
              <a:t> </a:t>
            </a:r>
            <a:r>
              <a:rPr lang="it-IT" dirty="0">
                <a:sym typeface="Wingdings" panose="05000000000000000000" pitchFamily="2" charset="2"/>
              </a:rPr>
              <a:t>!</a:t>
            </a:r>
            <a:endParaRPr lang="fr-FR" dirty="0"/>
          </a:p>
        </p:txBody>
      </p:sp>
    </p:spTree>
    <p:extLst>
      <p:ext uri="{BB962C8B-B14F-4D97-AF65-F5344CB8AC3E}">
        <p14:creationId xmlns:p14="http://schemas.microsoft.com/office/powerpoint/2010/main" val="41439938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DAF3E2-8864-F28B-626D-834BC4A627D4}"/>
              </a:ext>
            </a:extLst>
          </p:cNvPr>
          <p:cNvSpPr>
            <a:spLocks noGrp="1"/>
          </p:cNvSpPr>
          <p:nvPr>
            <p:ph type="title"/>
          </p:nvPr>
        </p:nvSpPr>
        <p:spPr>
          <a:xfrm>
            <a:off x="717749" y="331515"/>
            <a:ext cx="7708500" cy="572700"/>
          </a:xfrm>
        </p:spPr>
        <p:txBody>
          <a:bodyPr/>
          <a:lstStyle/>
          <a:p>
            <a:r>
              <a:rPr lang="fr-FR" dirty="0"/>
              <a:t>Exo POS tagging</a:t>
            </a:r>
          </a:p>
        </p:txBody>
      </p:sp>
      <p:sp>
        <p:nvSpPr>
          <p:cNvPr id="4" name="Sous-titre 2">
            <a:extLst>
              <a:ext uri="{FF2B5EF4-FFF2-40B4-BE49-F238E27FC236}">
                <a16:creationId xmlns:a16="http://schemas.microsoft.com/office/drawing/2014/main" id="{0E673949-E15C-4DA4-6DCA-21C4AA7987BA}"/>
              </a:ext>
            </a:extLst>
          </p:cNvPr>
          <p:cNvSpPr>
            <a:spLocks noGrp="1"/>
          </p:cNvSpPr>
          <p:nvPr>
            <p:ph type="subTitle" idx="1"/>
          </p:nvPr>
        </p:nvSpPr>
        <p:spPr>
          <a:xfrm>
            <a:off x="111329" y="1189888"/>
            <a:ext cx="6137072" cy="2171876"/>
          </a:xfrm>
        </p:spPr>
        <p:txBody>
          <a:bodyPr/>
          <a:lstStyle/>
          <a:p>
            <a:pPr marL="596900" lvl="1" indent="0">
              <a:buNone/>
            </a:pPr>
            <a:r>
              <a:rPr lang="fr-FR" sz="2400" b="1" dirty="0"/>
              <a:t>Le chat mange la souris</a:t>
            </a:r>
          </a:p>
          <a:p>
            <a:pPr marL="596900" lvl="1" indent="0">
              <a:buNone/>
            </a:pPr>
            <a:endParaRPr lang="fr-FR" sz="2400" b="1" dirty="0"/>
          </a:p>
          <a:p>
            <a:pPr marL="596900" lvl="1" indent="0">
              <a:buNone/>
            </a:pPr>
            <a:r>
              <a:rPr lang="fr-FR" sz="2400" b="1" dirty="0"/>
              <a:t>La pomme de terre n’était pas connue en Amérique avant 1596.</a:t>
            </a:r>
          </a:p>
          <a:p>
            <a:pPr marL="596900" lvl="1" indent="0">
              <a:buNone/>
            </a:pPr>
            <a:endParaRPr lang="fr-FR" sz="2400" b="1" dirty="0"/>
          </a:p>
          <a:p>
            <a:pPr marL="596900" lvl="1" indent="0">
              <a:buNone/>
            </a:pPr>
            <a:r>
              <a:rPr lang="fr-FR" sz="2400" b="1" dirty="0"/>
              <a:t>La petite porte le voile</a:t>
            </a:r>
          </a:p>
          <a:p>
            <a:pPr marL="596900" lvl="1" indent="0">
              <a:buNone/>
            </a:pPr>
            <a:endParaRPr lang="fr-FR" sz="1800" b="1" dirty="0"/>
          </a:p>
          <a:p>
            <a:pPr marL="596900" lvl="1" indent="0">
              <a:buNone/>
            </a:pPr>
            <a:r>
              <a:rPr lang="fr-FR" sz="1800" b="1" dirty="0" err="1"/>
              <a:t>Tagset</a:t>
            </a:r>
            <a:r>
              <a:rPr lang="fr-FR" sz="1800" b="1" dirty="0"/>
              <a:t> : DET, NOUN, ADJ, VERB, PRON… (formalisme UD)</a:t>
            </a:r>
          </a:p>
          <a:p>
            <a:pPr marL="596900" lvl="1" indent="0">
              <a:buNone/>
            </a:pPr>
            <a:r>
              <a:rPr lang="fr-FR" sz="1800" b="1" dirty="0"/>
              <a:t>Quelles versions de la dernière phrase sont possibles ?</a:t>
            </a:r>
            <a:endParaRPr lang="fr-FR" sz="1800" dirty="0"/>
          </a:p>
          <a:p>
            <a:endParaRPr lang="fr-FR" dirty="0"/>
          </a:p>
        </p:txBody>
      </p:sp>
      <p:pic>
        <p:nvPicPr>
          <p:cNvPr id="5" name="Image 4">
            <a:extLst>
              <a:ext uri="{FF2B5EF4-FFF2-40B4-BE49-F238E27FC236}">
                <a16:creationId xmlns:a16="http://schemas.microsoft.com/office/drawing/2014/main" id="{EFA02280-38B9-682C-0D96-FBB15CCFF42D}"/>
              </a:ext>
            </a:extLst>
          </p:cNvPr>
          <p:cNvPicPr>
            <a:picLocks noChangeAspect="1"/>
          </p:cNvPicPr>
          <p:nvPr/>
        </p:nvPicPr>
        <p:blipFill>
          <a:blip r:embed="rId2"/>
          <a:stretch>
            <a:fillRect/>
          </a:stretch>
        </p:blipFill>
        <p:spPr>
          <a:xfrm>
            <a:off x="6196199" y="3127965"/>
            <a:ext cx="2750452" cy="1801579"/>
          </a:xfrm>
          <a:prstGeom prst="rect">
            <a:avLst/>
          </a:prstGeom>
        </p:spPr>
      </p:pic>
    </p:spTree>
    <p:extLst>
      <p:ext uri="{BB962C8B-B14F-4D97-AF65-F5344CB8AC3E}">
        <p14:creationId xmlns:p14="http://schemas.microsoft.com/office/powerpoint/2010/main" val="42221541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3F267040-A309-C9D7-E8B3-9BF07CD6AB80}"/>
              </a:ext>
            </a:extLst>
          </p:cNvPr>
          <p:cNvSpPr>
            <a:spLocks noGrp="1"/>
          </p:cNvSpPr>
          <p:nvPr>
            <p:ph type="subTitle" idx="1"/>
          </p:nvPr>
        </p:nvSpPr>
        <p:spPr>
          <a:xfrm>
            <a:off x="427387" y="1688879"/>
            <a:ext cx="1939297" cy="1570762"/>
          </a:xfrm>
        </p:spPr>
        <p:txBody>
          <a:bodyPr/>
          <a:lstStyle/>
          <a:p>
            <a:pPr marL="139700" indent="0">
              <a:buNone/>
            </a:pPr>
            <a:r>
              <a:rPr lang="it-IT" dirty="0"/>
              <a:t>Le – DET</a:t>
            </a:r>
          </a:p>
          <a:p>
            <a:pPr marL="139700" indent="0">
              <a:buNone/>
            </a:pPr>
            <a:r>
              <a:rPr lang="it-IT" dirty="0"/>
              <a:t>chat – NOUN</a:t>
            </a:r>
          </a:p>
          <a:p>
            <a:pPr marL="139700" indent="0">
              <a:buNone/>
            </a:pPr>
            <a:r>
              <a:rPr lang="it-IT" dirty="0" err="1"/>
              <a:t>mange</a:t>
            </a:r>
            <a:r>
              <a:rPr lang="it-IT" dirty="0"/>
              <a:t> – VERB</a:t>
            </a:r>
          </a:p>
          <a:p>
            <a:pPr marL="139700" indent="0">
              <a:buNone/>
            </a:pPr>
            <a:r>
              <a:rPr lang="it-IT" dirty="0"/>
              <a:t>la – DET</a:t>
            </a:r>
          </a:p>
          <a:p>
            <a:pPr marL="139700" indent="0">
              <a:buNone/>
            </a:pPr>
            <a:r>
              <a:rPr lang="it-IT" dirty="0" err="1"/>
              <a:t>souris</a:t>
            </a:r>
            <a:r>
              <a:rPr lang="it-IT" dirty="0"/>
              <a:t> – NOUN</a:t>
            </a:r>
          </a:p>
          <a:p>
            <a:pPr marL="139700" indent="0">
              <a:buNone/>
            </a:pPr>
            <a:r>
              <a:rPr lang="it-IT" dirty="0"/>
              <a:t>. - PUNCT</a:t>
            </a:r>
            <a:endParaRPr lang="fr-FR" dirty="0"/>
          </a:p>
        </p:txBody>
      </p:sp>
      <p:sp>
        <p:nvSpPr>
          <p:cNvPr id="4" name="Sous-titre 2">
            <a:extLst>
              <a:ext uri="{FF2B5EF4-FFF2-40B4-BE49-F238E27FC236}">
                <a16:creationId xmlns:a16="http://schemas.microsoft.com/office/drawing/2014/main" id="{847D815A-2638-F9C8-4B97-CD2237151831}"/>
              </a:ext>
            </a:extLst>
          </p:cNvPr>
          <p:cNvSpPr txBox="1">
            <a:spLocks/>
          </p:cNvSpPr>
          <p:nvPr/>
        </p:nvSpPr>
        <p:spPr>
          <a:xfrm>
            <a:off x="2768634" y="438050"/>
            <a:ext cx="2816378" cy="3444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Light"/>
              <a:buChar char="●"/>
              <a:defRPr sz="16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lt1"/>
                </a:solidFill>
                <a:latin typeface="Figtree"/>
                <a:ea typeface="Figtree"/>
                <a:cs typeface="Figtree"/>
                <a:sym typeface="Figtree"/>
              </a:defRPr>
            </a:lvl9pPr>
          </a:lstStyle>
          <a:p>
            <a:pPr marL="139700" indent="0">
              <a:buFont typeface="Nunito Light"/>
              <a:buNone/>
            </a:pPr>
            <a:r>
              <a:rPr lang="it-IT" dirty="0"/>
              <a:t>La – DET</a:t>
            </a:r>
          </a:p>
          <a:p>
            <a:pPr marL="139700" indent="0">
              <a:buFont typeface="Nunito Light"/>
              <a:buNone/>
            </a:pPr>
            <a:r>
              <a:rPr lang="it-IT" i="1" dirty="0" err="1"/>
              <a:t>pomme</a:t>
            </a:r>
            <a:r>
              <a:rPr lang="it-IT" i="1" dirty="0"/>
              <a:t> de terre – NOUN ?</a:t>
            </a:r>
          </a:p>
          <a:p>
            <a:pPr marL="596900" lvl="1" indent="0">
              <a:buNone/>
            </a:pPr>
            <a:r>
              <a:rPr lang="it-IT" i="1" dirty="0" err="1"/>
              <a:t>pomme</a:t>
            </a:r>
            <a:r>
              <a:rPr lang="it-IT" i="1" dirty="0"/>
              <a:t> – NOUN</a:t>
            </a:r>
          </a:p>
          <a:p>
            <a:pPr marL="596900" lvl="1" indent="0">
              <a:buNone/>
            </a:pPr>
            <a:r>
              <a:rPr lang="it-IT" i="1" dirty="0"/>
              <a:t>de – ADP</a:t>
            </a:r>
          </a:p>
          <a:p>
            <a:pPr marL="596900" lvl="1" indent="0">
              <a:buNone/>
            </a:pPr>
            <a:r>
              <a:rPr lang="it-IT" i="1" dirty="0"/>
              <a:t>terre - NOUN</a:t>
            </a:r>
          </a:p>
          <a:p>
            <a:pPr marL="139700" indent="0">
              <a:buFont typeface="Nunito Light"/>
              <a:buNone/>
            </a:pPr>
            <a:r>
              <a:rPr lang="it-IT" dirty="0"/>
              <a:t>n’ – ADV</a:t>
            </a:r>
          </a:p>
          <a:p>
            <a:pPr marL="139700" indent="0">
              <a:buFont typeface="Nunito Light"/>
              <a:buNone/>
            </a:pPr>
            <a:r>
              <a:rPr lang="it-IT" dirty="0" err="1"/>
              <a:t>était</a:t>
            </a:r>
            <a:r>
              <a:rPr lang="it-IT" dirty="0"/>
              <a:t> – AUX</a:t>
            </a:r>
          </a:p>
          <a:p>
            <a:pPr marL="139700" indent="0">
              <a:buFont typeface="Nunito Light"/>
              <a:buNone/>
            </a:pPr>
            <a:r>
              <a:rPr lang="it-IT" dirty="0" err="1"/>
              <a:t>pas</a:t>
            </a:r>
            <a:r>
              <a:rPr lang="it-IT" dirty="0"/>
              <a:t> – ADV</a:t>
            </a:r>
          </a:p>
          <a:p>
            <a:pPr marL="139700" indent="0">
              <a:buFont typeface="Nunito Light"/>
              <a:buNone/>
            </a:pPr>
            <a:r>
              <a:rPr lang="it-IT" dirty="0" err="1"/>
              <a:t>connue</a:t>
            </a:r>
            <a:r>
              <a:rPr lang="it-IT" dirty="0"/>
              <a:t> - VERB</a:t>
            </a:r>
          </a:p>
          <a:p>
            <a:pPr marL="139700" indent="0">
              <a:buFont typeface="Nunito Light"/>
              <a:buNone/>
            </a:pPr>
            <a:r>
              <a:rPr lang="it-IT" dirty="0"/>
              <a:t>en - ADP</a:t>
            </a:r>
          </a:p>
          <a:p>
            <a:pPr marL="139700" indent="0">
              <a:buFont typeface="Nunito Light"/>
              <a:buNone/>
            </a:pPr>
            <a:r>
              <a:rPr lang="fr-FR" dirty="0"/>
              <a:t>Amérique - PROPN</a:t>
            </a:r>
          </a:p>
          <a:p>
            <a:pPr marL="139700" indent="0">
              <a:buFont typeface="Nunito Light"/>
              <a:buNone/>
            </a:pPr>
            <a:r>
              <a:rPr lang="fr-FR" dirty="0"/>
              <a:t>avant - ADP</a:t>
            </a:r>
          </a:p>
          <a:p>
            <a:pPr marL="139700" indent="0">
              <a:buFont typeface="Nunito Light"/>
              <a:buNone/>
            </a:pPr>
            <a:r>
              <a:rPr lang="fr-FR" dirty="0"/>
              <a:t>1596 – NUM</a:t>
            </a:r>
          </a:p>
          <a:p>
            <a:pPr marL="139700" indent="0">
              <a:buFont typeface="Nunito Light"/>
              <a:buNone/>
            </a:pPr>
            <a:r>
              <a:rPr lang="fr-FR" dirty="0"/>
              <a:t>. - PUNCT</a:t>
            </a:r>
          </a:p>
          <a:p>
            <a:pPr marL="139700" indent="0">
              <a:buFont typeface="Nunito Light"/>
              <a:buNone/>
            </a:pPr>
            <a:endParaRPr lang="fr-FR" dirty="0"/>
          </a:p>
        </p:txBody>
      </p:sp>
      <p:pic>
        <p:nvPicPr>
          <p:cNvPr id="5" name="Image 4">
            <a:extLst>
              <a:ext uri="{FF2B5EF4-FFF2-40B4-BE49-F238E27FC236}">
                <a16:creationId xmlns:a16="http://schemas.microsoft.com/office/drawing/2014/main" id="{A15B9F89-8AD6-7233-FD85-6CB9F6C5A7FC}"/>
              </a:ext>
            </a:extLst>
          </p:cNvPr>
          <p:cNvPicPr>
            <a:picLocks noChangeAspect="1"/>
          </p:cNvPicPr>
          <p:nvPr/>
        </p:nvPicPr>
        <p:blipFill>
          <a:blip r:embed="rId2"/>
          <a:stretch>
            <a:fillRect/>
          </a:stretch>
        </p:blipFill>
        <p:spPr>
          <a:xfrm>
            <a:off x="5212055" y="2474260"/>
            <a:ext cx="3680807" cy="2410972"/>
          </a:xfrm>
          <a:prstGeom prst="rect">
            <a:avLst/>
          </a:prstGeom>
        </p:spPr>
      </p:pic>
    </p:spTree>
    <p:extLst>
      <p:ext uri="{BB962C8B-B14F-4D97-AF65-F5344CB8AC3E}">
        <p14:creationId xmlns:p14="http://schemas.microsoft.com/office/powerpoint/2010/main" val="249990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D6057B95-CE32-B748-D147-3B450697D211}"/>
              </a:ext>
            </a:extLst>
          </p:cNvPr>
          <p:cNvSpPr txBox="1"/>
          <p:nvPr/>
        </p:nvSpPr>
        <p:spPr>
          <a:xfrm>
            <a:off x="1111624" y="905435"/>
            <a:ext cx="2572870" cy="2308324"/>
          </a:xfrm>
          <a:prstGeom prst="rect">
            <a:avLst/>
          </a:prstGeom>
          <a:noFill/>
        </p:spPr>
        <p:txBody>
          <a:bodyPr wrap="square" rtlCol="0">
            <a:spAutoFit/>
          </a:bodyPr>
          <a:lstStyle/>
          <a:p>
            <a:r>
              <a:rPr lang="it-IT" sz="2400" dirty="0">
                <a:solidFill>
                  <a:schemeClr val="accent5"/>
                </a:solidFill>
                <a:latin typeface="Figtree" panose="020B0604020202020204" charset="0"/>
              </a:rPr>
              <a:t>La - DET</a:t>
            </a:r>
          </a:p>
          <a:p>
            <a:r>
              <a:rPr lang="it-IT" sz="2400" dirty="0">
                <a:solidFill>
                  <a:schemeClr val="accent5"/>
                </a:solidFill>
                <a:latin typeface="Figtree" panose="020B0604020202020204" charset="0"/>
              </a:rPr>
              <a:t>petite - ADJ</a:t>
            </a:r>
          </a:p>
          <a:p>
            <a:r>
              <a:rPr lang="it-IT" sz="2400" dirty="0">
                <a:solidFill>
                  <a:schemeClr val="accent5"/>
                </a:solidFill>
                <a:latin typeface="Figtree" panose="020B0604020202020204" charset="0"/>
              </a:rPr>
              <a:t>porte - NOUN</a:t>
            </a:r>
          </a:p>
          <a:p>
            <a:r>
              <a:rPr lang="it-IT" sz="2400" dirty="0">
                <a:solidFill>
                  <a:schemeClr val="accent5"/>
                </a:solidFill>
                <a:latin typeface="Figtree" panose="020B0604020202020204" charset="0"/>
              </a:rPr>
              <a:t>le - PRON</a:t>
            </a:r>
          </a:p>
          <a:p>
            <a:r>
              <a:rPr lang="it-IT" sz="2400" dirty="0">
                <a:solidFill>
                  <a:schemeClr val="accent5"/>
                </a:solidFill>
                <a:latin typeface="Figtree" panose="020B0604020202020204" charset="0"/>
              </a:rPr>
              <a:t>voile - VERB</a:t>
            </a:r>
          </a:p>
          <a:p>
            <a:endParaRPr lang="fr-FR" sz="2400" dirty="0">
              <a:solidFill>
                <a:schemeClr val="accent5"/>
              </a:solidFill>
              <a:latin typeface="Figtree" panose="020B0604020202020204" charset="0"/>
            </a:endParaRPr>
          </a:p>
        </p:txBody>
      </p:sp>
      <p:sp>
        <p:nvSpPr>
          <p:cNvPr id="5" name="ZoneTexte 4">
            <a:extLst>
              <a:ext uri="{FF2B5EF4-FFF2-40B4-BE49-F238E27FC236}">
                <a16:creationId xmlns:a16="http://schemas.microsoft.com/office/drawing/2014/main" id="{98FC7308-89F0-6192-4FB6-C8F7D1E7A797}"/>
              </a:ext>
            </a:extLst>
          </p:cNvPr>
          <p:cNvSpPr txBox="1"/>
          <p:nvPr/>
        </p:nvSpPr>
        <p:spPr>
          <a:xfrm>
            <a:off x="5334001" y="900865"/>
            <a:ext cx="2572870" cy="2308324"/>
          </a:xfrm>
          <a:prstGeom prst="rect">
            <a:avLst/>
          </a:prstGeom>
          <a:noFill/>
        </p:spPr>
        <p:txBody>
          <a:bodyPr wrap="square" rtlCol="0">
            <a:spAutoFit/>
          </a:bodyPr>
          <a:lstStyle/>
          <a:p>
            <a:r>
              <a:rPr lang="it-IT" sz="2400" dirty="0">
                <a:solidFill>
                  <a:schemeClr val="accent5"/>
                </a:solidFill>
                <a:latin typeface="Figtree" panose="020B0604020202020204" charset="0"/>
              </a:rPr>
              <a:t>La - DET</a:t>
            </a:r>
          </a:p>
          <a:p>
            <a:r>
              <a:rPr lang="it-IT" sz="2400" dirty="0">
                <a:solidFill>
                  <a:schemeClr val="accent5"/>
                </a:solidFill>
                <a:latin typeface="Figtree" panose="020B0604020202020204" charset="0"/>
              </a:rPr>
              <a:t>petite </a:t>
            </a:r>
            <a:r>
              <a:rPr lang="it-IT" sz="2400">
                <a:solidFill>
                  <a:schemeClr val="accent5"/>
                </a:solidFill>
                <a:latin typeface="Figtree" panose="020B0604020202020204" charset="0"/>
              </a:rPr>
              <a:t>- NOUN</a:t>
            </a:r>
            <a:endParaRPr lang="it-IT" sz="2400" dirty="0">
              <a:solidFill>
                <a:schemeClr val="accent5"/>
              </a:solidFill>
              <a:latin typeface="Figtree" panose="020B0604020202020204" charset="0"/>
            </a:endParaRPr>
          </a:p>
          <a:p>
            <a:r>
              <a:rPr lang="it-IT" sz="2400" dirty="0">
                <a:solidFill>
                  <a:schemeClr val="accent5"/>
                </a:solidFill>
                <a:latin typeface="Figtree" panose="020B0604020202020204" charset="0"/>
              </a:rPr>
              <a:t>porte - VERB</a:t>
            </a:r>
          </a:p>
          <a:p>
            <a:r>
              <a:rPr lang="it-IT" sz="2400" dirty="0">
                <a:solidFill>
                  <a:schemeClr val="accent5"/>
                </a:solidFill>
                <a:latin typeface="Figtree" panose="020B0604020202020204" charset="0"/>
              </a:rPr>
              <a:t>le - DET</a:t>
            </a:r>
          </a:p>
          <a:p>
            <a:r>
              <a:rPr lang="it-IT" sz="2400" dirty="0">
                <a:solidFill>
                  <a:schemeClr val="accent5"/>
                </a:solidFill>
                <a:latin typeface="Figtree" panose="020B0604020202020204" charset="0"/>
              </a:rPr>
              <a:t>voile - NOUN</a:t>
            </a:r>
          </a:p>
          <a:p>
            <a:endParaRPr lang="fr-FR" sz="2400" dirty="0">
              <a:solidFill>
                <a:schemeClr val="accent5"/>
              </a:solidFill>
              <a:latin typeface="Figtree" panose="020B0604020202020204" charset="0"/>
            </a:endParaRPr>
          </a:p>
        </p:txBody>
      </p:sp>
      <p:pic>
        <p:nvPicPr>
          <p:cNvPr id="7" name="Graphique 6" descr="Porte ouverte avec un remplissage uni">
            <a:extLst>
              <a:ext uri="{FF2B5EF4-FFF2-40B4-BE49-F238E27FC236}">
                <a16:creationId xmlns:a16="http://schemas.microsoft.com/office/drawing/2014/main" id="{3DB4918E-11F6-2B06-AA55-90D2B2EBDD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44706" y="3341595"/>
            <a:ext cx="1353670" cy="1353670"/>
          </a:xfrm>
          <a:prstGeom prst="rect">
            <a:avLst/>
          </a:prstGeom>
        </p:spPr>
      </p:pic>
      <p:pic>
        <p:nvPicPr>
          <p:cNvPr id="9" name="Image 8" descr="Une image contenant dessin humoristique, clipart, Dessin animé, illustration&#10;&#10;Description générée automatiquement">
            <a:extLst>
              <a:ext uri="{FF2B5EF4-FFF2-40B4-BE49-F238E27FC236}">
                <a16:creationId xmlns:a16="http://schemas.microsoft.com/office/drawing/2014/main" id="{A22D3EFD-958D-83A0-9F44-21F9372BF779}"/>
              </a:ext>
            </a:extLst>
          </p:cNvPr>
          <p:cNvPicPr>
            <a:picLocks noChangeAspect="1"/>
          </p:cNvPicPr>
          <p:nvPr/>
        </p:nvPicPr>
        <p:blipFill>
          <a:blip r:embed="rId4"/>
          <a:stretch>
            <a:fillRect/>
          </a:stretch>
        </p:blipFill>
        <p:spPr>
          <a:xfrm>
            <a:off x="5595097" y="3199280"/>
            <a:ext cx="1495985" cy="1495985"/>
          </a:xfrm>
          <a:prstGeom prst="rect">
            <a:avLst/>
          </a:prstGeom>
        </p:spPr>
      </p:pic>
    </p:spTree>
    <p:extLst>
      <p:ext uri="{BB962C8B-B14F-4D97-AF65-F5344CB8AC3E}">
        <p14:creationId xmlns:p14="http://schemas.microsoft.com/office/powerpoint/2010/main" val="9628693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A3BAAA-6AB8-B4B9-75B1-4AC92A07F7C9}"/>
              </a:ext>
            </a:extLst>
          </p:cNvPr>
          <p:cNvSpPr>
            <a:spLocks noGrp="1"/>
          </p:cNvSpPr>
          <p:nvPr>
            <p:ph type="title"/>
          </p:nvPr>
        </p:nvSpPr>
        <p:spPr/>
        <p:txBody>
          <a:bodyPr/>
          <a:lstStyle/>
          <a:p>
            <a:r>
              <a:rPr lang="fr-FR" dirty="0"/>
              <a:t>Annotation (II)</a:t>
            </a:r>
          </a:p>
        </p:txBody>
      </p:sp>
      <p:sp>
        <p:nvSpPr>
          <p:cNvPr id="3" name="Sous-titre 2">
            <a:extLst>
              <a:ext uri="{FF2B5EF4-FFF2-40B4-BE49-F238E27FC236}">
                <a16:creationId xmlns:a16="http://schemas.microsoft.com/office/drawing/2014/main" id="{1FD6DEFA-0F84-E3BD-C9F7-2C3AD81C8BEC}"/>
              </a:ext>
            </a:extLst>
          </p:cNvPr>
          <p:cNvSpPr>
            <a:spLocks noGrp="1"/>
          </p:cNvSpPr>
          <p:nvPr>
            <p:ph type="subTitle" idx="1"/>
          </p:nvPr>
        </p:nvSpPr>
        <p:spPr>
          <a:xfrm>
            <a:off x="717750" y="1020756"/>
            <a:ext cx="7708500" cy="3876771"/>
          </a:xfrm>
        </p:spPr>
        <p:txBody>
          <a:bodyPr/>
          <a:lstStyle/>
          <a:p>
            <a:r>
              <a:rPr lang="fr-FR" sz="2000" dirty="0"/>
              <a:t>Délimiter un token ou ensemble de tokens et associer une étiquette</a:t>
            </a:r>
          </a:p>
          <a:p>
            <a:pPr marL="596900" lvl="1" indent="0" algn="l">
              <a:buNone/>
            </a:pPr>
            <a:r>
              <a:rPr lang="fr-FR" sz="1600" dirty="0"/>
              <a:t>Le phénomène qu’on veut annoter est « dilué » dans le texte, il faut d’abord le délimiter puis associer l’étiquette nécessaire</a:t>
            </a:r>
          </a:p>
          <a:p>
            <a:pPr marL="596900" lvl="1" indent="0" algn="l">
              <a:buNone/>
            </a:pPr>
            <a:endParaRPr lang="fr-FR" sz="1600" dirty="0"/>
          </a:p>
          <a:p>
            <a:pPr lvl="1" algn="l"/>
            <a:r>
              <a:rPr lang="fr-FR" sz="2000" dirty="0"/>
              <a:t>Entités nommées</a:t>
            </a:r>
          </a:p>
          <a:p>
            <a:pPr lvl="1" algn="l"/>
            <a:r>
              <a:rPr lang="fr-FR" sz="2000" dirty="0"/>
              <a:t>Coréférence</a:t>
            </a:r>
          </a:p>
          <a:p>
            <a:pPr lvl="1" algn="l"/>
            <a:r>
              <a:rPr lang="fr-FR" sz="2000" dirty="0"/>
              <a:t>Sentiment </a:t>
            </a:r>
            <a:r>
              <a:rPr lang="fr-FR" sz="2000" dirty="0" err="1"/>
              <a:t>analysis</a:t>
            </a:r>
            <a:endParaRPr lang="fr-FR" sz="2000" dirty="0"/>
          </a:p>
          <a:p>
            <a:pPr lvl="1" algn="l"/>
            <a:r>
              <a:rPr lang="fr-FR" sz="2000" dirty="0" err="1"/>
              <a:t>Hate</a:t>
            </a:r>
            <a:r>
              <a:rPr lang="fr-FR" sz="2000" dirty="0"/>
              <a:t> speech</a:t>
            </a:r>
          </a:p>
          <a:p>
            <a:pPr lvl="1" algn="l"/>
            <a:r>
              <a:rPr lang="fr-FR" sz="2000" dirty="0" err="1"/>
              <a:t>Toxic</a:t>
            </a:r>
            <a:r>
              <a:rPr lang="fr-FR" sz="2000" dirty="0"/>
              <a:t> content</a:t>
            </a:r>
          </a:p>
          <a:p>
            <a:pPr lvl="1" algn="l"/>
            <a:endParaRPr lang="fr-FR" sz="2000" dirty="0"/>
          </a:p>
          <a:p>
            <a:endParaRPr lang="fr-FR" sz="2000" dirty="0"/>
          </a:p>
          <a:p>
            <a:pPr marL="596900" lvl="1" indent="0" algn="l">
              <a:buNone/>
            </a:pPr>
            <a:endParaRPr lang="fr-FR" sz="1800" dirty="0"/>
          </a:p>
          <a:p>
            <a:pPr lvl="1" algn="l"/>
            <a:endParaRPr lang="fr-FR" sz="1800" dirty="0"/>
          </a:p>
        </p:txBody>
      </p:sp>
      <p:sp>
        <p:nvSpPr>
          <p:cNvPr id="4" name="ZoneTexte 3">
            <a:extLst>
              <a:ext uri="{FF2B5EF4-FFF2-40B4-BE49-F238E27FC236}">
                <a16:creationId xmlns:a16="http://schemas.microsoft.com/office/drawing/2014/main" id="{14056867-61C8-E3A6-960B-A38B43CAA0C6}"/>
              </a:ext>
            </a:extLst>
          </p:cNvPr>
          <p:cNvSpPr txBox="1"/>
          <p:nvPr/>
        </p:nvSpPr>
        <p:spPr>
          <a:xfrm>
            <a:off x="3792071" y="4616824"/>
            <a:ext cx="5425324" cy="307777"/>
          </a:xfrm>
          <a:prstGeom prst="rect">
            <a:avLst/>
          </a:prstGeom>
          <a:noFill/>
        </p:spPr>
        <p:txBody>
          <a:bodyPr wrap="square" rtlCol="0">
            <a:spAutoFit/>
          </a:bodyPr>
          <a:lstStyle/>
          <a:p>
            <a:r>
              <a:rPr lang="fr-FR" dirty="0">
                <a:solidFill>
                  <a:schemeClr val="accent6"/>
                </a:solidFill>
                <a:latin typeface="Figtree" panose="020B0604020202020204" charset="0"/>
              </a:rPr>
              <a:t>Inspiré des diapos du cours de Mai Ho-Dac, </a:t>
            </a:r>
            <a:r>
              <a:rPr lang="fr-FR" dirty="0" err="1">
                <a:solidFill>
                  <a:schemeClr val="accent6"/>
                </a:solidFill>
                <a:latin typeface="Figtree" panose="020B0604020202020204" charset="0"/>
              </a:rPr>
              <a:t>AnnoDemo</a:t>
            </a:r>
            <a:r>
              <a:rPr lang="fr-FR" dirty="0">
                <a:solidFill>
                  <a:schemeClr val="accent6"/>
                </a:solidFill>
                <a:latin typeface="Figtree" panose="020B0604020202020204" charset="0"/>
              </a:rPr>
              <a:t> 2024</a:t>
            </a:r>
          </a:p>
        </p:txBody>
      </p:sp>
    </p:spTree>
    <p:extLst>
      <p:ext uri="{BB962C8B-B14F-4D97-AF65-F5344CB8AC3E}">
        <p14:creationId xmlns:p14="http://schemas.microsoft.com/office/powerpoint/2010/main" val="18003752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EC6755-3CCD-9720-F253-5152185CAD3D}"/>
              </a:ext>
            </a:extLst>
          </p:cNvPr>
          <p:cNvSpPr>
            <a:spLocks noGrp="1"/>
          </p:cNvSpPr>
          <p:nvPr>
            <p:ph type="title"/>
          </p:nvPr>
        </p:nvSpPr>
        <p:spPr/>
        <p:txBody>
          <a:bodyPr/>
          <a:lstStyle/>
          <a:p>
            <a:r>
              <a:rPr lang="fr-FR" sz="3200" b="1" dirty="0"/>
              <a:t>Entités nommées</a:t>
            </a:r>
            <a:endParaRPr lang="fr-FR" dirty="0"/>
          </a:p>
        </p:txBody>
      </p:sp>
      <p:sp>
        <p:nvSpPr>
          <p:cNvPr id="3" name="Sous-titre 2">
            <a:extLst>
              <a:ext uri="{FF2B5EF4-FFF2-40B4-BE49-F238E27FC236}">
                <a16:creationId xmlns:a16="http://schemas.microsoft.com/office/drawing/2014/main" id="{C6D4E5CB-3BC0-98E4-6B06-B2BE3F61253F}"/>
              </a:ext>
            </a:extLst>
          </p:cNvPr>
          <p:cNvSpPr>
            <a:spLocks noGrp="1"/>
          </p:cNvSpPr>
          <p:nvPr>
            <p:ph type="subTitle" idx="1"/>
          </p:nvPr>
        </p:nvSpPr>
        <p:spPr>
          <a:xfrm>
            <a:off x="1083269" y="1280015"/>
            <a:ext cx="6977462" cy="2871300"/>
          </a:xfrm>
        </p:spPr>
        <p:txBody>
          <a:bodyPr/>
          <a:lstStyle/>
          <a:p>
            <a:pPr marL="596900" lvl="1" indent="0">
              <a:buNone/>
            </a:pPr>
            <a:r>
              <a:rPr lang="fr-FR" sz="2000" b="1" dirty="0"/>
              <a:t>Les noms propres (PROPN) sont habituellement des unités </a:t>
            </a:r>
            <a:r>
              <a:rPr lang="fr-FR" sz="2000" b="1" dirty="0" err="1"/>
              <a:t>polylexicales</a:t>
            </a:r>
            <a:r>
              <a:rPr lang="fr-FR" sz="2000" b="1" dirty="0"/>
              <a:t> (Multi Word Phrases)</a:t>
            </a:r>
          </a:p>
          <a:p>
            <a:pPr marL="139700" indent="0">
              <a:buNone/>
            </a:pPr>
            <a:endParaRPr lang="fr-FR" i="1" dirty="0"/>
          </a:p>
          <a:p>
            <a:pPr marL="139700" indent="0">
              <a:buNone/>
            </a:pPr>
            <a:r>
              <a:rPr lang="fr-FR" i="1" dirty="0" err="1"/>
              <a:t>Named</a:t>
            </a:r>
            <a:r>
              <a:rPr lang="fr-FR" i="1" dirty="0"/>
              <a:t> </a:t>
            </a:r>
            <a:r>
              <a:rPr lang="fr-FR" i="1" dirty="0" err="1"/>
              <a:t>entity</a:t>
            </a:r>
            <a:r>
              <a:rPr lang="fr-FR" i="1" dirty="0"/>
              <a:t> – entité qui peut être indiquée à travers un nom propre</a:t>
            </a:r>
          </a:p>
          <a:p>
            <a:pPr marL="139700" indent="0">
              <a:buNone/>
            </a:pPr>
            <a:r>
              <a:rPr lang="fr-FR" dirty="0"/>
              <a:t>Personne, lieu, organisation…</a:t>
            </a:r>
          </a:p>
          <a:p>
            <a:pPr marL="139700" indent="0">
              <a:buNone/>
            </a:pPr>
            <a:endParaRPr lang="fr-FR" dirty="0"/>
          </a:p>
          <a:p>
            <a:pPr marL="139700" indent="0">
              <a:buNone/>
            </a:pPr>
            <a:r>
              <a:rPr lang="fr-FR" dirty="0"/>
              <a:t>Ex. Marie Curie, Léon Marchand, New York, Université Grenoble Alpes</a:t>
            </a:r>
          </a:p>
          <a:p>
            <a:pPr marL="139700" indent="0">
              <a:buNone/>
            </a:pPr>
            <a:endParaRPr lang="fr-FR" dirty="0"/>
          </a:p>
          <a:p>
            <a:pPr marL="139700" indent="0">
              <a:buNone/>
            </a:pPr>
            <a:r>
              <a:rPr lang="fr-FR" dirty="0"/>
              <a:t>NER – </a:t>
            </a:r>
            <a:r>
              <a:rPr lang="fr-FR" dirty="0" err="1"/>
              <a:t>named</a:t>
            </a:r>
            <a:r>
              <a:rPr lang="fr-FR" dirty="0"/>
              <a:t> </a:t>
            </a:r>
            <a:r>
              <a:rPr lang="fr-FR" dirty="0" err="1"/>
              <a:t>entity</a:t>
            </a:r>
            <a:r>
              <a:rPr lang="fr-FR" dirty="0"/>
              <a:t> recognition </a:t>
            </a:r>
            <a:r>
              <a:rPr lang="fr-FR" dirty="0">
                <a:sym typeface="Wingdings" panose="05000000000000000000" pitchFamily="2" charset="2"/>
              </a:rPr>
              <a:t> trouver des empans de texte qui représentent des noms propres et étiqueter le type d’entité représenté</a:t>
            </a:r>
            <a:endParaRPr lang="fr-FR" dirty="0"/>
          </a:p>
          <a:p>
            <a:pPr marL="139700" indent="0">
              <a:buNone/>
            </a:pPr>
            <a:endParaRPr lang="fr-FR" dirty="0"/>
          </a:p>
          <a:p>
            <a:pPr marL="139700" indent="0">
              <a:buNone/>
            </a:pPr>
            <a:endParaRPr lang="fr-FR" dirty="0"/>
          </a:p>
        </p:txBody>
      </p:sp>
    </p:spTree>
    <p:extLst>
      <p:ext uri="{BB962C8B-B14F-4D97-AF65-F5344CB8AC3E}">
        <p14:creationId xmlns:p14="http://schemas.microsoft.com/office/powerpoint/2010/main" val="15708420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5E0312-B70E-0E38-BBB4-8947855381E5}"/>
              </a:ext>
            </a:extLst>
          </p:cNvPr>
          <p:cNvSpPr>
            <a:spLocks noGrp="1"/>
          </p:cNvSpPr>
          <p:nvPr>
            <p:ph type="title"/>
          </p:nvPr>
        </p:nvSpPr>
        <p:spPr/>
        <p:txBody>
          <a:bodyPr/>
          <a:lstStyle/>
          <a:p>
            <a:r>
              <a:rPr lang="fr-FR" dirty="0"/>
              <a:t>Exo entités nommées</a:t>
            </a:r>
          </a:p>
        </p:txBody>
      </p:sp>
      <p:sp>
        <p:nvSpPr>
          <p:cNvPr id="3" name="Sous-titre 2">
            <a:extLst>
              <a:ext uri="{FF2B5EF4-FFF2-40B4-BE49-F238E27FC236}">
                <a16:creationId xmlns:a16="http://schemas.microsoft.com/office/drawing/2014/main" id="{F62305C5-ADF8-7057-7D95-4C9363B4EEEA}"/>
              </a:ext>
            </a:extLst>
          </p:cNvPr>
          <p:cNvSpPr>
            <a:spLocks noGrp="1"/>
          </p:cNvSpPr>
          <p:nvPr>
            <p:ph type="subTitle" idx="1"/>
          </p:nvPr>
        </p:nvSpPr>
        <p:spPr>
          <a:xfrm>
            <a:off x="1150504" y="2139355"/>
            <a:ext cx="6842991" cy="2404479"/>
          </a:xfrm>
        </p:spPr>
        <p:txBody>
          <a:bodyPr/>
          <a:lstStyle/>
          <a:p>
            <a:pPr marL="139700" indent="0" algn="just">
              <a:buNone/>
            </a:pPr>
            <a:r>
              <a:rPr lang="en-US" dirty="0"/>
              <a:t>Citing high fuel prices, United Airlines said Friday it has increased fares by $6 per round trip on flights to some cities also served by lower-cost carriers. American Airlines, a unit of AMR Corp., immediately matched the move, spokesman Tim Wagner said. United, a unit of UAL Corp.,</a:t>
            </a:r>
          </a:p>
          <a:p>
            <a:pPr marL="139700" indent="0" algn="just">
              <a:buNone/>
            </a:pPr>
            <a:r>
              <a:rPr lang="en-US" dirty="0"/>
              <a:t>said the increase took effect Thursday and applies to most routes where it competes against discount carriers, such as Chicago to Dallas and Denver to San Francisco.</a:t>
            </a:r>
            <a:endParaRPr lang="fr-FR" dirty="0"/>
          </a:p>
        </p:txBody>
      </p:sp>
      <p:sp>
        <p:nvSpPr>
          <p:cNvPr id="6" name="Sous-titre 2">
            <a:extLst>
              <a:ext uri="{FF2B5EF4-FFF2-40B4-BE49-F238E27FC236}">
                <a16:creationId xmlns:a16="http://schemas.microsoft.com/office/drawing/2014/main" id="{9DB990B3-F180-0B4F-3316-75C816BC1EEF}"/>
              </a:ext>
            </a:extLst>
          </p:cNvPr>
          <p:cNvSpPr txBox="1">
            <a:spLocks/>
          </p:cNvSpPr>
          <p:nvPr/>
        </p:nvSpPr>
        <p:spPr>
          <a:xfrm>
            <a:off x="1150504" y="1396405"/>
            <a:ext cx="6842991" cy="4055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Light"/>
              <a:buChar char="●"/>
              <a:defRPr sz="16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lt1"/>
                </a:solidFill>
                <a:latin typeface="Figtree"/>
                <a:ea typeface="Figtree"/>
                <a:cs typeface="Figtree"/>
                <a:sym typeface="Figtree"/>
              </a:defRPr>
            </a:lvl9pPr>
          </a:lstStyle>
          <a:p>
            <a:pPr marL="139700" indent="0" algn="just">
              <a:buFont typeface="Nunito Light"/>
              <a:buNone/>
            </a:pPr>
            <a:r>
              <a:rPr lang="en-US" dirty="0"/>
              <a:t>TAGSET : PER, LOC, ORG, TIME, MONEY </a:t>
            </a:r>
            <a:endParaRPr lang="fr-FR" dirty="0"/>
          </a:p>
        </p:txBody>
      </p:sp>
    </p:spTree>
    <p:extLst>
      <p:ext uri="{BB962C8B-B14F-4D97-AF65-F5344CB8AC3E}">
        <p14:creationId xmlns:p14="http://schemas.microsoft.com/office/powerpoint/2010/main" val="2626483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66A7445D-D6C4-B804-47EE-A3E99B3FE5FC}"/>
              </a:ext>
            </a:extLst>
          </p:cNvPr>
          <p:cNvSpPr>
            <a:spLocks noGrp="1"/>
          </p:cNvSpPr>
          <p:nvPr>
            <p:ph type="subTitle" idx="1"/>
          </p:nvPr>
        </p:nvSpPr>
        <p:spPr>
          <a:xfrm>
            <a:off x="3047999" y="4695825"/>
            <a:ext cx="5659651" cy="246419"/>
          </a:xfrm>
        </p:spPr>
        <p:txBody>
          <a:bodyPr/>
          <a:lstStyle/>
          <a:p>
            <a:pPr marL="139700" indent="0">
              <a:buNone/>
            </a:pPr>
            <a:r>
              <a:rPr lang="fr-FR" dirty="0"/>
              <a:t>Exemple tiré de </a:t>
            </a:r>
            <a:r>
              <a:rPr lang="fr-FR" dirty="0" err="1"/>
              <a:t>Jurafsky</a:t>
            </a:r>
            <a:r>
              <a:rPr lang="fr-FR" dirty="0"/>
              <a:t> and Martin, 2008, sect. 11.5</a:t>
            </a:r>
          </a:p>
        </p:txBody>
      </p:sp>
      <p:pic>
        <p:nvPicPr>
          <p:cNvPr id="5" name="Image 4">
            <a:extLst>
              <a:ext uri="{FF2B5EF4-FFF2-40B4-BE49-F238E27FC236}">
                <a16:creationId xmlns:a16="http://schemas.microsoft.com/office/drawing/2014/main" id="{30B7E8A7-A4D0-D30C-816E-0E2062051569}"/>
              </a:ext>
            </a:extLst>
          </p:cNvPr>
          <p:cNvPicPr>
            <a:picLocks noChangeAspect="1"/>
          </p:cNvPicPr>
          <p:nvPr/>
        </p:nvPicPr>
        <p:blipFill>
          <a:blip r:embed="rId3"/>
          <a:stretch>
            <a:fillRect/>
          </a:stretch>
        </p:blipFill>
        <p:spPr>
          <a:xfrm>
            <a:off x="180362" y="1095169"/>
            <a:ext cx="8783276" cy="2953162"/>
          </a:xfrm>
          <a:prstGeom prst="rect">
            <a:avLst/>
          </a:prstGeom>
        </p:spPr>
      </p:pic>
      <p:sp>
        <p:nvSpPr>
          <p:cNvPr id="6" name="Titre 1">
            <a:extLst>
              <a:ext uri="{FF2B5EF4-FFF2-40B4-BE49-F238E27FC236}">
                <a16:creationId xmlns:a16="http://schemas.microsoft.com/office/drawing/2014/main" id="{6063C652-5C53-F55F-F447-259E08E61FE5}"/>
              </a:ext>
            </a:extLst>
          </p:cNvPr>
          <p:cNvSpPr>
            <a:spLocks noGrp="1"/>
          </p:cNvSpPr>
          <p:nvPr>
            <p:ph type="title"/>
          </p:nvPr>
        </p:nvSpPr>
        <p:spPr>
          <a:xfrm>
            <a:off x="720725" y="447675"/>
            <a:ext cx="7707313" cy="573088"/>
          </a:xfrm>
        </p:spPr>
        <p:txBody>
          <a:bodyPr/>
          <a:lstStyle/>
          <a:p>
            <a:r>
              <a:rPr lang="fr-FR" dirty="0"/>
              <a:t>Solution</a:t>
            </a:r>
          </a:p>
        </p:txBody>
      </p:sp>
    </p:spTree>
    <p:extLst>
      <p:ext uri="{BB962C8B-B14F-4D97-AF65-F5344CB8AC3E}">
        <p14:creationId xmlns:p14="http://schemas.microsoft.com/office/powerpoint/2010/main" val="1387310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EC6755-3CCD-9720-F253-5152185CAD3D}"/>
              </a:ext>
            </a:extLst>
          </p:cNvPr>
          <p:cNvSpPr>
            <a:spLocks noGrp="1"/>
          </p:cNvSpPr>
          <p:nvPr>
            <p:ph type="title"/>
          </p:nvPr>
        </p:nvSpPr>
        <p:spPr/>
        <p:txBody>
          <a:bodyPr/>
          <a:lstStyle/>
          <a:p>
            <a:r>
              <a:rPr lang="fr-FR" sz="3200" b="1" dirty="0"/>
              <a:t>Entités nommées</a:t>
            </a:r>
            <a:endParaRPr lang="fr-FR" dirty="0"/>
          </a:p>
        </p:txBody>
      </p:sp>
      <p:sp>
        <p:nvSpPr>
          <p:cNvPr id="3" name="Sous-titre 2">
            <a:extLst>
              <a:ext uri="{FF2B5EF4-FFF2-40B4-BE49-F238E27FC236}">
                <a16:creationId xmlns:a16="http://schemas.microsoft.com/office/drawing/2014/main" id="{C6D4E5CB-3BC0-98E4-6B06-B2BE3F61253F}"/>
              </a:ext>
            </a:extLst>
          </p:cNvPr>
          <p:cNvSpPr>
            <a:spLocks noGrp="1"/>
          </p:cNvSpPr>
          <p:nvPr>
            <p:ph type="subTitle" idx="1"/>
          </p:nvPr>
        </p:nvSpPr>
        <p:spPr>
          <a:xfrm>
            <a:off x="528918" y="1208298"/>
            <a:ext cx="7800023" cy="719113"/>
          </a:xfrm>
        </p:spPr>
        <p:txBody>
          <a:bodyPr/>
          <a:lstStyle/>
          <a:p>
            <a:pPr marL="596900" lvl="1" indent="0">
              <a:buNone/>
            </a:pPr>
            <a:r>
              <a:rPr lang="fr-FR" sz="2400" b="1" dirty="0" err="1"/>
              <a:t>AstroERC</a:t>
            </a:r>
            <a:endParaRPr lang="fr-FR" sz="2400" b="1" dirty="0"/>
          </a:p>
          <a:p>
            <a:pPr marL="596900" lvl="1" indent="0">
              <a:buNone/>
            </a:pPr>
            <a:r>
              <a:rPr lang="fr-FR" sz="1800" b="1" dirty="0"/>
              <a:t>Extension du corpus TDAC (Time-Domain </a:t>
            </a:r>
            <a:r>
              <a:rPr lang="fr-FR" sz="1800" b="1" dirty="0" err="1"/>
              <a:t>Astrophysic</a:t>
            </a:r>
            <a:r>
              <a:rPr lang="fr-FR" sz="1800" b="1" dirty="0"/>
              <a:t> Corpus)</a:t>
            </a:r>
          </a:p>
          <a:p>
            <a:pPr marL="596900" lvl="1" indent="0">
              <a:buNone/>
            </a:pPr>
            <a:r>
              <a:rPr lang="fr-FR" sz="1800" b="1" dirty="0" err="1"/>
              <a:t>Alkaan</a:t>
            </a:r>
            <a:r>
              <a:rPr lang="fr-FR" sz="1800" b="1" dirty="0"/>
              <a:t> et al., 2024</a:t>
            </a:r>
            <a:endParaRPr lang="fr-FR" sz="1200" dirty="0"/>
          </a:p>
          <a:p>
            <a:pPr marL="139700" indent="0" algn="ctr">
              <a:buNone/>
            </a:pPr>
            <a:endParaRPr lang="fr-FR" dirty="0"/>
          </a:p>
        </p:txBody>
      </p:sp>
      <p:sp>
        <p:nvSpPr>
          <p:cNvPr id="4" name="Sous-titre 2">
            <a:extLst>
              <a:ext uri="{FF2B5EF4-FFF2-40B4-BE49-F238E27FC236}">
                <a16:creationId xmlns:a16="http://schemas.microsoft.com/office/drawing/2014/main" id="{9B24A197-A69E-EE70-77E6-1CE3C9EFEAC8}"/>
              </a:ext>
            </a:extLst>
          </p:cNvPr>
          <p:cNvSpPr txBox="1">
            <a:spLocks/>
          </p:cNvSpPr>
          <p:nvPr/>
        </p:nvSpPr>
        <p:spPr>
          <a:xfrm>
            <a:off x="1174011" y="2715185"/>
            <a:ext cx="6795977" cy="7191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Light"/>
              <a:buChar char="●"/>
              <a:defRPr sz="16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lt1"/>
                </a:solidFill>
                <a:latin typeface="Figtree"/>
                <a:ea typeface="Figtree"/>
                <a:cs typeface="Figtree"/>
                <a:sym typeface="Figtree"/>
              </a:defRPr>
            </a:lvl9pPr>
          </a:lstStyle>
          <a:p>
            <a:pPr marL="139700" indent="0" algn="ctr">
              <a:buFont typeface="Nunito Light"/>
              <a:buNone/>
            </a:pPr>
            <a:r>
              <a:rPr lang="it-IT" dirty="0" err="1"/>
              <a:t>Annotation</a:t>
            </a:r>
            <a:r>
              <a:rPr lang="it-IT" dirty="0"/>
              <a:t> </a:t>
            </a:r>
            <a:r>
              <a:rPr lang="it-IT" dirty="0" err="1"/>
              <a:t>des</a:t>
            </a:r>
            <a:r>
              <a:rPr lang="it-IT" dirty="0"/>
              <a:t> </a:t>
            </a:r>
            <a:r>
              <a:rPr lang="it-IT" dirty="0" err="1"/>
              <a:t>entités</a:t>
            </a:r>
            <a:r>
              <a:rPr lang="it-IT" dirty="0"/>
              <a:t> </a:t>
            </a:r>
            <a:r>
              <a:rPr lang="it-IT" dirty="0" err="1"/>
              <a:t>nommées</a:t>
            </a:r>
            <a:r>
              <a:rPr lang="it-IT" dirty="0"/>
              <a:t>, la </a:t>
            </a:r>
            <a:r>
              <a:rPr lang="it-IT" dirty="0" err="1"/>
              <a:t>coréférence</a:t>
            </a:r>
            <a:r>
              <a:rPr lang="it-IT" dirty="0"/>
              <a:t> et </a:t>
            </a:r>
            <a:r>
              <a:rPr lang="it-IT" dirty="0" err="1"/>
              <a:t>les</a:t>
            </a:r>
            <a:r>
              <a:rPr lang="it-IT" dirty="0"/>
              <a:t> </a:t>
            </a:r>
            <a:r>
              <a:rPr lang="it-IT" dirty="0" err="1"/>
              <a:t>rélations</a:t>
            </a:r>
            <a:r>
              <a:rPr lang="it-IT" dirty="0"/>
              <a:t> </a:t>
            </a:r>
            <a:r>
              <a:rPr lang="it-IT" dirty="0" err="1"/>
              <a:t>sémantiques</a:t>
            </a:r>
            <a:r>
              <a:rPr lang="it-IT" dirty="0"/>
              <a:t> </a:t>
            </a:r>
            <a:r>
              <a:rPr lang="it-IT" dirty="0" err="1"/>
              <a:t>dans</a:t>
            </a:r>
            <a:r>
              <a:rPr lang="it-IT" dirty="0"/>
              <a:t> un corpus d’</a:t>
            </a:r>
            <a:r>
              <a:rPr lang="it-IT" dirty="0" err="1"/>
              <a:t>astrophysique</a:t>
            </a:r>
            <a:r>
              <a:rPr lang="it-IT" dirty="0"/>
              <a:t> </a:t>
            </a:r>
            <a:r>
              <a:rPr lang="it-IT" dirty="0" err="1"/>
              <a:t>composé</a:t>
            </a:r>
            <a:r>
              <a:rPr lang="it-IT" dirty="0"/>
              <a:t> de 300 </a:t>
            </a:r>
            <a:r>
              <a:rPr lang="it-IT" dirty="0" err="1"/>
              <a:t>rapports</a:t>
            </a:r>
            <a:r>
              <a:rPr lang="it-IT" dirty="0"/>
              <a:t> d’</a:t>
            </a:r>
            <a:r>
              <a:rPr lang="it-IT" dirty="0" err="1"/>
              <a:t>observation</a:t>
            </a:r>
            <a:r>
              <a:rPr lang="it-IT" dirty="0"/>
              <a:t> en </a:t>
            </a:r>
            <a:r>
              <a:rPr lang="it-IT" dirty="0" err="1"/>
              <a:t>anglais</a:t>
            </a:r>
            <a:r>
              <a:rPr lang="it-IT" dirty="0"/>
              <a:t> </a:t>
            </a:r>
            <a:endParaRPr lang="fr-FR" dirty="0"/>
          </a:p>
        </p:txBody>
      </p:sp>
    </p:spTree>
    <p:extLst>
      <p:ext uri="{BB962C8B-B14F-4D97-AF65-F5344CB8AC3E}">
        <p14:creationId xmlns:p14="http://schemas.microsoft.com/office/powerpoint/2010/main" val="4000748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FDB820-4CD6-86B8-DBFB-9F186D92663C}"/>
              </a:ext>
            </a:extLst>
          </p:cNvPr>
          <p:cNvSpPr>
            <a:spLocks noGrp="1"/>
          </p:cNvSpPr>
          <p:nvPr>
            <p:ph type="title"/>
          </p:nvPr>
        </p:nvSpPr>
        <p:spPr/>
        <p:txBody>
          <a:bodyPr/>
          <a:lstStyle/>
          <a:p>
            <a:r>
              <a:rPr lang="it-IT" dirty="0" err="1"/>
              <a:t>Traitement</a:t>
            </a:r>
            <a:r>
              <a:rPr lang="it-IT" dirty="0"/>
              <a:t> </a:t>
            </a:r>
            <a:r>
              <a:rPr lang="it-IT" dirty="0" err="1"/>
              <a:t>Automatique</a:t>
            </a:r>
            <a:r>
              <a:rPr lang="it-IT" dirty="0"/>
              <a:t> de la Langue</a:t>
            </a:r>
            <a:endParaRPr lang="fr-FR" dirty="0"/>
          </a:p>
        </p:txBody>
      </p:sp>
      <p:sp>
        <p:nvSpPr>
          <p:cNvPr id="3" name="Sous-titre 2">
            <a:extLst>
              <a:ext uri="{FF2B5EF4-FFF2-40B4-BE49-F238E27FC236}">
                <a16:creationId xmlns:a16="http://schemas.microsoft.com/office/drawing/2014/main" id="{1BEC0947-A372-520E-D008-B4C5243F60CA}"/>
              </a:ext>
            </a:extLst>
          </p:cNvPr>
          <p:cNvSpPr>
            <a:spLocks noGrp="1"/>
          </p:cNvSpPr>
          <p:nvPr>
            <p:ph type="subTitle" idx="1"/>
          </p:nvPr>
        </p:nvSpPr>
        <p:spPr>
          <a:xfrm>
            <a:off x="99059" y="1205478"/>
            <a:ext cx="6284807" cy="3552410"/>
          </a:xfrm>
        </p:spPr>
        <p:txBody>
          <a:bodyPr/>
          <a:lstStyle/>
          <a:p>
            <a:r>
              <a:rPr lang="fr-FR" sz="1800" dirty="0"/>
              <a:t>Élaboration de programmes informatiques manipulant la forme langagière et capables, à travers la forme, de traiter le sens associé, pour résoudre des problèmes spécifiques </a:t>
            </a:r>
          </a:p>
          <a:p>
            <a:endParaRPr lang="fr-FR" sz="1800" dirty="0"/>
          </a:p>
          <a:p>
            <a:r>
              <a:rPr lang="fr-FR" sz="1800" dirty="0"/>
              <a:t>Le but du TAL est de faire en sorte que les problèmes mettant en jeu des informations langagières deviennent calculables</a:t>
            </a:r>
          </a:p>
          <a:p>
            <a:pPr marL="139700" indent="0">
              <a:buNone/>
            </a:pPr>
            <a:endParaRPr lang="fr-FR" sz="1800" dirty="0"/>
          </a:p>
          <a:p>
            <a:r>
              <a:rPr lang="fr-FR" sz="1800" dirty="0"/>
              <a:t>Problème central du TAL : </a:t>
            </a:r>
            <a:r>
              <a:rPr lang="fr-FR" sz="1800" b="1" dirty="0"/>
              <a:t>Traiter l’ambiguïté</a:t>
            </a:r>
          </a:p>
        </p:txBody>
      </p:sp>
      <p:sp>
        <p:nvSpPr>
          <p:cNvPr id="4" name="ZoneTexte 3">
            <a:extLst>
              <a:ext uri="{FF2B5EF4-FFF2-40B4-BE49-F238E27FC236}">
                <a16:creationId xmlns:a16="http://schemas.microsoft.com/office/drawing/2014/main" id="{D560634C-4F8B-EF51-32B4-92EA046B37E0}"/>
              </a:ext>
            </a:extLst>
          </p:cNvPr>
          <p:cNvSpPr txBox="1"/>
          <p:nvPr/>
        </p:nvSpPr>
        <p:spPr>
          <a:xfrm>
            <a:off x="5389337" y="4762500"/>
            <a:ext cx="3543300" cy="307777"/>
          </a:xfrm>
          <a:prstGeom prst="rect">
            <a:avLst/>
          </a:prstGeom>
          <a:noFill/>
        </p:spPr>
        <p:txBody>
          <a:bodyPr wrap="square" rtlCol="0">
            <a:spAutoFit/>
          </a:bodyPr>
          <a:lstStyle/>
          <a:p>
            <a:r>
              <a:rPr lang="it-IT" dirty="0">
                <a:solidFill>
                  <a:schemeClr val="accent6"/>
                </a:solidFill>
                <a:latin typeface="Figtree" panose="020B0604020202020204" charset="0"/>
              </a:rPr>
              <a:t>Diapo de G. </a:t>
            </a:r>
            <a:r>
              <a:rPr lang="it-IT" dirty="0" err="1">
                <a:solidFill>
                  <a:schemeClr val="accent6"/>
                </a:solidFill>
                <a:latin typeface="Figtree" panose="020B0604020202020204" charset="0"/>
              </a:rPr>
              <a:t>Antoniadis</a:t>
            </a:r>
            <a:r>
              <a:rPr lang="it-IT" dirty="0">
                <a:solidFill>
                  <a:schemeClr val="accent6"/>
                </a:solidFill>
                <a:latin typeface="Figtree" panose="020B0604020202020204" charset="0"/>
              </a:rPr>
              <a:t>/V. </a:t>
            </a:r>
            <a:r>
              <a:rPr lang="it-IT" dirty="0" err="1">
                <a:solidFill>
                  <a:schemeClr val="accent6"/>
                </a:solidFill>
                <a:latin typeface="Figtree" panose="020B0604020202020204" charset="0"/>
              </a:rPr>
              <a:t>Aubergé</a:t>
            </a:r>
            <a:endParaRPr lang="fr-FR" dirty="0">
              <a:solidFill>
                <a:schemeClr val="accent6"/>
              </a:solidFill>
              <a:latin typeface="Figtree" panose="020B0604020202020204" charset="0"/>
            </a:endParaRPr>
          </a:p>
        </p:txBody>
      </p:sp>
      <p:pic>
        <p:nvPicPr>
          <p:cNvPr id="6" name="Image 5" descr="Une image contenant croquis, dessin humoristique, texte, clipart&#10;&#10;Description générée automatiquement">
            <a:extLst>
              <a:ext uri="{FF2B5EF4-FFF2-40B4-BE49-F238E27FC236}">
                <a16:creationId xmlns:a16="http://schemas.microsoft.com/office/drawing/2014/main" id="{076923E8-E0E0-E394-B0A9-812868D62C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8" b="90000" l="10000" r="90000">
                        <a14:foregroundMark x1="38200" y1="32438" x2="38200" y2="32438"/>
                        <a14:foregroundMark x1="39333" y1="32313" x2="39867" y2="39813"/>
                        <a14:foregroundMark x1="47067" y1="25063" x2="49267" y2="38438"/>
                        <a14:foregroundMark x1="49267" y1="38438" x2="61733" y2="41250"/>
                        <a14:foregroundMark x1="61733" y1="41250" x2="55267" y2="30312"/>
                        <a14:foregroundMark x1="55267" y1="30312" x2="45933" y2="27250"/>
                        <a14:foregroundMark x1="22467" y1="20188" x2="33533" y2="22375"/>
                        <a14:foregroundMark x1="33533" y1="22375" x2="31667" y2="12625"/>
                        <a14:foregroundMark x1="31667" y1="12625" x2="22067" y2="17813"/>
                        <a14:foregroundMark x1="22067" y1="17813" x2="22000" y2="19063"/>
                        <a14:foregroundMark x1="73800" y1="63813" x2="67133" y2="73063"/>
                        <a14:foregroundMark x1="67133" y1="73063" x2="80733" y2="77688"/>
                        <a14:foregroundMark x1="80733" y1="77688" x2="81000" y2="65000"/>
                        <a14:foregroundMark x1="81000" y1="65000" x2="75400" y2="63938"/>
                        <a14:foregroundMark x1="61800" y1="19375" x2="61467" y2="18938"/>
                        <a14:foregroundMark x1="63133" y1="19375" x2="63933" y2="20750"/>
                        <a14:foregroundMark x1="64267" y1="16500" x2="80000" y2="12750"/>
                        <a14:foregroundMark x1="80000" y1="12750" x2="73000" y2="3188"/>
                        <a14:foregroundMark x1="73000" y1="3188" x2="67733" y2="13563"/>
                        <a14:foregroundMark x1="67733" y1="13563" x2="63800" y2="17250"/>
                      </a14:backgroundRemoval>
                    </a14:imgEffect>
                  </a14:imgLayer>
                </a14:imgProps>
              </a:ext>
            </a:extLst>
          </a:blip>
          <a:stretch>
            <a:fillRect/>
          </a:stretch>
        </p:blipFill>
        <p:spPr>
          <a:xfrm>
            <a:off x="6147825" y="1280506"/>
            <a:ext cx="3020854" cy="3222244"/>
          </a:xfrm>
          <a:prstGeom prst="rect">
            <a:avLst/>
          </a:prstGeom>
        </p:spPr>
      </p:pic>
    </p:spTree>
    <p:extLst>
      <p:ext uri="{BB962C8B-B14F-4D97-AF65-F5344CB8AC3E}">
        <p14:creationId xmlns:p14="http://schemas.microsoft.com/office/powerpoint/2010/main" val="41220671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3489CF-6457-19AE-F8D8-00C43EDFC10A}"/>
              </a:ext>
            </a:extLst>
          </p:cNvPr>
          <p:cNvSpPr>
            <a:spLocks noGrp="1"/>
          </p:cNvSpPr>
          <p:nvPr>
            <p:ph type="title"/>
          </p:nvPr>
        </p:nvSpPr>
        <p:spPr/>
        <p:txBody>
          <a:bodyPr/>
          <a:lstStyle/>
          <a:p>
            <a:r>
              <a:rPr lang="it-IT" dirty="0" err="1"/>
              <a:t>AstroERC</a:t>
            </a:r>
            <a:endParaRPr lang="fr-FR" dirty="0"/>
          </a:p>
        </p:txBody>
      </p:sp>
      <p:pic>
        <p:nvPicPr>
          <p:cNvPr id="6" name="Image 5">
            <a:extLst>
              <a:ext uri="{FF2B5EF4-FFF2-40B4-BE49-F238E27FC236}">
                <a16:creationId xmlns:a16="http://schemas.microsoft.com/office/drawing/2014/main" id="{FA42C1E2-BE60-50DC-9A84-B7F483C416FC}"/>
              </a:ext>
            </a:extLst>
          </p:cNvPr>
          <p:cNvPicPr>
            <a:picLocks noChangeAspect="1"/>
          </p:cNvPicPr>
          <p:nvPr/>
        </p:nvPicPr>
        <p:blipFill>
          <a:blip r:embed="rId2"/>
          <a:stretch>
            <a:fillRect/>
          </a:stretch>
        </p:blipFill>
        <p:spPr>
          <a:xfrm>
            <a:off x="265958" y="1138517"/>
            <a:ext cx="8612083" cy="2997835"/>
          </a:xfrm>
          <a:prstGeom prst="rect">
            <a:avLst/>
          </a:prstGeom>
        </p:spPr>
      </p:pic>
    </p:spTree>
    <p:extLst>
      <p:ext uri="{BB962C8B-B14F-4D97-AF65-F5344CB8AC3E}">
        <p14:creationId xmlns:p14="http://schemas.microsoft.com/office/powerpoint/2010/main" val="26852094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B5BF3F-D24C-319A-4459-8EEBD32418B7}"/>
              </a:ext>
            </a:extLst>
          </p:cNvPr>
          <p:cNvSpPr>
            <a:spLocks noGrp="1"/>
          </p:cNvSpPr>
          <p:nvPr>
            <p:ph type="title"/>
          </p:nvPr>
        </p:nvSpPr>
        <p:spPr>
          <a:xfrm>
            <a:off x="720000" y="369291"/>
            <a:ext cx="7708500" cy="572700"/>
          </a:xfrm>
        </p:spPr>
        <p:txBody>
          <a:bodyPr/>
          <a:lstStyle/>
          <a:p>
            <a:r>
              <a:rPr lang="it-IT" dirty="0"/>
              <a:t>Pour quel </a:t>
            </a:r>
            <a:r>
              <a:rPr lang="it-IT" dirty="0" err="1"/>
              <a:t>but</a:t>
            </a:r>
            <a:r>
              <a:rPr lang="it-IT" dirty="0"/>
              <a:t> ?</a:t>
            </a:r>
            <a:endParaRPr lang="fr-FR" dirty="0"/>
          </a:p>
        </p:txBody>
      </p:sp>
      <p:pic>
        <p:nvPicPr>
          <p:cNvPr id="7" name="Image 6">
            <a:extLst>
              <a:ext uri="{FF2B5EF4-FFF2-40B4-BE49-F238E27FC236}">
                <a16:creationId xmlns:a16="http://schemas.microsoft.com/office/drawing/2014/main" id="{18BC78AE-5D21-D3FA-9E69-F4B28EA12EF5}"/>
              </a:ext>
            </a:extLst>
          </p:cNvPr>
          <p:cNvPicPr>
            <a:picLocks noChangeAspect="1"/>
          </p:cNvPicPr>
          <p:nvPr/>
        </p:nvPicPr>
        <p:blipFill>
          <a:blip r:embed="rId3"/>
          <a:stretch>
            <a:fillRect/>
          </a:stretch>
        </p:blipFill>
        <p:spPr>
          <a:xfrm>
            <a:off x="853324" y="1049380"/>
            <a:ext cx="7575176" cy="3572430"/>
          </a:xfrm>
          <a:prstGeom prst="rect">
            <a:avLst/>
          </a:prstGeom>
        </p:spPr>
      </p:pic>
      <p:sp>
        <p:nvSpPr>
          <p:cNvPr id="3" name="ZoneTexte 2">
            <a:extLst>
              <a:ext uri="{FF2B5EF4-FFF2-40B4-BE49-F238E27FC236}">
                <a16:creationId xmlns:a16="http://schemas.microsoft.com/office/drawing/2014/main" id="{BBB9D82F-144D-5E45-2954-2FDDDFC3332B}"/>
              </a:ext>
            </a:extLst>
          </p:cNvPr>
          <p:cNvSpPr txBox="1"/>
          <p:nvPr/>
        </p:nvSpPr>
        <p:spPr>
          <a:xfrm>
            <a:off x="5393267" y="4774209"/>
            <a:ext cx="3141133" cy="307777"/>
          </a:xfrm>
          <a:prstGeom prst="rect">
            <a:avLst/>
          </a:prstGeom>
          <a:noFill/>
        </p:spPr>
        <p:txBody>
          <a:bodyPr wrap="square" rtlCol="0">
            <a:spAutoFit/>
          </a:bodyPr>
          <a:lstStyle/>
          <a:p>
            <a:r>
              <a:rPr lang="fr-FR" dirty="0">
                <a:hlinkClick r:id="rId4"/>
              </a:rPr>
              <a:t>https://astro-colibri.science/</a:t>
            </a:r>
            <a:r>
              <a:rPr lang="fr-FR" dirty="0"/>
              <a:t> </a:t>
            </a:r>
          </a:p>
        </p:txBody>
      </p:sp>
    </p:spTree>
    <p:extLst>
      <p:ext uri="{BB962C8B-B14F-4D97-AF65-F5344CB8AC3E}">
        <p14:creationId xmlns:p14="http://schemas.microsoft.com/office/powerpoint/2010/main" val="21621076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16D476-CBEE-86BF-C6FA-88BF688FCD38}"/>
              </a:ext>
            </a:extLst>
          </p:cNvPr>
          <p:cNvSpPr>
            <a:spLocks noGrp="1"/>
          </p:cNvSpPr>
          <p:nvPr>
            <p:ph type="title"/>
          </p:nvPr>
        </p:nvSpPr>
        <p:spPr>
          <a:xfrm>
            <a:off x="717750" y="133128"/>
            <a:ext cx="7708500" cy="572700"/>
          </a:xfrm>
        </p:spPr>
        <p:txBody>
          <a:bodyPr/>
          <a:lstStyle/>
          <a:p>
            <a:r>
              <a:rPr lang="fr-FR" dirty="0"/>
              <a:t>La notion de TASK en TAL</a:t>
            </a:r>
          </a:p>
        </p:txBody>
      </p:sp>
      <p:pic>
        <p:nvPicPr>
          <p:cNvPr id="4" name="Image 3" descr="Une image contenant capture d’écran, texte, Caractère coloré, diagramme&#10;&#10;Description générée automatiquement">
            <a:extLst>
              <a:ext uri="{FF2B5EF4-FFF2-40B4-BE49-F238E27FC236}">
                <a16:creationId xmlns:a16="http://schemas.microsoft.com/office/drawing/2014/main" id="{46469DAB-323D-C8E2-78CD-CE327B97C902}"/>
              </a:ext>
            </a:extLst>
          </p:cNvPr>
          <p:cNvPicPr>
            <a:picLocks noChangeAspect="1"/>
          </p:cNvPicPr>
          <p:nvPr/>
        </p:nvPicPr>
        <p:blipFill>
          <a:blip r:embed="rId2"/>
          <a:stretch>
            <a:fillRect/>
          </a:stretch>
        </p:blipFill>
        <p:spPr>
          <a:xfrm>
            <a:off x="1894605" y="857250"/>
            <a:ext cx="5428918" cy="4153122"/>
          </a:xfrm>
          <a:prstGeom prst="rect">
            <a:avLst/>
          </a:prstGeom>
        </p:spPr>
      </p:pic>
    </p:spTree>
    <p:extLst>
      <p:ext uri="{BB962C8B-B14F-4D97-AF65-F5344CB8AC3E}">
        <p14:creationId xmlns:p14="http://schemas.microsoft.com/office/powerpoint/2010/main" val="39999390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16D476-CBEE-86BF-C6FA-88BF688FCD38}"/>
              </a:ext>
            </a:extLst>
          </p:cNvPr>
          <p:cNvSpPr>
            <a:spLocks noGrp="1"/>
          </p:cNvSpPr>
          <p:nvPr>
            <p:ph type="title"/>
          </p:nvPr>
        </p:nvSpPr>
        <p:spPr/>
        <p:txBody>
          <a:bodyPr/>
          <a:lstStyle/>
          <a:p>
            <a:r>
              <a:rPr lang="fr-FR" dirty="0"/>
              <a:t>La notion de TASK en TAL</a:t>
            </a:r>
          </a:p>
        </p:txBody>
      </p:sp>
      <p:sp>
        <p:nvSpPr>
          <p:cNvPr id="29" name="Rectangle 28">
            <a:extLst>
              <a:ext uri="{FF2B5EF4-FFF2-40B4-BE49-F238E27FC236}">
                <a16:creationId xmlns:a16="http://schemas.microsoft.com/office/drawing/2014/main" id="{9769B3C2-73F4-5974-80BB-4DC301D2DBBD}"/>
              </a:ext>
            </a:extLst>
          </p:cNvPr>
          <p:cNvSpPr/>
          <p:nvPr/>
        </p:nvSpPr>
        <p:spPr>
          <a:xfrm>
            <a:off x="1933850" y="1224002"/>
            <a:ext cx="1437912" cy="307564"/>
          </a:xfrm>
          <a:prstGeom prst="rect">
            <a:avLst/>
          </a:prstGeom>
          <a:solidFill>
            <a:schemeClr val="tx1">
              <a:lumMod val="75000"/>
            </a:schemeClr>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922D4770-DB1C-CFB4-4212-A6E8D6633371}"/>
              </a:ext>
            </a:extLst>
          </p:cNvPr>
          <p:cNvSpPr/>
          <p:nvPr/>
        </p:nvSpPr>
        <p:spPr>
          <a:xfrm>
            <a:off x="1717116" y="1733837"/>
            <a:ext cx="1668258" cy="572700"/>
          </a:xfrm>
          <a:prstGeom prst="rect">
            <a:avLst/>
          </a:prstGeom>
          <a:solidFill>
            <a:schemeClr val="tx1">
              <a:lumMod val="75000"/>
            </a:schemeClr>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a:extLst>
              <a:ext uri="{FF2B5EF4-FFF2-40B4-BE49-F238E27FC236}">
                <a16:creationId xmlns:a16="http://schemas.microsoft.com/office/drawing/2014/main" id="{18F26473-A5C2-7E4C-E24F-1034C6248B39}"/>
              </a:ext>
            </a:extLst>
          </p:cNvPr>
          <p:cNvSpPr txBox="1"/>
          <p:nvPr/>
        </p:nvSpPr>
        <p:spPr>
          <a:xfrm>
            <a:off x="2021102" y="1223027"/>
            <a:ext cx="1263407" cy="307777"/>
          </a:xfrm>
          <a:prstGeom prst="rect">
            <a:avLst/>
          </a:prstGeom>
          <a:noFill/>
        </p:spPr>
        <p:txBody>
          <a:bodyPr wrap="square" rtlCol="0">
            <a:spAutoFit/>
          </a:bodyPr>
          <a:lstStyle/>
          <a:p>
            <a:r>
              <a:rPr lang="fr-FR" dirty="0">
                <a:solidFill>
                  <a:schemeClr val="bg1"/>
                </a:solidFill>
                <a:latin typeface="Figtree" panose="020B0604020202020204" charset="0"/>
                <a:cs typeface="Figtree" panose="020B0604020202020204" charset="0"/>
              </a:rPr>
              <a:t>Correction</a:t>
            </a:r>
          </a:p>
        </p:txBody>
      </p:sp>
      <p:sp>
        <p:nvSpPr>
          <p:cNvPr id="33" name="ZoneTexte 32">
            <a:extLst>
              <a:ext uri="{FF2B5EF4-FFF2-40B4-BE49-F238E27FC236}">
                <a16:creationId xmlns:a16="http://schemas.microsoft.com/office/drawing/2014/main" id="{90AB2BF0-1543-D012-0619-4657C889870F}"/>
              </a:ext>
            </a:extLst>
          </p:cNvPr>
          <p:cNvSpPr txBox="1"/>
          <p:nvPr/>
        </p:nvSpPr>
        <p:spPr>
          <a:xfrm>
            <a:off x="1717116" y="1783317"/>
            <a:ext cx="1668258" cy="523220"/>
          </a:xfrm>
          <a:prstGeom prst="rect">
            <a:avLst/>
          </a:prstGeom>
          <a:noFill/>
        </p:spPr>
        <p:txBody>
          <a:bodyPr wrap="square" rtlCol="0">
            <a:spAutoFit/>
          </a:bodyPr>
          <a:lstStyle/>
          <a:p>
            <a:r>
              <a:rPr lang="fr-FR" dirty="0">
                <a:solidFill>
                  <a:schemeClr val="bg1"/>
                </a:solidFill>
                <a:latin typeface="Figtree" panose="020B0604020202020204" charset="0"/>
                <a:cs typeface="Figtree" panose="020B0604020202020204" charset="0"/>
              </a:rPr>
              <a:t>Désambiguïsation lexicale</a:t>
            </a:r>
          </a:p>
        </p:txBody>
      </p:sp>
      <p:sp>
        <p:nvSpPr>
          <p:cNvPr id="34" name="Rectangle 33">
            <a:extLst>
              <a:ext uri="{FF2B5EF4-FFF2-40B4-BE49-F238E27FC236}">
                <a16:creationId xmlns:a16="http://schemas.microsoft.com/office/drawing/2014/main" id="{4B40D094-8518-7BA5-6A50-1C2B277E6C19}"/>
              </a:ext>
            </a:extLst>
          </p:cNvPr>
          <p:cNvSpPr/>
          <p:nvPr/>
        </p:nvSpPr>
        <p:spPr>
          <a:xfrm>
            <a:off x="3498112" y="2580407"/>
            <a:ext cx="1437912" cy="451519"/>
          </a:xfrm>
          <a:prstGeom prst="rect">
            <a:avLst/>
          </a:prstGeom>
          <a:solidFill>
            <a:schemeClr val="accent2">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2768DFEB-6C6B-7236-ADBC-C5D91D8A1518}"/>
              </a:ext>
            </a:extLst>
          </p:cNvPr>
          <p:cNvSpPr/>
          <p:nvPr/>
        </p:nvSpPr>
        <p:spPr>
          <a:xfrm>
            <a:off x="1514691" y="2628577"/>
            <a:ext cx="1668258" cy="572700"/>
          </a:xfrm>
          <a:prstGeom prst="rect">
            <a:avLst/>
          </a:prstGeom>
          <a:solidFill>
            <a:schemeClr val="accent2">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07E10E63-42F1-36B0-CFF1-57B4171DC323}"/>
              </a:ext>
            </a:extLst>
          </p:cNvPr>
          <p:cNvSpPr txBox="1"/>
          <p:nvPr/>
        </p:nvSpPr>
        <p:spPr>
          <a:xfrm>
            <a:off x="3585364" y="2653317"/>
            <a:ext cx="1263407" cy="307777"/>
          </a:xfrm>
          <a:prstGeom prst="rect">
            <a:avLst/>
          </a:prstGeom>
          <a:solidFill>
            <a:schemeClr val="accent2">
              <a:lumMod val="60000"/>
              <a:lumOff val="40000"/>
            </a:schemeClr>
          </a:solidFill>
          <a:ln>
            <a:noFill/>
          </a:ln>
        </p:spPr>
        <p:txBody>
          <a:bodyPr wrap="square" rtlCol="0">
            <a:spAutoFit/>
          </a:bodyPr>
          <a:lstStyle/>
          <a:p>
            <a:r>
              <a:rPr lang="fr-FR" dirty="0">
                <a:solidFill>
                  <a:schemeClr val="bg1"/>
                </a:solidFill>
                <a:latin typeface="Figtree" panose="020B0604020202020204" charset="0"/>
                <a:cs typeface="Figtree" panose="020B0604020202020204" charset="0"/>
              </a:rPr>
              <a:t>Similarité</a:t>
            </a:r>
          </a:p>
        </p:txBody>
      </p:sp>
      <p:sp>
        <p:nvSpPr>
          <p:cNvPr id="37" name="ZoneTexte 36">
            <a:extLst>
              <a:ext uri="{FF2B5EF4-FFF2-40B4-BE49-F238E27FC236}">
                <a16:creationId xmlns:a16="http://schemas.microsoft.com/office/drawing/2014/main" id="{71265948-0063-9D13-2C71-7579D090F32B}"/>
              </a:ext>
            </a:extLst>
          </p:cNvPr>
          <p:cNvSpPr txBox="1"/>
          <p:nvPr/>
        </p:nvSpPr>
        <p:spPr>
          <a:xfrm>
            <a:off x="1591472" y="2653317"/>
            <a:ext cx="1514695" cy="523220"/>
          </a:xfrm>
          <a:prstGeom prst="rect">
            <a:avLst/>
          </a:prstGeom>
          <a:solidFill>
            <a:schemeClr val="accent2">
              <a:lumMod val="60000"/>
              <a:lumOff val="40000"/>
            </a:schemeClr>
          </a:solidFill>
          <a:ln>
            <a:noFill/>
          </a:ln>
        </p:spPr>
        <p:txBody>
          <a:bodyPr wrap="square" rtlCol="0">
            <a:spAutoFit/>
          </a:bodyPr>
          <a:lstStyle/>
          <a:p>
            <a:r>
              <a:rPr lang="fr-FR" dirty="0">
                <a:solidFill>
                  <a:schemeClr val="bg1"/>
                </a:solidFill>
                <a:latin typeface="Figtree" panose="020B0604020202020204" charset="0"/>
                <a:cs typeface="Figtree" panose="020B0604020202020204" charset="0"/>
              </a:rPr>
              <a:t>Recherche d’information</a:t>
            </a:r>
          </a:p>
        </p:txBody>
      </p:sp>
      <p:sp>
        <p:nvSpPr>
          <p:cNvPr id="3" name="Rectangle 2">
            <a:extLst>
              <a:ext uri="{FF2B5EF4-FFF2-40B4-BE49-F238E27FC236}">
                <a16:creationId xmlns:a16="http://schemas.microsoft.com/office/drawing/2014/main" id="{E64AC54D-0231-7CF3-D1F9-67C3BCF7F0DB}"/>
              </a:ext>
            </a:extLst>
          </p:cNvPr>
          <p:cNvSpPr/>
          <p:nvPr/>
        </p:nvSpPr>
        <p:spPr>
          <a:xfrm>
            <a:off x="3877823" y="1122999"/>
            <a:ext cx="1811348" cy="655754"/>
          </a:xfrm>
          <a:prstGeom prst="rect">
            <a:avLst/>
          </a:prstGeom>
          <a:solidFill>
            <a:srgbClr val="83B4F5"/>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AF899AF0-CB35-9404-F622-E8C2C607AA40}"/>
              </a:ext>
            </a:extLst>
          </p:cNvPr>
          <p:cNvSpPr/>
          <p:nvPr/>
        </p:nvSpPr>
        <p:spPr>
          <a:xfrm>
            <a:off x="5835408" y="1280281"/>
            <a:ext cx="1668258" cy="572700"/>
          </a:xfrm>
          <a:prstGeom prst="rect">
            <a:avLst/>
          </a:prstGeom>
          <a:solidFill>
            <a:srgbClr val="83B4F5"/>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C85AB9C7-B5C7-4643-26C4-F66955057C88}"/>
              </a:ext>
            </a:extLst>
          </p:cNvPr>
          <p:cNvSpPr txBox="1"/>
          <p:nvPr/>
        </p:nvSpPr>
        <p:spPr>
          <a:xfrm>
            <a:off x="3965075" y="1193348"/>
            <a:ext cx="1668258" cy="523220"/>
          </a:xfrm>
          <a:prstGeom prst="rect">
            <a:avLst/>
          </a:prstGeom>
          <a:solidFill>
            <a:srgbClr val="83B4F5"/>
          </a:solidFill>
          <a:ln>
            <a:noFill/>
          </a:ln>
        </p:spPr>
        <p:txBody>
          <a:bodyPr wrap="square" rtlCol="0">
            <a:spAutoFit/>
          </a:bodyPr>
          <a:lstStyle/>
          <a:p>
            <a:r>
              <a:rPr lang="fr-FR" dirty="0">
                <a:solidFill>
                  <a:schemeClr val="bg1"/>
                </a:solidFill>
                <a:latin typeface="Figtree" panose="020B0604020202020204" charset="0"/>
                <a:cs typeface="Figtree" panose="020B0604020202020204" charset="0"/>
              </a:rPr>
              <a:t>Reconnaissance de la parole</a:t>
            </a:r>
          </a:p>
        </p:txBody>
      </p:sp>
      <p:sp>
        <p:nvSpPr>
          <p:cNvPr id="6" name="ZoneTexte 5">
            <a:extLst>
              <a:ext uri="{FF2B5EF4-FFF2-40B4-BE49-F238E27FC236}">
                <a16:creationId xmlns:a16="http://schemas.microsoft.com/office/drawing/2014/main" id="{1F840CA3-3CB2-799E-D142-AD4E5B8FCEA7}"/>
              </a:ext>
            </a:extLst>
          </p:cNvPr>
          <p:cNvSpPr txBox="1"/>
          <p:nvPr/>
        </p:nvSpPr>
        <p:spPr>
          <a:xfrm>
            <a:off x="5912189" y="1305021"/>
            <a:ext cx="1514695" cy="523220"/>
          </a:xfrm>
          <a:prstGeom prst="rect">
            <a:avLst/>
          </a:prstGeom>
          <a:solidFill>
            <a:srgbClr val="83B4F5"/>
          </a:solidFill>
          <a:ln>
            <a:noFill/>
          </a:ln>
        </p:spPr>
        <p:txBody>
          <a:bodyPr wrap="square" rtlCol="0">
            <a:spAutoFit/>
          </a:bodyPr>
          <a:lstStyle/>
          <a:p>
            <a:r>
              <a:rPr lang="fr-FR" dirty="0">
                <a:solidFill>
                  <a:schemeClr val="bg1"/>
                </a:solidFill>
                <a:latin typeface="Figtree" panose="020B0604020202020204" charset="0"/>
                <a:cs typeface="Figtree" panose="020B0604020202020204" charset="0"/>
              </a:rPr>
              <a:t>Synthèse de la parole</a:t>
            </a:r>
          </a:p>
        </p:txBody>
      </p:sp>
      <p:sp>
        <p:nvSpPr>
          <p:cNvPr id="7" name="ZoneTexte 6">
            <a:extLst>
              <a:ext uri="{FF2B5EF4-FFF2-40B4-BE49-F238E27FC236}">
                <a16:creationId xmlns:a16="http://schemas.microsoft.com/office/drawing/2014/main" id="{B8DF9228-9596-D9CE-DA96-93849E9FC805}"/>
              </a:ext>
            </a:extLst>
          </p:cNvPr>
          <p:cNvSpPr txBox="1"/>
          <p:nvPr/>
        </p:nvSpPr>
        <p:spPr>
          <a:xfrm>
            <a:off x="6669536" y="4531403"/>
            <a:ext cx="2032907" cy="523220"/>
          </a:xfrm>
          <a:prstGeom prst="rect">
            <a:avLst/>
          </a:prstGeom>
          <a:noFill/>
        </p:spPr>
        <p:txBody>
          <a:bodyPr wrap="square" rtlCol="0">
            <a:spAutoFit/>
          </a:bodyPr>
          <a:lstStyle/>
          <a:p>
            <a:r>
              <a:rPr lang="it-IT" dirty="0" err="1">
                <a:solidFill>
                  <a:schemeClr val="bg1"/>
                </a:solidFill>
                <a:latin typeface="Figtree" panose="020B0604020202020204" charset="0"/>
                <a:cs typeface="Figtree" panose="020B0604020202020204" charset="0"/>
              </a:rPr>
              <a:t>Inspiré</a:t>
            </a:r>
            <a:r>
              <a:rPr lang="it-IT" dirty="0">
                <a:solidFill>
                  <a:schemeClr val="bg1"/>
                </a:solidFill>
                <a:latin typeface="Figtree" panose="020B0604020202020204" charset="0"/>
                <a:cs typeface="Figtree" panose="020B0604020202020204" charset="0"/>
              </a:rPr>
              <a:t> </a:t>
            </a:r>
            <a:r>
              <a:rPr lang="it-IT" dirty="0" err="1">
                <a:solidFill>
                  <a:schemeClr val="bg1"/>
                </a:solidFill>
                <a:latin typeface="Figtree" panose="020B0604020202020204" charset="0"/>
                <a:cs typeface="Figtree" panose="020B0604020202020204" charset="0"/>
              </a:rPr>
              <a:t>du</a:t>
            </a:r>
            <a:r>
              <a:rPr lang="it-IT" dirty="0">
                <a:solidFill>
                  <a:schemeClr val="bg1"/>
                </a:solidFill>
                <a:latin typeface="Figtree" panose="020B0604020202020204" charset="0"/>
                <a:cs typeface="Figtree" panose="020B0604020202020204" charset="0"/>
              </a:rPr>
              <a:t> </a:t>
            </a:r>
            <a:r>
              <a:rPr lang="it-IT" dirty="0" err="1">
                <a:solidFill>
                  <a:schemeClr val="bg1"/>
                </a:solidFill>
                <a:latin typeface="Figtree" panose="020B0604020202020204" charset="0"/>
                <a:cs typeface="Figtree" panose="020B0604020202020204" charset="0"/>
              </a:rPr>
              <a:t>cours</a:t>
            </a:r>
            <a:r>
              <a:rPr lang="it-IT" dirty="0">
                <a:solidFill>
                  <a:schemeClr val="bg1"/>
                </a:solidFill>
                <a:latin typeface="Figtree" panose="020B0604020202020204" charset="0"/>
                <a:cs typeface="Figtree" panose="020B0604020202020204" charset="0"/>
              </a:rPr>
              <a:t> de X. </a:t>
            </a:r>
            <a:r>
              <a:rPr lang="it-IT" dirty="0" err="1">
                <a:solidFill>
                  <a:schemeClr val="bg1"/>
                </a:solidFill>
                <a:latin typeface="Figtree" panose="020B0604020202020204" charset="0"/>
                <a:cs typeface="Figtree" panose="020B0604020202020204" charset="0"/>
              </a:rPr>
              <a:t>Tannier</a:t>
            </a:r>
            <a:r>
              <a:rPr lang="it-IT" dirty="0">
                <a:solidFill>
                  <a:schemeClr val="bg1"/>
                </a:solidFill>
                <a:latin typeface="Figtree" panose="020B0604020202020204" charset="0"/>
                <a:cs typeface="Figtree" panose="020B0604020202020204" charset="0"/>
              </a:rPr>
              <a:t> – ETAL 2021</a:t>
            </a:r>
            <a:endParaRPr lang="fr-FR" dirty="0">
              <a:solidFill>
                <a:schemeClr val="bg1"/>
              </a:solidFill>
              <a:latin typeface="Figtree" panose="020B0604020202020204" charset="0"/>
              <a:cs typeface="Figtree" panose="020B0604020202020204" charset="0"/>
            </a:endParaRPr>
          </a:p>
        </p:txBody>
      </p:sp>
      <p:sp>
        <p:nvSpPr>
          <p:cNvPr id="8" name="Rectangle 7">
            <a:extLst>
              <a:ext uri="{FF2B5EF4-FFF2-40B4-BE49-F238E27FC236}">
                <a16:creationId xmlns:a16="http://schemas.microsoft.com/office/drawing/2014/main" id="{F6A8A072-812A-62B8-A647-81C0566EB2B8}"/>
              </a:ext>
            </a:extLst>
          </p:cNvPr>
          <p:cNvSpPr/>
          <p:nvPr/>
        </p:nvSpPr>
        <p:spPr>
          <a:xfrm>
            <a:off x="4403660" y="1935017"/>
            <a:ext cx="1363766" cy="522245"/>
          </a:xfrm>
          <a:prstGeom prst="rect">
            <a:avLst/>
          </a:prstGeom>
          <a:solidFill>
            <a:srgbClr val="FF99CC"/>
          </a:solidFill>
          <a:ln>
            <a:solidFill>
              <a:srgbClr val="FF6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3FE4A92A-A022-42BA-4656-60A0FAAC6664}"/>
              </a:ext>
            </a:extLst>
          </p:cNvPr>
          <p:cNvSpPr txBox="1"/>
          <p:nvPr/>
        </p:nvSpPr>
        <p:spPr>
          <a:xfrm>
            <a:off x="4490912" y="1934043"/>
            <a:ext cx="1198259" cy="523220"/>
          </a:xfrm>
          <a:prstGeom prst="rect">
            <a:avLst/>
          </a:prstGeom>
          <a:noFill/>
        </p:spPr>
        <p:txBody>
          <a:bodyPr wrap="square" rtlCol="0">
            <a:spAutoFit/>
          </a:bodyPr>
          <a:lstStyle/>
          <a:p>
            <a:r>
              <a:rPr lang="fr-FR" dirty="0">
                <a:solidFill>
                  <a:schemeClr val="bg1"/>
                </a:solidFill>
                <a:latin typeface="Figtree" panose="020B0604020202020204" charset="0"/>
                <a:cs typeface="Figtree" panose="020B0604020202020204" charset="0"/>
              </a:rPr>
              <a:t>Analyse syntaxique</a:t>
            </a:r>
          </a:p>
        </p:txBody>
      </p:sp>
      <p:sp>
        <p:nvSpPr>
          <p:cNvPr id="10" name="Rectangle 9">
            <a:extLst>
              <a:ext uri="{FF2B5EF4-FFF2-40B4-BE49-F238E27FC236}">
                <a16:creationId xmlns:a16="http://schemas.microsoft.com/office/drawing/2014/main" id="{73D77365-7E99-931A-62CB-3C529CC382E3}"/>
              </a:ext>
            </a:extLst>
          </p:cNvPr>
          <p:cNvSpPr/>
          <p:nvPr/>
        </p:nvSpPr>
        <p:spPr>
          <a:xfrm>
            <a:off x="6266307" y="1971772"/>
            <a:ext cx="1363766" cy="522245"/>
          </a:xfrm>
          <a:prstGeom prst="rect">
            <a:avLst/>
          </a:prstGeom>
          <a:solidFill>
            <a:srgbClr val="FF99CC"/>
          </a:solidFill>
          <a:ln>
            <a:solidFill>
              <a:srgbClr val="FF6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CC3D4733-6418-50D8-49A0-F919BF4DF7D5}"/>
              </a:ext>
            </a:extLst>
          </p:cNvPr>
          <p:cNvSpPr txBox="1"/>
          <p:nvPr/>
        </p:nvSpPr>
        <p:spPr>
          <a:xfrm>
            <a:off x="6353559" y="1970798"/>
            <a:ext cx="1198259" cy="523220"/>
          </a:xfrm>
          <a:prstGeom prst="rect">
            <a:avLst/>
          </a:prstGeom>
          <a:noFill/>
        </p:spPr>
        <p:txBody>
          <a:bodyPr wrap="square" rtlCol="0">
            <a:spAutoFit/>
          </a:bodyPr>
          <a:lstStyle/>
          <a:p>
            <a:r>
              <a:rPr lang="fr-FR" dirty="0">
                <a:solidFill>
                  <a:schemeClr val="bg1"/>
                </a:solidFill>
                <a:latin typeface="Figtree" panose="020B0604020202020204" charset="0"/>
                <a:cs typeface="Figtree" panose="020B0604020202020204" charset="0"/>
              </a:rPr>
              <a:t>Rôles sémantiques</a:t>
            </a:r>
          </a:p>
        </p:txBody>
      </p:sp>
      <p:sp>
        <p:nvSpPr>
          <p:cNvPr id="12" name="Rectangle 11">
            <a:extLst>
              <a:ext uri="{FF2B5EF4-FFF2-40B4-BE49-F238E27FC236}">
                <a16:creationId xmlns:a16="http://schemas.microsoft.com/office/drawing/2014/main" id="{A13BF7E2-1849-48F6-8586-58BBA06EF903}"/>
              </a:ext>
            </a:extLst>
          </p:cNvPr>
          <p:cNvSpPr/>
          <p:nvPr/>
        </p:nvSpPr>
        <p:spPr>
          <a:xfrm>
            <a:off x="5165742" y="2693014"/>
            <a:ext cx="2466219" cy="1052439"/>
          </a:xfrm>
          <a:prstGeom prst="rect">
            <a:avLst/>
          </a:prstGeom>
          <a:solidFill>
            <a:srgbClr val="FF99CC"/>
          </a:solidFill>
          <a:ln>
            <a:solidFill>
              <a:srgbClr val="FF6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D8984602-7419-50E3-5783-69CE5B257C66}"/>
              </a:ext>
            </a:extLst>
          </p:cNvPr>
          <p:cNvSpPr txBox="1"/>
          <p:nvPr/>
        </p:nvSpPr>
        <p:spPr>
          <a:xfrm>
            <a:off x="5172852" y="2699014"/>
            <a:ext cx="2378966" cy="1046440"/>
          </a:xfrm>
          <a:prstGeom prst="rect">
            <a:avLst/>
          </a:prstGeom>
          <a:noFill/>
        </p:spPr>
        <p:txBody>
          <a:bodyPr wrap="square" rtlCol="0">
            <a:spAutoFit/>
          </a:bodyPr>
          <a:lstStyle/>
          <a:p>
            <a:r>
              <a:rPr lang="it-IT" dirty="0">
                <a:solidFill>
                  <a:schemeClr val="bg1"/>
                </a:solidFill>
                <a:latin typeface="Figtree" panose="020B0604020202020204" charset="0"/>
                <a:cs typeface="Figtree" panose="020B0604020202020204" charset="0"/>
              </a:rPr>
              <a:t>E</a:t>
            </a:r>
            <a:r>
              <a:rPr lang="fr-FR" dirty="0" err="1">
                <a:solidFill>
                  <a:schemeClr val="bg1"/>
                </a:solidFill>
                <a:latin typeface="Figtree" panose="020B0604020202020204" charset="0"/>
                <a:cs typeface="Figtree" panose="020B0604020202020204" charset="0"/>
              </a:rPr>
              <a:t>xtraction</a:t>
            </a:r>
            <a:r>
              <a:rPr lang="fr-FR" dirty="0">
                <a:solidFill>
                  <a:schemeClr val="bg1"/>
                </a:solidFill>
                <a:latin typeface="Figtree" panose="020B0604020202020204" charset="0"/>
                <a:cs typeface="Figtree" panose="020B0604020202020204" charset="0"/>
              </a:rPr>
              <a:t> d’information</a:t>
            </a:r>
          </a:p>
          <a:p>
            <a:r>
              <a:rPr lang="fr-FR" sz="1200" dirty="0">
                <a:solidFill>
                  <a:schemeClr val="bg1"/>
                </a:solidFill>
                <a:latin typeface="Figtree" panose="020B0604020202020204" charset="0"/>
                <a:cs typeface="Figtree" panose="020B0604020202020204" charset="0"/>
              </a:rPr>
              <a:t>Reconnaissance d’entités nommées</a:t>
            </a:r>
          </a:p>
          <a:p>
            <a:r>
              <a:rPr lang="fr-FR" sz="1200" dirty="0">
                <a:solidFill>
                  <a:schemeClr val="bg1"/>
                </a:solidFill>
                <a:latin typeface="Figtree" panose="020B0604020202020204" charset="0"/>
                <a:cs typeface="Figtree" panose="020B0604020202020204" charset="0"/>
              </a:rPr>
              <a:t>Extraction de relations</a:t>
            </a:r>
          </a:p>
          <a:p>
            <a:r>
              <a:rPr lang="fr-FR" sz="1200" dirty="0">
                <a:solidFill>
                  <a:schemeClr val="bg1"/>
                </a:solidFill>
                <a:latin typeface="Figtree" panose="020B0604020202020204" charset="0"/>
                <a:cs typeface="Figtree" panose="020B0604020202020204" charset="0"/>
              </a:rPr>
              <a:t>Coréférence</a:t>
            </a:r>
          </a:p>
        </p:txBody>
      </p:sp>
      <p:sp>
        <p:nvSpPr>
          <p:cNvPr id="14" name="Rectangle 13">
            <a:extLst>
              <a:ext uri="{FF2B5EF4-FFF2-40B4-BE49-F238E27FC236}">
                <a16:creationId xmlns:a16="http://schemas.microsoft.com/office/drawing/2014/main" id="{E0FA35A7-7AD7-B545-5082-A7FBE6D7916D}"/>
              </a:ext>
            </a:extLst>
          </p:cNvPr>
          <p:cNvSpPr/>
          <p:nvPr/>
        </p:nvSpPr>
        <p:spPr>
          <a:xfrm>
            <a:off x="3440995" y="3217907"/>
            <a:ext cx="1480360" cy="522245"/>
          </a:xfrm>
          <a:prstGeom prst="rect">
            <a:avLst/>
          </a:prstGeom>
          <a:solidFill>
            <a:srgbClr val="FF99CC"/>
          </a:solidFill>
          <a:ln>
            <a:solidFill>
              <a:srgbClr val="FF6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45B7A64B-15F4-79C0-2B7A-C48133F8D534}"/>
              </a:ext>
            </a:extLst>
          </p:cNvPr>
          <p:cNvSpPr txBox="1"/>
          <p:nvPr/>
        </p:nvSpPr>
        <p:spPr>
          <a:xfrm>
            <a:off x="3440995" y="3217419"/>
            <a:ext cx="1480359" cy="523220"/>
          </a:xfrm>
          <a:prstGeom prst="rect">
            <a:avLst/>
          </a:prstGeom>
          <a:noFill/>
        </p:spPr>
        <p:txBody>
          <a:bodyPr wrap="square" rtlCol="0">
            <a:spAutoFit/>
          </a:bodyPr>
          <a:lstStyle/>
          <a:p>
            <a:r>
              <a:rPr lang="fr-FR" dirty="0">
                <a:solidFill>
                  <a:schemeClr val="bg1"/>
                </a:solidFill>
                <a:latin typeface="Figtree" panose="020B0604020202020204" charset="0"/>
                <a:cs typeface="Figtree" panose="020B0604020202020204" charset="0"/>
              </a:rPr>
              <a:t>Classification de texte</a:t>
            </a:r>
          </a:p>
        </p:txBody>
      </p:sp>
      <p:sp>
        <p:nvSpPr>
          <p:cNvPr id="16" name="Rectangle 15">
            <a:extLst>
              <a:ext uri="{FF2B5EF4-FFF2-40B4-BE49-F238E27FC236}">
                <a16:creationId xmlns:a16="http://schemas.microsoft.com/office/drawing/2014/main" id="{F2B2BF8A-3FCF-2795-4939-BD29C9DBF175}"/>
              </a:ext>
            </a:extLst>
          </p:cNvPr>
          <p:cNvSpPr/>
          <p:nvPr/>
        </p:nvSpPr>
        <p:spPr>
          <a:xfrm>
            <a:off x="1877334" y="3363304"/>
            <a:ext cx="1437912" cy="451519"/>
          </a:xfrm>
          <a:prstGeom prst="rect">
            <a:avLst/>
          </a:prstGeom>
          <a:solidFill>
            <a:schemeClr val="tx2">
              <a:lumMod val="60000"/>
              <a:lumOff val="4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556DE3C3-98E1-3F6B-7E03-FEE0F7B962C9}"/>
              </a:ext>
            </a:extLst>
          </p:cNvPr>
          <p:cNvSpPr txBox="1"/>
          <p:nvPr/>
        </p:nvSpPr>
        <p:spPr>
          <a:xfrm>
            <a:off x="1964586" y="3436214"/>
            <a:ext cx="1263407" cy="307777"/>
          </a:xfrm>
          <a:prstGeom prst="rect">
            <a:avLst/>
          </a:prstGeom>
          <a:solidFill>
            <a:schemeClr val="tx2">
              <a:lumMod val="60000"/>
              <a:lumOff val="40000"/>
            </a:schemeClr>
          </a:solidFill>
          <a:ln>
            <a:noFill/>
          </a:ln>
        </p:spPr>
        <p:txBody>
          <a:bodyPr wrap="square" rtlCol="0">
            <a:spAutoFit/>
          </a:bodyPr>
          <a:lstStyle/>
          <a:p>
            <a:r>
              <a:rPr lang="fr-FR" dirty="0">
                <a:solidFill>
                  <a:schemeClr val="bg1"/>
                </a:solidFill>
                <a:latin typeface="Figtree" panose="020B0604020202020204" charset="0"/>
                <a:cs typeface="Figtree" panose="020B0604020202020204" charset="0"/>
              </a:rPr>
              <a:t>Traduction</a:t>
            </a:r>
          </a:p>
        </p:txBody>
      </p:sp>
      <p:sp>
        <p:nvSpPr>
          <p:cNvPr id="18" name="Rectangle 17">
            <a:extLst>
              <a:ext uri="{FF2B5EF4-FFF2-40B4-BE49-F238E27FC236}">
                <a16:creationId xmlns:a16="http://schemas.microsoft.com/office/drawing/2014/main" id="{FEFD83C6-5F3A-82C3-6A83-F0BD756DDD0D}"/>
              </a:ext>
            </a:extLst>
          </p:cNvPr>
          <p:cNvSpPr/>
          <p:nvPr/>
        </p:nvSpPr>
        <p:spPr>
          <a:xfrm>
            <a:off x="2387211" y="4045132"/>
            <a:ext cx="1437912" cy="451519"/>
          </a:xfrm>
          <a:prstGeom prst="rect">
            <a:avLst/>
          </a:prstGeom>
          <a:solidFill>
            <a:schemeClr val="tx2">
              <a:lumMod val="60000"/>
              <a:lumOff val="4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0F2DBF0F-BEFA-30A1-755D-551BB19875D8}"/>
              </a:ext>
            </a:extLst>
          </p:cNvPr>
          <p:cNvSpPr txBox="1"/>
          <p:nvPr/>
        </p:nvSpPr>
        <p:spPr>
          <a:xfrm>
            <a:off x="2474463" y="4118042"/>
            <a:ext cx="1263407" cy="307777"/>
          </a:xfrm>
          <a:prstGeom prst="rect">
            <a:avLst/>
          </a:prstGeom>
          <a:solidFill>
            <a:schemeClr val="tx2">
              <a:lumMod val="60000"/>
              <a:lumOff val="40000"/>
            </a:schemeClr>
          </a:solidFill>
          <a:ln>
            <a:noFill/>
          </a:ln>
        </p:spPr>
        <p:txBody>
          <a:bodyPr wrap="square" rtlCol="0">
            <a:spAutoFit/>
          </a:bodyPr>
          <a:lstStyle/>
          <a:p>
            <a:r>
              <a:rPr lang="fr-FR" dirty="0">
                <a:solidFill>
                  <a:schemeClr val="bg1"/>
                </a:solidFill>
                <a:latin typeface="Figtree" panose="020B0604020202020204" charset="0"/>
                <a:cs typeface="Figtree" panose="020B0604020202020204" charset="0"/>
              </a:rPr>
              <a:t>Dialogue</a:t>
            </a:r>
          </a:p>
        </p:txBody>
      </p:sp>
      <p:sp>
        <p:nvSpPr>
          <p:cNvPr id="20" name="Rectangle 19">
            <a:extLst>
              <a:ext uri="{FF2B5EF4-FFF2-40B4-BE49-F238E27FC236}">
                <a16:creationId xmlns:a16="http://schemas.microsoft.com/office/drawing/2014/main" id="{A48E92ED-8F17-74FA-762E-FD800C3C64DC}"/>
              </a:ext>
            </a:extLst>
          </p:cNvPr>
          <p:cNvSpPr/>
          <p:nvPr/>
        </p:nvSpPr>
        <p:spPr>
          <a:xfrm>
            <a:off x="4073479" y="3972222"/>
            <a:ext cx="1437912" cy="451519"/>
          </a:xfrm>
          <a:prstGeom prst="rect">
            <a:avLst/>
          </a:prstGeom>
          <a:solidFill>
            <a:schemeClr val="tx2">
              <a:lumMod val="60000"/>
              <a:lumOff val="4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01C02CC5-52DF-FAC2-32A8-E81C83554B1D}"/>
              </a:ext>
            </a:extLst>
          </p:cNvPr>
          <p:cNvSpPr txBox="1"/>
          <p:nvPr/>
        </p:nvSpPr>
        <p:spPr>
          <a:xfrm>
            <a:off x="4160731" y="4045132"/>
            <a:ext cx="1263407" cy="307777"/>
          </a:xfrm>
          <a:prstGeom prst="rect">
            <a:avLst/>
          </a:prstGeom>
          <a:solidFill>
            <a:schemeClr val="tx2">
              <a:lumMod val="60000"/>
              <a:lumOff val="40000"/>
            </a:schemeClr>
          </a:solidFill>
          <a:ln>
            <a:noFill/>
          </a:ln>
        </p:spPr>
        <p:txBody>
          <a:bodyPr wrap="square" rtlCol="0">
            <a:spAutoFit/>
          </a:bodyPr>
          <a:lstStyle/>
          <a:p>
            <a:r>
              <a:rPr lang="fr-FR" dirty="0">
                <a:solidFill>
                  <a:schemeClr val="bg1"/>
                </a:solidFill>
                <a:latin typeface="Figtree" panose="020B0604020202020204" charset="0"/>
                <a:cs typeface="Figtree" panose="020B0604020202020204" charset="0"/>
              </a:rPr>
              <a:t>Génération</a:t>
            </a:r>
          </a:p>
        </p:txBody>
      </p:sp>
      <p:sp>
        <p:nvSpPr>
          <p:cNvPr id="22" name="Rectangle 21">
            <a:extLst>
              <a:ext uri="{FF2B5EF4-FFF2-40B4-BE49-F238E27FC236}">
                <a16:creationId xmlns:a16="http://schemas.microsoft.com/office/drawing/2014/main" id="{691A4B54-A020-E710-7B13-76D560A4723D}"/>
              </a:ext>
            </a:extLst>
          </p:cNvPr>
          <p:cNvSpPr/>
          <p:nvPr/>
        </p:nvSpPr>
        <p:spPr>
          <a:xfrm>
            <a:off x="4202398" y="4546885"/>
            <a:ext cx="1437912" cy="451519"/>
          </a:xfrm>
          <a:prstGeom prst="rect">
            <a:avLst/>
          </a:prstGeom>
          <a:solidFill>
            <a:schemeClr val="tx2">
              <a:lumMod val="60000"/>
              <a:lumOff val="4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372ED627-B6C0-9A77-DEFF-A2609E8E2259}"/>
              </a:ext>
            </a:extLst>
          </p:cNvPr>
          <p:cNvSpPr txBox="1"/>
          <p:nvPr/>
        </p:nvSpPr>
        <p:spPr>
          <a:xfrm>
            <a:off x="4289650" y="4619795"/>
            <a:ext cx="1263407" cy="307777"/>
          </a:xfrm>
          <a:prstGeom prst="rect">
            <a:avLst/>
          </a:prstGeom>
          <a:solidFill>
            <a:schemeClr val="tx2">
              <a:lumMod val="60000"/>
              <a:lumOff val="40000"/>
            </a:schemeClr>
          </a:solidFill>
          <a:ln>
            <a:noFill/>
          </a:ln>
        </p:spPr>
        <p:txBody>
          <a:bodyPr wrap="square" rtlCol="0">
            <a:spAutoFit/>
          </a:bodyPr>
          <a:lstStyle/>
          <a:p>
            <a:r>
              <a:rPr lang="fr-FR" dirty="0">
                <a:solidFill>
                  <a:schemeClr val="bg1"/>
                </a:solidFill>
                <a:latin typeface="Figtree" panose="020B0604020202020204" charset="0"/>
                <a:cs typeface="Figtree" panose="020B0604020202020204" charset="0"/>
              </a:rPr>
              <a:t>Résumé</a:t>
            </a:r>
          </a:p>
        </p:txBody>
      </p:sp>
      <p:sp>
        <p:nvSpPr>
          <p:cNvPr id="24" name="Rectangle 23">
            <a:extLst>
              <a:ext uri="{FF2B5EF4-FFF2-40B4-BE49-F238E27FC236}">
                <a16:creationId xmlns:a16="http://schemas.microsoft.com/office/drawing/2014/main" id="{0E4A604F-380D-8F21-18E4-5976DC246007}"/>
              </a:ext>
            </a:extLst>
          </p:cNvPr>
          <p:cNvSpPr/>
          <p:nvPr/>
        </p:nvSpPr>
        <p:spPr>
          <a:xfrm>
            <a:off x="5691868" y="3960488"/>
            <a:ext cx="2466219" cy="451519"/>
          </a:xfrm>
          <a:prstGeom prst="rect">
            <a:avLst/>
          </a:prstGeom>
          <a:solidFill>
            <a:schemeClr val="tx2">
              <a:lumMod val="60000"/>
              <a:lumOff val="4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D152E704-4C9D-7AFC-0282-C5566F8060CE}"/>
              </a:ext>
            </a:extLst>
          </p:cNvPr>
          <p:cNvSpPr txBox="1"/>
          <p:nvPr/>
        </p:nvSpPr>
        <p:spPr>
          <a:xfrm>
            <a:off x="5779121" y="4033398"/>
            <a:ext cx="2182031" cy="307777"/>
          </a:xfrm>
          <a:prstGeom prst="rect">
            <a:avLst/>
          </a:prstGeom>
          <a:solidFill>
            <a:schemeClr val="tx2">
              <a:lumMod val="60000"/>
              <a:lumOff val="40000"/>
            </a:schemeClr>
          </a:solidFill>
          <a:ln>
            <a:noFill/>
          </a:ln>
        </p:spPr>
        <p:txBody>
          <a:bodyPr wrap="square" rtlCol="0">
            <a:spAutoFit/>
          </a:bodyPr>
          <a:lstStyle/>
          <a:p>
            <a:r>
              <a:rPr lang="fr-FR" dirty="0">
                <a:solidFill>
                  <a:schemeClr val="bg1"/>
                </a:solidFill>
                <a:latin typeface="Figtree" panose="020B0604020202020204" charset="0"/>
                <a:cs typeface="Figtree" panose="020B0604020202020204" charset="0"/>
              </a:rPr>
              <a:t>Réponse à des questions</a:t>
            </a:r>
          </a:p>
        </p:txBody>
      </p:sp>
    </p:spTree>
    <p:extLst>
      <p:ext uri="{BB962C8B-B14F-4D97-AF65-F5344CB8AC3E}">
        <p14:creationId xmlns:p14="http://schemas.microsoft.com/office/powerpoint/2010/main" val="1204563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D6133A-0F87-4743-6177-96B4963FCF68}"/>
              </a:ext>
            </a:extLst>
          </p:cNvPr>
          <p:cNvSpPr>
            <a:spLocks noGrp="1"/>
          </p:cNvSpPr>
          <p:nvPr>
            <p:ph type="title"/>
          </p:nvPr>
        </p:nvSpPr>
        <p:spPr/>
        <p:txBody>
          <a:bodyPr/>
          <a:lstStyle/>
          <a:p>
            <a:r>
              <a:rPr lang="fr-FR" dirty="0" err="1"/>
              <a:t>Shared</a:t>
            </a:r>
            <a:r>
              <a:rPr lang="fr-FR" dirty="0"/>
              <a:t> </a:t>
            </a:r>
            <a:r>
              <a:rPr lang="fr-FR" dirty="0" err="1"/>
              <a:t>task</a:t>
            </a:r>
            <a:endParaRPr lang="fr-FR" dirty="0"/>
          </a:p>
        </p:txBody>
      </p:sp>
      <p:sp>
        <p:nvSpPr>
          <p:cNvPr id="3" name="Sous-titre 2">
            <a:extLst>
              <a:ext uri="{FF2B5EF4-FFF2-40B4-BE49-F238E27FC236}">
                <a16:creationId xmlns:a16="http://schemas.microsoft.com/office/drawing/2014/main" id="{98A9F51B-3141-C674-93D5-921B894EA6FC}"/>
              </a:ext>
            </a:extLst>
          </p:cNvPr>
          <p:cNvSpPr>
            <a:spLocks noGrp="1"/>
          </p:cNvSpPr>
          <p:nvPr>
            <p:ph type="subTitle" idx="1"/>
          </p:nvPr>
        </p:nvSpPr>
        <p:spPr>
          <a:xfrm>
            <a:off x="500555" y="1136100"/>
            <a:ext cx="8142889" cy="2871300"/>
          </a:xfrm>
        </p:spPr>
        <p:txBody>
          <a:bodyPr/>
          <a:lstStyle/>
          <a:p>
            <a:r>
              <a:rPr lang="fr-FR" dirty="0"/>
              <a:t>Campagnes qui rassemblent chercheurs et industriels</a:t>
            </a:r>
          </a:p>
          <a:p>
            <a:r>
              <a:rPr lang="fr-FR" dirty="0"/>
              <a:t>Trouver une solution à un problème commun en utilisant le même jeu de données  et les mêmes métriques d’évaluation (</a:t>
            </a:r>
            <a:r>
              <a:rPr lang="fr-FR" dirty="0" err="1"/>
              <a:t>framework</a:t>
            </a:r>
            <a:r>
              <a:rPr lang="fr-FR" dirty="0"/>
              <a:t> pas toujours défini)</a:t>
            </a:r>
          </a:p>
          <a:p>
            <a:pPr marL="139700" indent="0">
              <a:buNone/>
            </a:pPr>
            <a:r>
              <a:rPr lang="fr-FR" dirty="0"/>
              <a:t>Chaque équipe propose un système, entrainé (habituellement) sur un jeu de données commun (gold standard annotation), évalué sur un jeu de données commun (blind </a:t>
            </a:r>
            <a:r>
              <a:rPr lang="fr-FR" dirty="0" err="1"/>
              <a:t>dataset</a:t>
            </a:r>
            <a:r>
              <a:rPr lang="fr-FR" dirty="0"/>
              <a:t> parfois) et selon les mêmes métriques.</a:t>
            </a:r>
          </a:p>
          <a:p>
            <a:endParaRPr lang="fr-FR" dirty="0"/>
          </a:p>
        </p:txBody>
      </p:sp>
      <p:sp>
        <p:nvSpPr>
          <p:cNvPr id="6" name="ZoneTexte 5">
            <a:extLst>
              <a:ext uri="{FF2B5EF4-FFF2-40B4-BE49-F238E27FC236}">
                <a16:creationId xmlns:a16="http://schemas.microsoft.com/office/drawing/2014/main" id="{85273962-681D-A1B8-434A-F33D8C0D6ECD}"/>
              </a:ext>
            </a:extLst>
          </p:cNvPr>
          <p:cNvSpPr txBox="1"/>
          <p:nvPr/>
        </p:nvSpPr>
        <p:spPr>
          <a:xfrm>
            <a:off x="609599" y="3218116"/>
            <a:ext cx="8033845" cy="1477328"/>
          </a:xfrm>
          <a:prstGeom prst="rect">
            <a:avLst/>
          </a:prstGeom>
          <a:noFill/>
        </p:spPr>
        <p:txBody>
          <a:bodyPr wrap="square" rtlCol="0">
            <a:spAutoFit/>
          </a:bodyPr>
          <a:lstStyle/>
          <a:p>
            <a:r>
              <a:rPr lang="fr-FR" sz="1800" dirty="0" err="1">
                <a:solidFill>
                  <a:schemeClr val="bg1"/>
                </a:solidFill>
                <a:latin typeface="Figtree" panose="020B0604020202020204" charset="0"/>
                <a:cs typeface="Figtree" panose="020B0604020202020204" charset="0"/>
                <a:hlinkClick r:id="rId3"/>
              </a:rPr>
              <a:t>SemEval</a:t>
            </a:r>
            <a:r>
              <a:rPr lang="fr-FR" sz="1800" dirty="0">
                <a:solidFill>
                  <a:schemeClr val="bg1"/>
                </a:solidFill>
                <a:latin typeface="Figtree" panose="020B0604020202020204" charset="0"/>
                <a:cs typeface="Figtree" panose="020B0604020202020204" charset="0"/>
              </a:rPr>
              <a:t> – International Workshop on </a:t>
            </a:r>
            <a:r>
              <a:rPr lang="fr-FR" sz="1800" dirty="0" err="1">
                <a:solidFill>
                  <a:schemeClr val="bg1"/>
                </a:solidFill>
                <a:latin typeface="Figtree" panose="020B0604020202020204" charset="0"/>
                <a:cs typeface="Figtree" panose="020B0604020202020204" charset="0"/>
              </a:rPr>
              <a:t>Semantic</a:t>
            </a:r>
            <a:r>
              <a:rPr lang="fr-FR" sz="1800" dirty="0">
                <a:solidFill>
                  <a:schemeClr val="bg1"/>
                </a:solidFill>
                <a:latin typeface="Figtree" panose="020B0604020202020204" charset="0"/>
                <a:cs typeface="Figtree" panose="020B0604020202020204" charset="0"/>
              </a:rPr>
              <a:t> Evaluation</a:t>
            </a:r>
          </a:p>
          <a:p>
            <a:r>
              <a:rPr lang="fr-FR" sz="1800" b="1" dirty="0" err="1">
                <a:solidFill>
                  <a:schemeClr val="bg1"/>
                </a:solidFill>
                <a:latin typeface="Figtree" panose="020B0604020202020204" charset="0"/>
                <a:cs typeface="Figtree" panose="020B0604020202020204" charset="0"/>
                <a:hlinkClick r:id="rId4"/>
              </a:rPr>
              <a:t>CoNLL</a:t>
            </a:r>
            <a:r>
              <a:rPr lang="fr-FR" sz="1800" b="1" dirty="0">
                <a:solidFill>
                  <a:schemeClr val="bg1"/>
                </a:solidFill>
                <a:latin typeface="Figtree" panose="020B0604020202020204" charset="0"/>
                <a:cs typeface="Figtree" panose="020B0604020202020204" charset="0"/>
              </a:rPr>
              <a:t> – SIGNLL </a:t>
            </a:r>
            <a:r>
              <a:rPr lang="fr-FR" sz="1800" b="1" dirty="0" err="1">
                <a:solidFill>
                  <a:schemeClr val="bg1"/>
                </a:solidFill>
                <a:latin typeface="Figtree" panose="020B0604020202020204" charset="0"/>
                <a:cs typeface="Figtree" panose="020B0604020202020204" charset="0"/>
              </a:rPr>
              <a:t>conference</a:t>
            </a:r>
            <a:r>
              <a:rPr lang="fr-FR" sz="1800" b="1" dirty="0">
                <a:solidFill>
                  <a:schemeClr val="bg1"/>
                </a:solidFill>
                <a:latin typeface="Figtree" panose="020B0604020202020204" charset="0"/>
                <a:cs typeface="Figtree" panose="020B0604020202020204" charset="0"/>
              </a:rPr>
              <a:t> on </a:t>
            </a:r>
            <a:r>
              <a:rPr lang="fr-FR" sz="1800" b="1" dirty="0" err="1">
                <a:solidFill>
                  <a:schemeClr val="bg1"/>
                </a:solidFill>
                <a:latin typeface="Figtree" panose="020B0604020202020204" charset="0"/>
                <a:cs typeface="Figtree" panose="020B0604020202020204" charset="0"/>
              </a:rPr>
              <a:t>Computational</a:t>
            </a:r>
            <a:r>
              <a:rPr lang="fr-FR" sz="1800" b="1" dirty="0">
                <a:solidFill>
                  <a:schemeClr val="bg1"/>
                </a:solidFill>
                <a:latin typeface="Figtree" panose="020B0604020202020204" charset="0"/>
                <a:cs typeface="Figtree" panose="020B0604020202020204" charset="0"/>
              </a:rPr>
              <a:t> Natural </a:t>
            </a:r>
            <a:r>
              <a:rPr lang="fr-FR" sz="1800" b="1" dirty="0" err="1">
                <a:solidFill>
                  <a:schemeClr val="bg1"/>
                </a:solidFill>
                <a:latin typeface="Figtree" panose="020B0604020202020204" charset="0"/>
                <a:cs typeface="Figtree" panose="020B0604020202020204" charset="0"/>
              </a:rPr>
              <a:t>Language</a:t>
            </a:r>
            <a:r>
              <a:rPr lang="fr-FR" sz="1800" b="1" dirty="0">
                <a:solidFill>
                  <a:schemeClr val="bg1"/>
                </a:solidFill>
                <a:latin typeface="Figtree" panose="020B0604020202020204" charset="0"/>
                <a:cs typeface="Figtree" panose="020B0604020202020204" charset="0"/>
              </a:rPr>
              <a:t> Learning</a:t>
            </a:r>
          </a:p>
          <a:p>
            <a:r>
              <a:rPr lang="fr-FR" sz="1800" dirty="0" err="1">
                <a:solidFill>
                  <a:schemeClr val="bg1"/>
                </a:solidFill>
                <a:latin typeface="Figtree" panose="020B0604020202020204" charset="0"/>
                <a:cs typeface="Figtree" panose="020B0604020202020204" charset="0"/>
              </a:rPr>
              <a:t>FakeNewsChallenge</a:t>
            </a:r>
            <a:endParaRPr lang="fr-FR" sz="1800" dirty="0">
              <a:solidFill>
                <a:schemeClr val="bg1"/>
              </a:solidFill>
              <a:latin typeface="Figtree" panose="020B0604020202020204" charset="0"/>
              <a:cs typeface="Figtree" panose="020B0604020202020204" charset="0"/>
            </a:endParaRPr>
          </a:p>
          <a:p>
            <a:r>
              <a:rPr lang="fr-FR" sz="1800" dirty="0">
                <a:solidFill>
                  <a:schemeClr val="bg1"/>
                </a:solidFill>
                <a:latin typeface="Figtree" panose="020B0604020202020204" charset="0"/>
                <a:cs typeface="Figtree" panose="020B0604020202020204" charset="0"/>
                <a:hlinkClick r:id="rId5"/>
              </a:rPr>
              <a:t>EVALITA</a:t>
            </a:r>
            <a:r>
              <a:rPr lang="fr-FR" sz="1800" dirty="0">
                <a:solidFill>
                  <a:schemeClr val="bg1"/>
                </a:solidFill>
                <a:latin typeface="Figtree" panose="020B0604020202020204" charset="0"/>
                <a:cs typeface="Figtree" panose="020B0604020202020204" charset="0"/>
              </a:rPr>
              <a:t> (Italie)</a:t>
            </a:r>
          </a:p>
          <a:p>
            <a:r>
              <a:rPr lang="fr-FR" sz="1800" dirty="0">
                <a:solidFill>
                  <a:schemeClr val="bg1"/>
                </a:solidFill>
                <a:latin typeface="Figtree" panose="020B0604020202020204" charset="0"/>
                <a:cs typeface="Figtree" panose="020B0604020202020204" charset="0"/>
                <a:hlinkClick r:id="rId6"/>
              </a:rPr>
              <a:t>DEFT fouille de texte </a:t>
            </a:r>
            <a:r>
              <a:rPr lang="fr-FR" sz="1800" dirty="0">
                <a:solidFill>
                  <a:schemeClr val="bg1"/>
                </a:solidFill>
                <a:latin typeface="Figtree" panose="020B0604020202020204" charset="0"/>
                <a:cs typeface="Figtree" panose="020B0604020202020204" charset="0"/>
              </a:rPr>
              <a:t>(France)</a:t>
            </a:r>
          </a:p>
        </p:txBody>
      </p:sp>
    </p:spTree>
    <p:extLst>
      <p:ext uri="{BB962C8B-B14F-4D97-AF65-F5344CB8AC3E}">
        <p14:creationId xmlns:p14="http://schemas.microsoft.com/office/powerpoint/2010/main" val="19706802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25099D-0C01-FAC1-CA90-453E2FED756F}"/>
              </a:ext>
            </a:extLst>
          </p:cNvPr>
          <p:cNvSpPr>
            <a:spLocks noGrp="1"/>
          </p:cNvSpPr>
          <p:nvPr>
            <p:ph type="title"/>
          </p:nvPr>
        </p:nvSpPr>
        <p:spPr/>
        <p:txBody>
          <a:bodyPr/>
          <a:lstStyle/>
          <a:p>
            <a:r>
              <a:rPr lang="fr-FR" dirty="0"/>
              <a:t>Benchmark </a:t>
            </a:r>
          </a:p>
        </p:txBody>
      </p:sp>
      <p:sp>
        <p:nvSpPr>
          <p:cNvPr id="3" name="Sous-titre 2">
            <a:extLst>
              <a:ext uri="{FF2B5EF4-FFF2-40B4-BE49-F238E27FC236}">
                <a16:creationId xmlns:a16="http://schemas.microsoft.com/office/drawing/2014/main" id="{DCC3A6C2-CDCF-4CDA-6752-E38021FAB325}"/>
              </a:ext>
            </a:extLst>
          </p:cNvPr>
          <p:cNvSpPr>
            <a:spLocks noGrp="1"/>
          </p:cNvSpPr>
          <p:nvPr>
            <p:ph type="subTitle" idx="1"/>
          </p:nvPr>
        </p:nvSpPr>
        <p:spPr/>
        <p:txBody>
          <a:bodyPr/>
          <a:lstStyle/>
          <a:p>
            <a:r>
              <a:rPr lang="fr-FR" dirty="0"/>
              <a:t>Benchmark </a:t>
            </a:r>
            <a:r>
              <a:rPr lang="fr-FR" dirty="0">
                <a:sym typeface="Wingdings" panose="05000000000000000000" pitchFamily="2" charset="2"/>
              </a:rPr>
              <a:t> mesurer et comparer la performance des modèles sur une tâche ou un ensemble de tâches</a:t>
            </a:r>
            <a:endParaRPr lang="fr-FR" dirty="0"/>
          </a:p>
          <a:p>
            <a:endParaRPr lang="fr-FR" dirty="0"/>
          </a:p>
        </p:txBody>
      </p:sp>
    </p:spTree>
    <p:extLst>
      <p:ext uri="{BB962C8B-B14F-4D97-AF65-F5344CB8AC3E}">
        <p14:creationId xmlns:p14="http://schemas.microsoft.com/office/powerpoint/2010/main" val="25302510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473807-264A-63E0-E8D7-76E8AD6C0AEB}"/>
              </a:ext>
            </a:extLst>
          </p:cNvPr>
          <p:cNvSpPr>
            <a:spLocks noGrp="1"/>
          </p:cNvSpPr>
          <p:nvPr>
            <p:ph type="title"/>
          </p:nvPr>
        </p:nvSpPr>
        <p:spPr/>
        <p:txBody>
          <a:bodyPr/>
          <a:lstStyle/>
          <a:p>
            <a:r>
              <a:rPr lang="it-IT" dirty="0"/>
              <a:t>EVALITA 2023</a:t>
            </a:r>
            <a:endParaRPr lang="fr-FR" dirty="0"/>
          </a:p>
        </p:txBody>
      </p:sp>
      <p:sp>
        <p:nvSpPr>
          <p:cNvPr id="3" name="Sous-titre 2">
            <a:extLst>
              <a:ext uri="{FF2B5EF4-FFF2-40B4-BE49-F238E27FC236}">
                <a16:creationId xmlns:a16="http://schemas.microsoft.com/office/drawing/2014/main" id="{E1FDE30F-4E34-D0FD-A0FD-72DD0C0CE696}"/>
              </a:ext>
            </a:extLst>
          </p:cNvPr>
          <p:cNvSpPr>
            <a:spLocks noGrp="1"/>
          </p:cNvSpPr>
          <p:nvPr>
            <p:ph type="subTitle" idx="1"/>
          </p:nvPr>
        </p:nvSpPr>
        <p:spPr>
          <a:xfrm>
            <a:off x="959223" y="1102659"/>
            <a:ext cx="7261411" cy="3592785"/>
          </a:xfrm>
        </p:spPr>
        <p:txBody>
          <a:bodyPr/>
          <a:lstStyle/>
          <a:p>
            <a:r>
              <a:rPr lang="it-IT" dirty="0" err="1"/>
              <a:t>Affect</a:t>
            </a:r>
            <a:endParaRPr lang="it-IT" dirty="0"/>
          </a:p>
          <a:p>
            <a:pPr marL="139700" indent="0">
              <a:buNone/>
            </a:pPr>
            <a:endParaRPr lang="it-IT" dirty="0"/>
          </a:p>
          <a:p>
            <a:pPr marL="139700" indent="0">
              <a:buNone/>
            </a:pPr>
            <a:endParaRPr lang="it-IT" dirty="0"/>
          </a:p>
          <a:p>
            <a:pPr marL="139700" indent="0">
              <a:buNone/>
            </a:pPr>
            <a:endParaRPr lang="it-IT" dirty="0"/>
          </a:p>
          <a:p>
            <a:endParaRPr lang="it-IT" dirty="0"/>
          </a:p>
          <a:p>
            <a:r>
              <a:rPr lang="it-IT" dirty="0" err="1"/>
              <a:t>Authorship</a:t>
            </a:r>
            <a:r>
              <a:rPr lang="it-IT" dirty="0"/>
              <a:t> Analysis</a:t>
            </a:r>
          </a:p>
          <a:p>
            <a:pPr marL="139700" indent="0">
              <a:buNone/>
            </a:pPr>
            <a:endParaRPr lang="it-IT" dirty="0"/>
          </a:p>
          <a:p>
            <a:pPr marL="139700" indent="0">
              <a:buNone/>
            </a:pPr>
            <a:endParaRPr lang="it-IT" dirty="0"/>
          </a:p>
          <a:p>
            <a:pPr marL="139700" indent="0">
              <a:buNone/>
            </a:pPr>
            <a:endParaRPr lang="it-IT" dirty="0"/>
          </a:p>
          <a:p>
            <a:pPr marL="139700" indent="0">
              <a:buNone/>
            </a:pPr>
            <a:endParaRPr lang="it-IT" dirty="0"/>
          </a:p>
          <a:p>
            <a:pPr marL="139700" indent="0">
              <a:buNone/>
            </a:pPr>
            <a:endParaRPr lang="it-IT" dirty="0"/>
          </a:p>
          <a:p>
            <a:endParaRPr lang="it-IT" dirty="0"/>
          </a:p>
        </p:txBody>
      </p:sp>
      <p:pic>
        <p:nvPicPr>
          <p:cNvPr id="5" name="Image 4">
            <a:extLst>
              <a:ext uri="{FF2B5EF4-FFF2-40B4-BE49-F238E27FC236}">
                <a16:creationId xmlns:a16="http://schemas.microsoft.com/office/drawing/2014/main" id="{1B26B062-B9C6-FCF7-61B4-3685087DD13F}"/>
              </a:ext>
            </a:extLst>
          </p:cNvPr>
          <p:cNvPicPr>
            <a:picLocks noChangeAspect="1"/>
          </p:cNvPicPr>
          <p:nvPr/>
        </p:nvPicPr>
        <p:blipFill>
          <a:blip r:embed="rId3"/>
          <a:stretch>
            <a:fillRect/>
          </a:stretch>
        </p:blipFill>
        <p:spPr>
          <a:xfrm>
            <a:off x="1238806" y="1540591"/>
            <a:ext cx="7189694" cy="739263"/>
          </a:xfrm>
          <a:prstGeom prst="rect">
            <a:avLst/>
          </a:prstGeom>
        </p:spPr>
      </p:pic>
      <p:pic>
        <p:nvPicPr>
          <p:cNvPr id="7" name="Image 6">
            <a:extLst>
              <a:ext uri="{FF2B5EF4-FFF2-40B4-BE49-F238E27FC236}">
                <a16:creationId xmlns:a16="http://schemas.microsoft.com/office/drawing/2014/main" id="{25DBED69-4926-C4E4-7801-AEA071CD4BC0}"/>
              </a:ext>
            </a:extLst>
          </p:cNvPr>
          <p:cNvPicPr>
            <a:picLocks noChangeAspect="1"/>
          </p:cNvPicPr>
          <p:nvPr/>
        </p:nvPicPr>
        <p:blipFill>
          <a:blip r:embed="rId4"/>
          <a:stretch>
            <a:fillRect/>
          </a:stretch>
        </p:blipFill>
        <p:spPr>
          <a:xfrm>
            <a:off x="1238806" y="3127626"/>
            <a:ext cx="7189694" cy="1244909"/>
          </a:xfrm>
          <a:prstGeom prst="rect">
            <a:avLst/>
          </a:prstGeom>
        </p:spPr>
      </p:pic>
    </p:spTree>
    <p:extLst>
      <p:ext uri="{BB962C8B-B14F-4D97-AF65-F5344CB8AC3E}">
        <p14:creationId xmlns:p14="http://schemas.microsoft.com/office/powerpoint/2010/main" val="28625389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473807-264A-63E0-E8D7-76E8AD6C0AEB}"/>
              </a:ext>
            </a:extLst>
          </p:cNvPr>
          <p:cNvSpPr>
            <a:spLocks noGrp="1"/>
          </p:cNvSpPr>
          <p:nvPr>
            <p:ph type="title"/>
          </p:nvPr>
        </p:nvSpPr>
        <p:spPr/>
        <p:txBody>
          <a:bodyPr/>
          <a:lstStyle/>
          <a:p>
            <a:r>
              <a:rPr lang="it-IT" dirty="0"/>
              <a:t>EVALITA 2023</a:t>
            </a:r>
            <a:endParaRPr lang="fr-FR" dirty="0"/>
          </a:p>
        </p:txBody>
      </p:sp>
      <p:sp>
        <p:nvSpPr>
          <p:cNvPr id="3" name="Sous-titre 2">
            <a:extLst>
              <a:ext uri="{FF2B5EF4-FFF2-40B4-BE49-F238E27FC236}">
                <a16:creationId xmlns:a16="http://schemas.microsoft.com/office/drawing/2014/main" id="{E1FDE30F-4E34-D0FD-A0FD-72DD0C0CE696}"/>
              </a:ext>
            </a:extLst>
          </p:cNvPr>
          <p:cNvSpPr>
            <a:spLocks noGrp="1"/>
          </p:cNvSpPr>
          <p:nvPr>
            <p:ph type="subTitle" idx="1"/>
          </p:nvPr>
        </p:nvSpPr>
        <p:spPr>
          <a:xfrm>
            <a:off x="959223" y="1102659"/>
            <a:ext cx="7261411" cy="3592785"/>
          </a:xfrm>
        </p:spPr>
        <p:txBody>
          <a:bodyPr/>
          <a:lstStyle/>
          <a:p>
            <a:r>
              <a:rPr lang="it-IT" dirty="0" err="1"/>
              <a:t>Computational</a:t>
            </a:r>
            <a:r>
              <a:rPr lang="it-IT" dirty="0"/>
              <a:t> Ethics</a:t>
            </a:r>
          </a:p>
          <a:p>
            <a:endParaRPr lang="it-IT" dirty="0"/>
          </a:p>
          <a:p>
            <a:endParaRPr lang="it-IT" dirty="0"/>
          </a:p>
          <a:p>
            <a:endParaRPr lang="it-IT" dirty="0"/>
          </a:p>
          <a:p>
            <a:endParaRPr lang="it-IT" dirty="0"/>
          </a:p>
          <a:p>
            <a:endParaRPr lang="it-IT" dirty="0"/>
          </a:p>
          <a:p>
            <a:endParaRPr lang="it-IT" dirty="0"/>
          </a:p>
          <a:p>
            <a:r>
              <a:rPr lang="it-IT" dirty="0"/>
              <a:t>New Challenges in Long Standing Tasks</a:t>
            </a:r>
          </a:p>
          <a:p>
            <a:pPr marL="139700" indent="0">
              <a:buNone/>
            </a:pPr>
            <a:endParaRPr lang="it-IT" dirty="0"/>
          </a:p>
          <a:p>
            <a:pPr marL="139700" indent="0">
              <a:buNone/>
            </a:pPr>
            <a:endParaRPr lang="it-IT" dirty="0"/>
          </a:p>
          <a:p>
            <a:pPr marL="139700" indent="0">
              <a:buNone/>
            </a:pPr>
            <a:endParaRPr lang="it-IT" dirty="0"/>
          </a:p>
          <a:p>
            <a:pPr marL="139700" indent="0">
              <a:buNone/>
            </a:pPr>
            <a:endParaRPr lang="it-IT" dirty="0"/>
          </a:p>
          <a:p>
            <a:pPr marL="139700" indent="0">
              <a:buNone/>
            </a:pPr>
            <a:endParaRPr lang="it-IT" dirty="0"/>
          </a:p>
          <a:p>
            <a:endParaRPr lang="it-IT" dirty="0"/>
          </a:p>
        </p:txBody>
      </p:sp>
      <p:pic>
        <p:nvPicPr>
          <p:cNvPr id="6" name="Image 5">
            <a:extLst>
              <a:ext uri="{FF2B5EF4-FFF2-40B4-BE49-F238E27FC236}">
                <a16:creationId xmlns:a16="http://schemas.microsoft.com/office/drawing/2014/main" id="{D6D9E383-E6FF-EEB5-EB44-5ECB8385C21C}"/>
              </a:ext>
            </a:extLst>
          </p:cNvPr>
          <p:cNvPicPr>
            <a:picLocks noChangeAspect="1"/>
          </p:cNvPicPr>
          <p:nvPr/>
        </p:nvPicPr>
        <p:blipFill>
          <a:blip r:embed="rId2"/>
          <a:stretch>
            <a:fillRect/>
          </a:stretch>
        </p:blipFill>
        <p:spPr>
          <a:xfrm>
            <a:off x="959223" y="1634473"/>
            <a:ext cx="7512425" cy="1432670"/>
          </a:xfrm>
          <a:prstGeom prst="rect">
            <a:avLst/>
          </a:prstGeom>
        </p:spPr>
      </p:pic>
      <p:pic>
        <p:nvPicPr>
          <p:cNvPr id="9" name="Image 8">
            <a:extLst>
              <a:ext uri="{FF2B5EF4-FFF2-40B4-BE49-F238E27FC236}">
                <a16:creationId xmlns:a16="http://schemas.microsoft.com/office/drawing/2014/main" id="{951D0FB2-B9D9-2BA2-3C21-376FD9208BDF}"/>
              </a:ext>
            </a:extLst>
          </p:cNvPr>
          <p:cNvPicPr>
            <a:picLocks noChangeAspect="1"/>
          </p:cNvPicPr>
          <p:nvPr/>
        </p:nvPicPr>
        <p:blipFill>
          <a:blip r:embed="rId3"/>
          <a:stretch>
            <a:fillRect/>
          </a:stretch>
        </p:blipFill>
        <p:spPr>
          <a:xfrm>
            <a:off x="959223" y="3433482"/>
            <a:ext cx="7500522" cy="1584513"/>
          </a:xfrm>
          <a:prstGeom prst="rect">
            <a:avLst/>
          </a:prstGeom>
        </p:spPr>
      </p:pic>
    </p:spTree>
    <p:extLst>
      <p:ext uri="{BB962C8B-B14F-4D97-AF65-F5344CB8AC3E}">
        <p14:creationId xmlns:p14="http://schemas.microsoft.com/office/powerpoint/2010/main" val="10321370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DAD39C-112D-2D1C-D62D-A34C81D3C26C}"/>
              </a:ext>
            </a:extLst>
          </p:cNvPr>
          <p:cNvSpPr>
            <a:spLocks noGrp="1"/>
          </p:cNvSpPr>
          <p:nvPr>
            <p:ph type="title"/>
          </p:nvPr>
        </p:nvSpPr>
        <p:spPr/>
        <p:txBody>
          <a:bodyPr/>
          <a:lstStyle/>
          <a:p>
            <a:r>
              <a:rPr lang="it-IT" dirty="0"/>
              <a:t>DEFT – </a:t>
            </a:r>
            <a:r>
              <a:rPr lang="it-IT" dirty="0" err="1"/>
              <a:t>Défi</a:t>
            </a:r>
            <a:r>
              <a:rPr lang="it-IT" dirty="0"/>
              <a:t> </a:t>
            </a:r>
            <a:endParaRPr lang="fr-FR" dirty="0"/>
          </a:p>
        </p:txBody>
      </p:sp>
      <p:sp>
        <p:nvSpPr>
          <p:cNvPr id="3" name="Sous-titre 2">
            <a:extLst>
              <a:ext uri="{FF2B5EF4-FFF2-40B4-BE49-F238E27FC236}">
                <a16:creationId xmlns:a16="http://schemas.microsoft.com/office/drawing/2014/main" id="{99AA8025-9464-8FF9-7E66-59A63663BF59}"/>
              </a:ext>
            </a:extLst>
          </p:cNvPr>
          <p:cNvSpPr>
            <a:spLocks noGrp="1"/>
          </p:cNvSpPr>
          <p:nvPr>
            <p:ph type="subTitle" idx="1"/>
          </p:nvPr>
        </p:nvSpPr>
        <p:spPr>
          <a:xfrm>
            <a:off x="719999" y="2130356"/>
            <a:ext cx="7708499" cy="2565088"/>
          </a:xfrm>
        </p:spPr>
        <p:txBody>
          <a:bodyPr/>
          <a:lstStyle/>
          <a:p>
            <a:r>
              <a:rPr lang="it-IT" sz="1800" dirty="0" err="1"/>
              <a:t>Réponse</a:t>
            </a:r>
            <a:r>
              <a:rPr lang="it-IT" sz="1800" dirty="0"/>
              <a:t> </a:t>
            </a:r>
            <a:r>
              <a:rPr lang="it-IT" sz="1800" dirty="0" err="1"/>
              <a:t>automatique</a:t>
            </a:r>
            <a:r>
              <a:rPr lang="it-IT" sz="1800" dirty="0"/>
              <a:t> à </a:t>
            </a:r>
            <a:r>
              <a:rPr lang="it-IT" sz="1800" dirty="0" err="1"/>
              <a:t>des</a:t>
            </a:r>
            <a:r>
              <a:rPr lang="it-IT" sz="1800" dirty="0"/>
              <a:t> </a:t>
            </a:r>
            <a:r>
              <a:rPr lang="it-IT" sz="1800" dirty="0" err="1"/>
              <a:t>questionnaires</a:t>
            </a:r>
            <a:r>
              <a:rPr lang="it-IT" sz="1800" dirty="0"/>
              <a:t> à </a:t>
            </a:r>
            <a:r>
              <a:rPr lang="it-IT" sz="1800" dirty="0" err="1"/>
              <a:t>choix</a:t>
            </a:r>
            <a:r>
              <a:rPr lang="it-IT" sz="1800" dirty="0"/>
              <a:t> </a:t>
            </a:r>
            <a:r>
              <a:rPr lang="it-IT" sz="1800" dirty="0" err="1"/>
              <a:t>multiples</a:t>
            </a:r>
            <a:r>
              <a:rPr lang="it-IT" sz="1800" dirty="0"/>
              <a:t> </a:t>
            </a:r>
            <a:r>
              <a:rPr lang="it-IT" sz="1800" dirty="0" err="1"/>
              <a:t>issus</a:t>
            </a:r>
            <a:r>
              <a:rPr lang="it-IT" sz="1800" dirty="0"/>
              <a:t> </a:t>
            </a:r>
            <a:r>
              <a:rPr lang="it-IT" sz="1800" dirty="0" err="1"/>
              <a:t>d’annales</a:t>
            </a:r>
            <a:r>
              <a:rPr lang="it-IT" sz="1800" dirty="0"/>
              <a:t> d’</a:t>
            </a:r>
            <a:r>
              <a:rPr lang="it-IT" sz="1800" dirty="0" err="1"/>
              <a:t>examens</a:t>
            </a:r>
            <a:r>
              <a:rPr lang="it-IT" sz="1800" dirty="0"/>
              <a:t> de </a:t>
            </a:r>
            <a:r>
              <a:rPr lang="it-IT" sz="1800" dirty="0" err="1"/>
              <a:t>pharmacie</a:t>
            </a:r>
            <a:endParaRPr lang="it-IT" sz="1800" dirty="0"/>
          </a:p>
          <a:p>
            <a:r>
              <a:rPr lang="it-IT" sz="1800" dirty="0"/>
              <a:t>Corpus : </a:t>
            </a:r>
            <a:r>
              <a:rPr lang="it-IT" sz="1800" dirty="0" err="1"/>
              <a:t>FrenchMedMCQA</a:t>
            </a:r>
            <a:r>
              <a:rPr lang="it-IT" sz="1800" dirty="0"/>
              <a:t> </a:t>
            </a:r>
          </a:p>
          <a:p>
            <a:pPr marL="139700" indent="0">
              <a:buNone/>
            </a:pPr>
            <a:endParaRPr lang="it-IT" sz="1800" dirty="0"/>
          </a:p>
          <a:p>
            <a:r>
              <a:rPr lang="it-IT" sz="1800" dirty="0" err="1"/>
              <a:t>FrenchMedQA</a:t>
            </a:r>
            <a:r>
              <a:rPr lang="it-IT" sz="1800" dirty="0"/>
              <a:t> – 3105 </a:t>
            </a:r>
            <a:r>
              <a:rPr lang="it-IT" sz="1800" dirty="0" err="1"/>
              <a:t>question</a:t>
            </a:r>
            <a:r>
              <a:rPr lang="it-IT" sz="1800" dirty="0"/>
              <a:t> </a:t>
            </a:r>
            <a:r>
              <a:rPr lang="it-IT" sz="1800" dirty="0" err="1"/>
              <a:t>fermées</a:t>
            </a:r>
            <a:r>
              <a:rPr lang="it-IT" sz="1800" dirty="0"/>
              <a:t> </a:t>
            </a:r>
            <a:r>
              <a:rPr lang="it-IT" sz="1800" dirty="0" err="1"/>
              <a:t>composés</a:t>
            </a:r>
            <a:r>
              <a:rPr lang="it-IT" sz="1800" dirty="0"/>
              <a:t> de :</a:t>
            </a:r>
          </a:p>
          <a:p>
            <a:pPr lvl="1"/>
            <a:r>
              <a:rPr lang="it-IT" sz="1600" dirty="0"/>
              <a:t>Un </a:t>
            </a:r>
            <a:r>
              <a:rPr lang="it-IT" sz="1600" dirty="0" err="1"/>
              <a:t>identifiant</a:t>
            </a:r>
            <a:endParaRPr lang="it-IT" sz="1600" dirty="0"/>
          </a:p>
          <a:p>
            <a:pPr lvl="1"/>
            <a:r>
              <a:rPr lang="it-IT" sz="1600" dirty="0"/>
              <a:t>La </a:t>
            </a:r>
            <a:r>
              <a:rPr lang="it-IT" sz="1600" dirty="0" err="1"/>
              <a:t>question</a:t>
            </a:r>
            <a:endParaRPr lang="it-IT" sz="1600" dirty="0"/>
          </a:p>
          <a:p>
            <a:pPr lvl="1"/>
            <a:r>
              <a:rPr lang="it-IT" sz="1600" dirty="0" err="1"/>
              <a:t>Cinq</a:t>
            </a:r>
            <a:r>
              <a:rPr lang="it-IT" sz="1600" dirty="0"/>
              <a:t> options</a:t>
            </a:r>
          </a:p>
          <a:p>
            <a:pPr lvl="1"/>
            <a:r>
              <a:rPr lang="it-IT" sz="1600" dirty="0"/>
              <a:t>L’ensemble </a:t>
            </a:r>
            <a:r>
              <a:rPr lang="it-IT" sz="1600" dirty="0" err="1"/>
              <a:t>des</a:t>
            </a:r>
            <a:r>
              <a:rPr lang="it-IT" sz="1600" dirty="0"/>
              <a:t> </a:t>
            </a:r>
            <a:r>
              <a:rPr lang="it-IT" sz="1600" dirty="0" err="1"/>
              <a:t>réponse</a:t>
            </a:r>
            <a:r>
              <a:rPr lang="it-IT" sz="1600" dirty="0"/>
              <a:t>(s) </a:t>
            </a:r>
            <a:r>
              <a:rPr lang="it-IT" sz="1600" dirty="0" err="1"/>
              <a:t>correcte</a:t>
            </a:r>
            <a:r>
              <a:rPr lang="it-IT" sz="1600" dirty="0"/>
              <a:t>(s)</a:t>
            </a:r>
          </a:p>
          <a:p>
            <a:endParaRPr lang="fr-FR" dirty="0"/>
          </a:p>
        </p:txBody>
      </p:sp>
      <p:pic>
        <p:nvPicPr>
          <p:cNvPr id="5" name="Image 4">
            <a:extLst>
              <a:ext uri="{FF2B5EF4-FFF2-40B4-BE49-F238E27FC236}">
                <a16:creationId xmlns:a16="http://schemas.microsoft.com/office/drawing/2014/main" id="{DA5B1089-4E6A-4C79-675B-048306358044}"/>
              </a:ext>
            </a:extLst>
          </p:cNvPr>
          <p:cNvPicPr>
            <a:picLocks noChangeAspect="1"/>
          </p:cNvPicPr>
          <p:nvPr/>
        </p:nvPicPr>
        <p:blipFill rotWithShape="1">
          <a:blip r:embed="rId3"/>
          <a:srcRect t="13911" b="10046"/>
          <a:stretch/>
        </p:blipFill>
        <p:spPr>
          <a:xfrm>
            <a:off x="1880838" y="223087"/>
            <a:ext cx="5382323" cy="1595337"/>
          </a:xfrm>
          <a:prstGeom prst="rect">
            <a:avLst/>
          </a:prstGeom>
        </p:spPr>
      </p:pic>
    </p:spTree>
    <p:extLst>
      <p:ext uri="{BB962C8B-B14F-4D97-AF65-F5344CB8AC3E}">
        <p14:creationId xmlns:p14="http://schemas.microsoft.com/office/powerpoint/2010/main" val="30100950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DAD39C-112D-2D1C-D62D-A34C81D3C26C}"/>
              </a:ext>
            </a:extLst>
          </p:cNvPr>
          <p:cNvSpPr>
            <a:spLocks noGrp="1"/>
          </p:cNvSpPr>
          <p:nvPr>
            <p:ph type="title"/>
          </p:nvPr>
        </p:nvSpPr>
        <p:spPr/>
        <p:txBody>
          <a:bodyPr/>
          <a:lstStyle/>
          <a:p>
            <a:r>
              <a:rPr lang="it-IT" dirty="0"/>
              <a:t>DEFT – </a:t>
            </a:r>
            <a:r>
              <a:rPr lang="it-IT" dirty="0" err="1"/>
              <a:t>Défi</a:t>
            </a:r>
            <a:r>
              <a:rPr lang="it-IT" dirty="0"/>
              <a:t> </a:t>
            </a:r>
            <a:endParaRPr lang="fr-FR" dirty="0"/>
          </a:p>
        </p:txBody>
      </p:sp>
      <p:sp>
        <p:nvSpPr>
          <p:cNvPr id="3" name="Sous-titre 2">
            <a:extLst>
              <a:ext uri="{FF2B5EF4-FFF2-40B4-BE49-F238E27FC236}">
                <a16:creationId xmlns:a16="http://schemas.microsoft.com/office/drawing/2014/main" id="{99AA8025-9464-8FF9-7E66-59A63663BF59}"/>
              </a:ext>
            </a:extLst>
          </p:cNvPr>
          <p:cNvSpPr>
            <a:spLocks noGrp="1"/>
          </p:cNvSpPr>
          <p:nvPr>
            <p:ph type="subTitle" idx="1"/>
          </p:nvPr>
        </p:nvSpPr>
        <p:spPr>
          <a:xfrm>
            <a:off x="357750" y="2130356"/>
            <a:ext cx="8428498" cy="2565088"/>
          </a:xfrm>
        </p:spPr>
        <p:txBody>
          <a:bodyPr/>
          <a:lstStyle/>
          <a:p>
            <a:r>
              <a:rPr lang="fr-FR" sz="1800" dirty="0"/>
              <a:t>Deux tâches : </a:t>
            </a:r>
          </a:p>
          <a:p>
            <a:pPr lvl="1"/>
            <a:r>
              <a:rPr lang="fr-FR" sz="1600" dirty="0"/>
              <a:t>Tâche principale – identifier l’ensemble des réponses correctes parmi les cinq proposées pour une question donnée. Moins de 3 milliards de paramètres</a:t>
            </a:r>
          </a:p>
          <a:p>
            <a:pPr lvl="1"/>
            <a:r>
              <a:rPr lang="fr-FR" sz="1600" dirty="0"/>
              <a:t>Tâche annexe : pareil mais pas de limites sur la taille des modèles</a:t>
            </a:r>
          </a:p>
          <a:p>
            <a:pPr lvl="1"/>
            <a:endParaRPr lang="fr-FR" sz="1600" dirty="0"/>
          </a:p>
          <a:p>
            <a:r>
              <a:rPr lang="fr-FR" sz="1800" dirty="0"/>
              <a:t>Métriques : </a:t>
            </a:r>
          </a:p>
          <a:p>
            <a:pPr lvl="1"/>
            <a:r>
              <a:rPr lang="fr-FR" sz="1600" dirty="0"/>
              <a:t>Exact Match Ratio (taux des réponses parfaitement justes)</a:t>
            </a:r>
          </a:p>
          <a:p>
            <a:pPr lvl="1"/>
            <a:r>
              <a:rPr lang="fr-FR" sz="1600" dirty="0" err="1"/>
              <a:t>Hamming</a:t>
            </a:r>
            <a:r>
              <a:rPr lang="fr-FR" sz="1600" dirty="0"/>
              <a:t> Score (taux des réponses juste parmi l’ensemble des réponses et référence) </a:t>
            </a:r>
          </a:p>
        </p:txBody>
      </p:sp>
      <p:pic>
        <p:nvPicPr>
          <p:cNvPr id="5" name="Image 4">
            <a:extLst>
              <a:ext uri="{FF2B5EF4-FFF2-40B4-BE49-F238E27FC236}">
                <a16:creationId xmlns:a16="http://schemas.microsoft.com/office/drawing/2014/main" id="{DA5B1089-4E6A-4C79-675B-048306358044}"/>
              </a:ext>
            </a:extLst>
          </p:cNvPr>
          <p:cNvPicPr>
            <a:picLocks noChangeAspect="1"/>
          </p:cNvPicPr>
          <p:nvPr/>
        </p:nvPicPr>
        <p:blipFill rotWithShape="1">
          <a:blip r:embed="rId3"/>
          <a:srcRect t="13911" b="10046"/>
          <a:stretch/>
        </p:blipFill>
        <p:spPr>
          <a:xfrm>
            <a:off x="1880838" y="223087"/>
            <a:ext cx="5382323" cy="1595337"/>
          </a:xfrm>
          <a:prstGeom prst="rect">
            <a:avLst/>
          </a:prstGeom>
        </p:spPr>
      </p:pic>
    </p:spTree>
    <p:extLst>
      <p:ext uri="{BB962C8B-B14F-4D97-AF65-F5344CB8AC3E}">
        <p14:creationId xmlns:p14="http://schemas.microsoft.com/office/powerpoint/2010/main" val="9162823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A05328-DD88-5081-B1FE-99F457962872}"/>
              </a:ext>
            </a:extLst>
          </p:cNvPr>
          <p:cNvSpPr>
            <a:spLocks noGrp="1"/>
          </p:cNvSpPr>
          <p:nvPr>
            <p:ph type="title"/>
          </p:nvPr>
        </p:nvSpPr>
        <p:spPr/>
        <p:txBody>
          <a:bodyPr/>
          <a:lstStyle/>
          <a:p>
            <a:r>
              <a:rPr lang="fr-FR" sz="5400" dirty="0"/>
              <a:t>Le langage est redondant, implicite </a:t>
            </a:r>
            <a:br>
              <a:rPr lang="fr-FR" sz="5400" dirty="0"/>
            </a:br>
            <a:r>
              <a:rPr lang="fr-FR" sz="5400" dirty="0"/>
              <a:t>et ambigu</a:t>
            </a:r>
          </a:p>
        </p:txBody>
      </p:sp>
    </p:spTree>
    <p:extLst>
      <p:ext uri="{BB962C8B-B14F-4D97-AF65-F5344CB8AC3E}">
        <p14:creationId xmlns:p14="http://schemas.microsoft.com/office/powerpoint/2010/main" val="5973144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D67CEB-E9ED-4293-1941-3356C4295EBF}"/>
              </a:ext>
            </a:extLst>
          </p:cNvPr>
          <p:cNvSpPr>
            <a:spLocks noGrp="1"/>
          </p:cNvSpPr>
          <p:nvPr>
            <p:ph type="title"/>
          </p:nvPr>
        </p:nvSpPr>
        <p:spPr/>
        <p:txBody>
          <a:bodyPr/>
          <a:lstStyle/>
          <a:p>
            <a:r>
              <a:rPr lang="fr-FR" dirty="0"/>
              <a:t>L’importance des campagnes d’évaluation…</a:t>
            </a:r>
          </a:p>
        </p:txBody>
      </p:sp>
      <p:sp>
        <p:nvSpPr>
          <p:cNvPr id="3" name="Sous-titre 2">
            <a:extLst>
              <a:ext uri="{FF2B5EF4-FFF2-40B4-BE49-F238E27FC236}">
                <a16:creationId xmlns:a16="http://schemas.microsoft.com/office/drawing/2014/main" id="{AE563886-C253-031E-59B9-E1386686259D}"/>
              </a:ext>
            </a:extLst>
          </p:cNvPr>
          <p:cNvSpPr>
            <a:spLocks noGrp="1"/>
          </p:cNvSpPr>
          <p:nvPr>
            <p:ph type="subTitle" idx="1"/>
          </p:nvPr>
        </p:nvSpPr>
        <p:spPr>
          <a:xfrm>
            <a:off x="484773" y="1490184"/>
            <a:ext cx="8174453" cy="2871300"/>
          </a:xfrm>
        </p:spPr>
        <p:txBody>
          <a:bodyPr/>
          <a:lstStyle/>
          <a:p>
            <a:r>
              <a:rPr lang="fr-FR" dirty="0"/>
              <a:t>Permettent de faire avancer la recherche sur des thématiques spécifiques à travers la compétition</a:t>
            </a:r>
          </a:p>
          <a:p>
            <a:r>
              <a:rPr lang="fr-FR" dirty="0"/>
              <a:t>Problèmes éthiques, entre autres le manque de ressource adéquates pour certaines équipes (ordinateurs assez puissants)</a:t>
            </a:r>
          </a:p>
          <a:p>
            <a:r>
              <a:rPr lang="fr-FR" dirty="0"/>
              <a:t>Les gagnants parfois ne publient pas de manière claire (</a:t>
            </a:r>
            <a:r>
              <a:rPr lang="fr-FR" i="1" dirty="0" err="1"/>
              <a:t>secretiveness</a:t>
            </a:r>
            <a:r>
              <a:rPr lang="fr-FR" dirty="0"/>
              <a:t>)</a:t>
            </a:r>
          </a:p>
          <a:p>
            <a:r>
              <a:rPr lang="fr-FR" dirty="0"/>
              <a:t>Manque de description des résultats négatifs (ne permet pas d’avancer)</a:t>
            </a:r>
          </a:p>
          <a:p>
            <a:r>
              <a:rPr lang="fr-FR" dirty="0"/>
              <a:t>Certaines équipes se retirent des compétitions si pas bien placés pour ne pas nuire à leur réputation – surtout dans l’industrie</a:t>
            </a:r>
          </a:p>
          <a:p>
            <a:r>
              <a:rPr lang="fr-FR" dirty="0"/>
              <a:t>Plutôt que trouver une vraie solution, on s’occupe d’adapter notre système à un data set existant et à le mesurer avec la métrique prévue</a:t>
            </a:r>
          </a:p>
          <a:p>
            <a:endParaRPr lang="fr-FR" dirty="0"/>
          </a:p>
          <a:p>
            <a:endParaRPr lang="fr-FR" dirty="0"/>
          </a:p>
        </p:txBody>
      </p:sp>
      <p:sp>
        <p:nvSpPr>
          <p:cNvPr id="4" name="Sous-titre 2">
            <a:extLst>
              <a:ext uri="{FF2B5EF4-FFF2-40B4-BE49-F238E27FC236}">
                <a16:creationId xmlns:a16="http://schemas.microsoft.com/office/drawing/2014/main" id="{CEB434BA-082B-CE84-3620-405507D3ADB7}"/>
              </a:ext>
            </a:extLst>
          </p:cNvPr>
          <p:cNvSpPr txBox="1">
            <a:spLocks/>
          </p:cNvSpPr>
          <p:nvPr/>
        </p:nvSpPr>
        <p:spPr>
          <a:xfrm>
            <a:off x="6150383" y="4695444"/>
            <a:ext cx="2278117" cy="243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Light"/>
              <a:buChar char="●"/>
              <a:defRPr sz="16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lt1"/>
                </a:solidFill>
                <a:latin typeface="Figtree"/>
                <a:ea typeface="Figtree"/>
                <a:cs typeface="Figtree"/>
                <a:sym typeface="Figtree"/>
              </a:defRPr>
            </a:lvl9pPr>
          </a:lstStyle>
          <a:p>
            <a:pPr marL="139700" indent="0">
              <a:buNone/>
            </a:pPr>
            <a:r>
              <a:rPr lang="fr-FR" dirty="0"/>
              <a:t>Nissim et al., 2017</a:t>
            </a:r>
          </a:p>
        </p:txBody>
      </p:sp>
    </p:spTree>
    <p:extLst>
      <p:ext uri="{BB962C8B-B14F-4D97-AF65-F5344CB8AC3E}">
        <p14:creationId xmlns:p14="http://schemas.microsoft.com/office/powerpoint/2010/main" val="168555298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2FC13E7-BACE-66E2-B078-64A8FE7C71AF}"/>
              </a:ext>
            </a:extLst>
          </p:cNvPr>
          <p:cNvSpPr>
            <a:spLocks noGrp="1"/>
          </p:cNvSpPr>
          <p:nvPr>
            <p:ph type="subTitle" idx="1"/>
          </p:nvPr>
        </p:nvSpPr>
        <p:spPr>
          <a:xfrm>
            <a:off x="6763407" y="4264573"/>
            <a:ext cx="2278117" cy="243012"/>
          </a:xfrm>
        </p:spPr>
        <p:txBody>
          <a:bodyPr/>
          <a:lstStyle/>
          <a:p>
            <a:r>
              <a:rPr lang="fr-FR" dirty="0" err="1"/>
              <a:t>Paroubek</a:t>
            </a:r>
            <a:r>
              <a:rPr lang="fr-FR" dirty="0"/>
              <a:t> et al., 2007</a:t>
            </a:r>
          </a:p>
        </p:txBody>
      </p:sp>
      <p:pic>
        <p:nvPicPr>
          <p:cNvPr id="5" name="Image 4">
            <a:extLst>
              <a:ext uri="{FF2B5EF4-FFF2-40B4-BE49-F238E27FC236}">
                <a16:creationId xmlns:a16="http://schemas.microsoft.com/office/drawing/2014/main" id="{1EC8810A-0203-078D-E611-61D5763EBE35}"/>
              </a:ext>
            </a:extLst>
          </p:cNvPr>
          <p:cNvPicPr>
            <a:picLocks noChangeAspect="1"/>
          </p:cNvPicPr>
          <p:nvPr/>
        </p:nvPicPr>
        <p:blipFill>
          <a:blip r:embed="rId2"/>
          <a:stretch>
            <a:fillRect/>
          </a:stretch>
        </p:blipFill>
        <p:spPr>
          <a:xfrm>
            <a:off x="2649460" y="0"/>
            <a:ext cx="3845080" cy="5143500"/>
          </a:xfrm>
          <a:prstGeom prst="rect">
            <a:avLst/>
          </a:prstGeom>
        </p:spPr>
      </p:pic>
    </p:spTree>
    <p:extLst>
      <p:ext uri="{BB962C8B-B14F-4D97-AF65-F5344CB8AC3E}">
        <p14:creationId xmlns:p14="http://schemas.microsoft.com/office/powerpoint/2010/main" val="19182861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460926" y="395160"/>
            <a:ext cx="8026125" cy="20998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dirty="0">
                <a:solidFill>
                  <a:schemeClr val="bg1"/>
                </a:solidFill>
              </a:rPr>
              <a:t>Annotation </a:t>
            </a:r>
            <a:br>
              <a:rPr lang="en" sz="2800" dirty="0">
                <a:solidFill>
                  <a:schemeClr val="bg1"/>
                </a:solidFill>
              </a:rPr>
            </a:br>
            <a:r>
              <a:rPr lang="en" sz="2800" dirty="0">
                <a:solidFill>
                  <a:schemeClr val="bg1"/>
                </a:solidFill>
              </a:rPr>
              <a:t>de la continuité référentielle </a:t>
            </a:r>
            <a:br>
              <a:rPr lang="en" sz="2800" dirty="0">
                <a:solidFill>
                  <a:schemeClr val="bg1"/>
                </a:solidFill>
              </a:rPr>
            </a:br>
            <a:r>
              <a:rPr lang="en" sz="2800" dirty="0">
                <a:solidFill>
                  <a:schemeClr val="bg1"/>
                </a:solidFill>
              </a:rPr>
              <a:t>dans un corpus scolaire</a:t>
            </a:r>
            <a:endParaRPr sz="2800" dirty="0">
              <a:solidFill>
                <a:schemeClr val="bg1"/>
              </a:solidFill>
            </a:endParaRPr>
          </a:p>
        </p:txBody>
      </p:sp>
      <p:sp>
        <p:nvSpPr>
          <p:cNvPr id="2" name="Google Shape;88;p12">
            <a:extLst>
              <a:ext uri="{FF2B5EF4-FFF2-40B4-BE49-F238E27FC236}">
                <a16:creationId xmlns:a16="http://schemas.microsoft.com/office/drawing/2014/main" id="{464652BA-3A3C-E3EF-71B0-7B06800D17E8}"/>
              </a:ext>
            </a:extLst>
          </p:cNvPr>
          <p:cNvSpPr txBox="1">
            <a:spLocks/>
          </p:cNvSpPr>
          <p:nvPr/>
        </p:nvSpPr>
        <p:spPr>
          <a:xfrm>
            <a:off x="460926" y="2034895"/>
            <a:ext cx="5335655" cy="6480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4400"/>
              <a:buFont typeface="Raleway"/>
              <a:buNone/>
              <a:defRPr sz="4400" b="0" i="0" u="none" strike="noStrike" cap="none">
                <a:solidFill>
                  <a:schemeClr val="dk2"/>
                </a:solidFill>
                <a:latin typeface="Raleway"/>
                <a:ea typeface="Raleway"/>
                <a:cs typeface="Raleway"/>
                <a:sym typeface="Raleway"/>
              </a:defRPr>
            </a:lvl9pPr>
          </a:lstStyle>
          <a:p>
            <a:r>
              <a:rPr lang="fr-FR" sz="2400" i="1" dirty="0">
                <a:solidFill>
                  <a:schemeClr val="bg1"/>
                </a:solidFill>
              </a:rPr>
              <a:t>Résultats préliminaires</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2"/>
                </a:solidFill>
              </a:rPr>
              <a:t>1.</a:t>
            </a:r>
            <a:endParaRPr sz="7200" dirty="0">
              <a:solidFill>
                <a:schemeClr val="accent2"/>
              </a:solidFill>
            </a:endParaRPr>
          </a:p>
          <a:p>
            <a:pPr marL="0" lvl="0" indent="0" algn="ctr" rtl="0">
              <a:spcBef>
                <a:spcPts val="0"/>
              </a:spcBef>
              <a:spcAft>
                <a:spcPts val="0"/>
              </a:spcAft>
              <a:buNone/>
            </a:pPr>
            <a:r>
              <a:rPr lang="en" dirty="0"/>
              <a:t>Contexte</a:t>
            </a:r>
            <a:endParaRPr dirty="0"/>
          </a:p>
        </p:txBody>
      </p:sp>
      <p:sp>
        <p:nvSpPr>
          <p:cNvPr id="113" name="Google Shape;113;p15"/>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83</a:t>
            </a:fld>
            <a:endParaRPr dirty="0"/>
          </a:p>
        </p:txBody>
      </p:sp>
      <p:sp>
        <p:nvSpPr>
          <p:cNvPr id="3" name="Sous-titre 2">
            <a:extLst>
              <a:ext uri="{FF2B5EF4-FFF2-40B4-BE49-F238E27FC236}">
                <a16:creationId xmlns:a16="http://schemas.microsoft.com/office/drawing/2014/main" id="{48163EAE-301E-6A3B-8C04-C30341D8E03F}"/>
              </a:ext>
            </a:extLst>
          </p:cNvPr>
          <p:cNvSpPr>
            <a:spLocks noGrp="1"/>
          </p:cNvSpPr>
          <p:nvPr>
            <p:ph type="subTitle" idx="1"/>
          </p:nvPr>
        </p:nvSpPr>
        <p:spPr>
          <a:xfrm>
            <a:off x="685800" y="2889039"/>
            <a:ext cx="7772400" cy="784800"/>
          </a:xfrm>
        </p:spPr>
        <p:txBody>
          <a:bodyPr/>
          <a:lstStyle/>
          <a:p>
            <a:r>
              <a:rPr lang="fr-FR" dirty="0"/>
              <a:t>Recherche doctorale, état de l’art </a:t>
            </a:r>
          </a:p>
          <a:p>
            <a:r>
              <a:rPr lang="fr-FR" dirty="0"/>
              <a:t>et corpus existants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50E4EC8E-4749-6D08-A578-3972B1BFA039}"/>
              </a:ext>
            </a:extLst>
          </p:cNvPr>
          <p:cNvSpPr txBox="1">
            <a:spLocks/>
          </p:cNvSpPr>
          <p:nvPr/>
        </p:nvSpPr>
        <p:spPr>
          <a:xfrm>
            <a:off x="1074284" y="76162"/>
            <a:ext cx="6995432" cy="85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1pPr>
            <a:lvl2pPr marR="0" lvl="1"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2pPr>
            <a:lvl3pPr marR="0" lvl="2"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3pPr>
            <a:lvl4pPr marR="0" lvl="3"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4pPr>
            <a:lvl5pPr marR="0" lvl="4"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5pPr>
            <a:lvl6pPr marR="0" lvl="5"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6pPr>
            <a:lvl7pPr marR="0" lvl="6"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7pPr>
            <a:lvl8pPr marR="0" lvl="7"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8pPr>
            <a:lvl9pPr marR="0" lvl="8"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9pPr>
          </a:lstStyle>
          <a:p>
            <a:r>
              <a:rPr lang="fr-FR"/>
              <a:t>Contexte de la recherche</a:t>
            </a:r>
            <a:endParaRPr lang="fr-FR" dirty="0"/>
          </a:p>
        </p:txBody>
      </p:sp>
      <p:sp>
        <p:nvSpPr>
          <p:cNvPr id="5" name="Espace réservé du numéro de diapositive 3">
            <a:extLst>
              <a:ext uri="{FF2B5EF4-FFF2-40B4-BE49-F238E27FC236}">
                <a16:creationId xmlns:a16="http://schemas.microsoft.com/office/drawing/2014/main" id="{4DA77945-C6E6-7469-0610-42D56F568C68}"/>
              </a:ext>
            </a:extLst>
          </p:cNvPr>
          <p:cNvSpPr txBox="1">
            <a:spLocks/>
          </p:cNvSpPr>
          <p:nvPr/>
        </p:nvSpPr>
        <p:spPr>
          <a:xfrm>
            <a:off x="8480575" y="4696933"/>
            <a:ext cx="548700" cy="3135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fld id="{00000000-1234-1234-1234-123412341234}" type="slidenum">
              <a:rPr lang="fr-FR" smtClean="0"/>
              <a:pPr algn="r"/>
              <a:t>84</a:t>
            </a:fld>
            <a:endParaRPr lang="fr-FR"/>
          </a:p>
        </p:txBody>
      </p:sp>
      <p:sp>
        <p:nvSpPr>
          <p:cNvPr id="6" name="ZoneTexte 5">
            <a:extLst>
              <a:ext uri="{FF2B5EF4-FFF2-40B4-BE49-F238E27FC236}">
                <a16:creationId xmlns:a16="http://schemas.microsoft.com/office/drawing/2014/main" id="{6023BAF1-50D3-7F08-BB62-BD1D74030C62}"/>
              </a:ext>
            </a:extLst>
          </p:cNvPr>
          <p:cNvSpPr txBox="1"/>
          <p:nvPr/>
        </p:nvSpPr>
        <p:spPr>
          <a:xfrm>
            <a:off x="510022" y="784459"/>
            <a:ext cx="8123951" cy="1508105"/>
          </a:xfrm>
          <a:prstGeom prst="rect">
            <a:avLst/>
          </a:prstGeom>
          <a:noFill/>
        </p:spPr>
        <p:txBody>
          <a:bodyPr wrap="square" rtlCol="0">
            <a:spAutoFit/>
          </a:bodyPr>
          <a:lstStyle/>
          <a:p>
            <a:pPr lvl="8"/>
            <a:endParaRPr lang="it-IT" sz="1800" dirty="0">
              <a:solidFill>
                <a:schemeClr val="bg1"/>
              </a:solidFill>
              <a:latin typeface="Lato" panose="020F0502020204030203" pitchFamily="34" charset="0"/>
              <a:ea typeface="Lato" panose="020F0502020204030203" pitchFamily="34" charset="0"/>
              <a:cs typeface="Lato" panose="020F0502020204030203" pitchFamily="34" charset="0"/>
            </a:endParaRPr>
          </a:p>
          <a:p>
            <a:pPr lvl="8" algn="ctr"/>
            <a:r>
              <a:rPr lang="fr-FR" sz="1800" b="1" i="1" dirty="0">
                <a:solidFill>
                  <a:schemeClr val="bg1"/>
                </a:solidFill>
                <a:latin typeface="Lato" panose="020F0502020204030203" pitchFamily="34" charset="0"/>
                <a:ea typeface="Lato" panose="020F0502020204030203" pitchFamily="34" charset="0"/>
                <a:cs typeface="Lato" panose="020F0502020204030203" pitchFamily="34" charset="0"/>
              </a:rPr>
              <a:t>Étude des phénomènes de cohérence et cohésion textuelle dans un corpus d’écrits d’élèves d’école primaire</a:t>
            </a:r>
          </a:p>
          <a:p>
            <a:pPr lvl="8" algn="ctr"/>
            <a:r>
              <a:rPr lang="fr-FR" sz="1800" b="1" i="1" dirty="0">
                <a:solidFill>
                  <a:schemeClr val="bg1"/>
                </a:solidFill>
                <a:latin typeface="Lato" panose="020F0502020204030203" pitchFamily="34" charset="0"/>
                <a:ea typeface="Lato" panose="020F0502020204030203" pitchFamily="34" charset="0"/>
                <a:cs typeface="Lato" panose="020F0502020204030203" pitchFamily="34" charset="0"/>
              </a:rPr>
              <a:t>longitudinal et comparable en français, italien et espagnol</a:t>
            </a:r>
          </a:p>
          <a:p>
            <a:pPr lvl="8" algn="ctr"/>
            <a:endParaRPr lang="fr-FR" sz="20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7" name="ZoneTexte 6">
            <a:extLst>
              <a:ext uri="{FF2B5EF4-FFF2-40B4-BE49-F238E27FC236}">
                <a16:creationId xmlns:a16="http://schemas.microsoft.com/office/drawing/2014/main" id="{BD7DC3F8-22DD-A133-F171-A7B4DC4898EE}"/>
              </a:ext>
            </a:extLst>
          </p:cNvPr>
          <p:cNvSpPr txBox="1"/>
          <p:nvPr/>
        </p:nvSpPr>
        <p:spPr>
          <a:xfrm>
            <a:off x="563334" y="2143461"/>
            <a:ext cx="8017328" cy="2923877"/>
          </a:xfrm>
          <a:prstGeom prst="rect">
            <a:avLst/>
          </a:prstGeom>
          <a:noFill/>
        </p:spPr>
        <p:txBody>
          <a:bodyPr wrap="square" rtlCol="0">
            <a:spAutoFit/>
          </a:bodyPr>
          <a:lstStyle/>
          <a:p>
            <a:pPr lvl="8" algn="ctr"/>
            <a:r>
              <a:rPr lang="fr-FR" sz="1600" dirty="0">
                <a:solidFill>
                  <a:schemeClr val="bg1"/>
                </a:solidFill>
                <a:latin typeface="Lato" panose="020F0502020204030203" pitchFamily="34" charset="0"/>
                <a:ea typeface="Lato" panose="020F0502020204030203" pitchFamily="34" charset="0"/>
                <a:cs typeface="Lato" panose="020F0502020204030203" pitchFamily="34" charset="0"/>
              </a:rPr>
              <a:t>Problématiques :</a:t>
            </a:r>
          </a:p>
          <a:p>
            <a:pPr lvl="8" algn="ctr"/>
            <a:endParaRPr lang="fr-FR" sz="16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lvl="8" indent="-285750" algn="ctr">
              <a:buFont typeface="Wingdings" panose="05000000000000000000" pitchFamily="2" charset="2"/>
              <a:buChar char="§"/>
            </a:pPr>
            <a:r>
              <a:rPr lang="fr-FR" sz="1400" dirty="0">
                <a:solidFill>
                  <a:schemeClr val="bg1"/>
                </a:solidFill>
                <a:latin typeface="Lato" panose="020F0502020204030203" pitchFamily="34" charset="0"/>
                <a:ea typeface="Lato" panose="020F0502020204030203" pitchFamily="34" charset="0"/>
                <a:cs typeface="Lato" panose="020F0502020204030203" pitchFamily="34" charset="0"/>
              </a:rPr>
              <a:t>Comment la </a:t>
            </a:r>
            <a:r>
              <a:rPr lang="fr-FR" sz="1400" b="1" dirty="0">
                <a:solidFill>
                  <a:schemeClr val="bg1"/>
                </a:solidFill>
                <a:latin typeface="Lato" panose="020F0502020204030203" pitchFamily="34" charset="0"/>
                <a:ea typeface="Lato" panose="020F0502020204030203" pitchFamily="34" charset="0"/>
                <a:cs typeface="Lato" panose="020F0502020204030203" pitchFamily="34" charset="0"/>
              </a:rPr>
              <a:t>cohérence/cohésion textuelle </a:t>
            </a:r>
            <a:r>
              <a:rPr lang="fr-FR" sz="1400" dirty="0">
                <a:solidFill>
                  <a:schemeClr val="bg1"/>
                </a:solidFill>
                <a:latin typeface="Lato" panose="020F0502020204030203" pitchFamily="34" charset="0"/>
                <a:ea typeface="Lato" panose="020F0502020204030203" pitchFamily="34" charset="0"/>
                <a:cs typeface="Lato" panose="020F0502020204030203" pitchFamily="34" charset="0"/>
              </a:rPr>
              <a:t>se construit à l’école primaire dans les trois langues ?</a:t>
            </a:r>
          </a:p>
          <a:p>
            <a:pPr marL="285750" lvl="8" indent="-285750" algn="ctr">
              <a:buFont typeface="Wingdings" panose="05000000000000000000" pitchFamily="2" charset="2"/>
              <a:buChar char="§"/>
            </a:pPr>
            <a:r>
              <a:rPr lang="fr-FR" dirty="0">
                <a:solidFill>
                  <a:schemeClr val="bg1"/>
                </a:solidFill>
                <a:latin typeface="Lato" panose="020F0502020204030203" pitchFamily="34" charset="0"/>
                <a:ea typeface="Lato" panose="020F0502020204030203" pitchFamily="34" charset="0"/>
                <a:cs typeface="Lato" panose="020F0502020204030203" pitchFamily="34" charset="0"/>
              </a:rPr>
              <a:t>Quelles sont les différences et similarités entre les trois langues ?</a:t>
            </a:r>
            <a:endParaRPr lang="fr-FR" sz="14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lvl="8" indent="-285750" algn="ctr">
              <a:buFont typeface="Wingdings" panose="05000000000000000000" pitchFamily="2" charset="2"/>
              <a:buChar char="§"/>
            </a:pPr>
            <a:r>
              <a:rPr lang="fr-FR" sz="1400" dirty="0">
                <a:solidFill>
                  <a:schemeClr val="bg1"/>
                </a:solidFill>
                <a:latin typeface="Lato" panose="020F0502020204030203" pitchFamily="34" charset="0"/>
                <a:ea typeface="Lato" panose="020F0502020204030203" pitchFamily="34" charset="0"/>
                <a:cs typeface="Lato" panose="020F0502020204030203" pitchFamily="34" charset="0"/>
              </a:rPr>
              <a:t>Comment la décrire de manière empirique  </a:t>
            </a:r>
          </a:p>
          <a:p>
            <a:pPr lvl="8" algn="ctr"/>
            <a:r>
              <a:rPr lang="fr-FR" sz="1400" dirty="0">
                <a:solidFill>
                  <a:schemeClr val="bg1"/>
                </a:solidFill>
                <a:latin typeface="Lato" panose="020F0502020204030203" pitchFamily="34" charset="0"/>
                <a:ea typeface="Lato" panose="020F0502020204030203" pitchFamily="34" charset="0"/>
                <a:cs typeface="Lato" panose="020F0502020204030203" pitchFamily="34" charset="0"/>
              </a:rPr>
              <a:t>pour nourrir la réflexion et les pratiques en didactique de l’écriture ?</a:t>
            </a:r>
          </a:p>
          <a:p>
            <a:pPr lvl="8" algn="ctr"/>
            <a:endParaRPr lang="fr-FR" sz="1400" dirty="0">
              <a:solidFill>
                <a:schemeClr val="bg1"/>
              </a:solidFill>
              <a:latin typeface="Lato" panose="020F0502020204030203" pitchFamily="34" charset="0"/>
              <a:ea typeface="Lato" panose="020F0502020204030203" pitchFamily="34" charset="0"/>
              <a:cs typeface="Lato" panose="020F0502020204030203" pitchFamily="34" charset="0"/>
            </a:endParaRPr>
          </a:p>
          <a:p>
            <a:pPr lvl="8" algn="ctr"/>
            <a:r>
              <a:rPr lang="fr-FR" sz="1600" dirty="0">
                <a:solidFill>
                  <a:schemeClr val="bg1"/>
                </a:solidFill>
                <a:latin typeface="Lato" panose="020F0502020204030203" pitchFamily="34" charset="0"/>
                <a:ea typeface="Lato" panose="020F0502020204030203" pitchFamily="34" charset="0"/>
                <a:cs typeface="Lato" panose="020F0502020204030203" pitchFamily="34" charset="0"/>
              </a:rPr>
              <a:t>Méthodologie :</a:t>
            </a:r>
          </a:p>
          <a:p>
            <a:pPr lvl="8" algn="ctr"/>
            <a:endParaRPr lang="fr-FR" sz="1600"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lvl="8" indent="-285750" algn="ctr">
              <a:buFont typeface="Wingdings" panose="05000000000000000000" pitchFamily="2" charset="2"/>
              <a:buChar char="Ø"/>
            </a:pPr>
            <a:r>
              <a:rPr lang="fr-FR" sz="1800" i="1" dirty="0">
                <a:solidFill>
                  <a:schemeClr val="bg1"/>
                </a:solidFill>
                <a:latin typeface="Lato" panose="020F0502020204030203" pitchFamily="34" charset="0"/>
                <a:ea typeface="Lato" panose="020F0502020204030203" pitchFamily="34" charset="0"/>
                <a:cs typeface="Lato" panose="020F0502020204030203" pitchFamily="34" charset="0"/>
              </a:rPr>
              <a:t>Annotation comparable </a:t>
            </a:r>
          </a:p>
          <a:p>
            <a:pPr lvl="8" algn="ctr"/>
            <a:r>
              <a:rPr lang="fr-FR" sz="1800" i="1" dirty="0">
                <a:solidFill>
                  <a:schemeClr val="bg1"/>
                </a:solidFill>
                <a:latin typeface="Lato" panose="020F0502020204030203" pitchFamily="34" charset="0"/>
                <a:ea typeface="Lato" panose="020F0502020204030203" pitchFamily="34" charset="0"/>
                <a:cs typeface="Lato" panose="020F0502020204030203" pitchFamily="34" charset="0"/>
              </a:rPr>
              <a:t>des chaines de continuité référentielle </a:t>
            </a:r>
          </a:p>
          <a:p>
            <a:endParaRPr lang="fr-FR" dirty="0">
              <a:solidFill>
                <a:schemeClr val="bg1"/>
              </a:solidFill>
            </a:endParaRPr>
          </a:p>
        </p:txBody>
      </p:sp>
    </p:spTree>
    <p:extLst>
      <p:ext uri="{BB962C8B-B14F-4D97-AF65-F5344CB8AC3E}">
        <p14:creationId xmlns:p14="http://schemas.microsoft.com/office/powerpoint/2010/main" val="13984122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16D476-CBEE-86BF-C6FA-88BF688FCD38}"/>
              </a:ext>
            </a:extLst>
          </p:cNvPr>
          <p:cNvSpPr>
            <a:spLocks noGrp="1"/>
          </p:cNvSpPr>
          <p:nvPr>
            <p:ph type="title"/>
          </p:nvPr>
        </p:nvSpPr>
        <p:spPr/>
        <p:txBody>
          <a:bodyPr/>
          <a:lstStyle/>
          <a:p>
            <a:r>
              <a:rPr lang="fr-FR" dirty="0"/>
              <a:t>Focus sur la coréférence</a:t>
            </a:r>
          </a:p>
        </p:txBody>
      </p:sp>
      <p:sp>
        <p:nvSpPr>
          <p:cNvPr id="26" name="ZoneTexte 25">
            <a:extLst>
              <a:ext uri="{FF2B5EF4-FFF2-40B4-BE49-F238E27FC236}">
                <a16:creationId xmlns:a16="http://schemas.microsoft.com/office/drawing/2014/main" id="{B05B629B-4164-2D7C-9CF4-86145F12C364}"/>
              </a:ext>
            </a:extLst>
          </p:cNvPr>
          <p:cNvSpPr txBox="1"/>
          <p:nvPr/>
        </p:nvSpPr>
        <p:spPr>
          <a:xfrm>
            <a:off x="1061990" y="1178136"/>
            <a:ext cx="7053310" cy="369332"/>
          </a:xfrm>
          <a:prstGeom prst="rect">
            <a:avLst/>
          </a:prstGeom>
          <a:noFill/>
        </p:spPr>
        <p:txBody>
          <a:bodyPr wrap="square" rtlCol="0">
            <a:spAutoFit/>
          </a:bodyPr>
          <a:lstStyle/>
          <a:p>
            <a:pPr algn="ctr"/>
            <a:r>
              <a:rPr lang="fr-FR" sz="1800" dirty="0">
                <a:solidFill>
                  <a:schemeClr val="bg1"/>
                </a:solidFill>
                <a:latin typeface="Figtree" panose="020B0604020202020204" charset="0"/>
                <a:cs typeface="Figtree" panose="020B0604020202020204" charset="0"/>
              </a:rPr>
              <a:t>Extraction d’information - </a:t>
            </a:r>
            <a:r>
              <a:rPr lang="fr-FR" sz="1800" b="1" dirty="0">
                <a:solidFill>
                  <a:schemeClr val="bg1"/>
                </a:solidFill>
                <a:latin typeface="Figtree" panose="020B0604020202020204" charset="0"/>
                <a:cs typeface="Figtree" panose="020B0604020202020204" charset="0"/>
              </a:rPr>
              <a:t>Coréférence</a:t>
            </a:r>
            <a:endParaRPr lang="fr-FR" b="1" dirty="0">
              <a:solidFill>
                <a:schemeClr val="bg1"/>
              </a:solidFill>
              <a:latin typeface="Figtree" panose="020B0604020202020204" charset="0"/>
              <a:cs typeface="Figtree" panose="020B0604020202020204" charset="0"/>
            </a:endParaRPr>
          </a:p>
        </p:txBody>
      </p:sp>
      <p:pic>
        <p:nvPicPr>
          <p:cNvPr id="27" name="Image 5">
            <a:extLst>
              <a:ext uri="{FF2B5EF4-FFF2-40B4-BE49-F238E27FC236}">
                <a16:creationId xmlns:a16="http://schemas.microsoft.com/office/drawing/2014/main" id="{38F817A8-6D30-09F7-8492-1D001CAE6A88}"/>
              </a:ext>
            </a:extLst>
          </p:cNvPr>
          <p:cNvPicPr>
            <a:picLocks noChangeAspect="1"/>
          </p:cNvPicPr>
          <p:nvPr/>
        </p:nvPicPr>
        <p:blipFill>
          <a:blip r:embed="rId3"/>
          <a:stretch>
            <a:fillRect/>
          </a:stretch>
        </p:blipFill>
        <p:spPr>
          <a:xfrm>
            <a:off x="477856" y="1704848"/>
            <a:ext cx="8494620" cy="1108993"/>
          </a:xfrm>
          <a:prstGeom prst="rect">
            <a:avLst/>
          </a:prstGeom>
          <a:noFill/>
          <a:ln cap="flat">
            <a:noFill/>
          </a:ln>
        </p:spPr>
      </p:pic>
      <p:sp>
        <p:nvSpPr>
          <p:cNvPr id="28" name="ZoneTexte 6">
            <a:extLst>
              <a:ext uri="{FF2B5EF4-FFF2-40B4-BE49-F238E27FC236}">
                <a16:creationId xmlns:a16="http://schemas.microsoft.com/office/drawing/2014/main" id="{41CF7FAC-AF11-7F68-12A3-182A1C12C993}"/>
              </a:ext>
            </a:extLst>
          </p:cNvPr>
          <p:cNvSpPr txBox="1"/>
          <p:nvPr/>
        </p:nvSpPr>
        <p:spPr>
          <a:xfrm>
            <a:off x="402208" y="2986763"/>
            <a:ext cx="8741792"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600" b="0" i="0" u="none" strike="noStrike" kern="0" cap="none" spc="0" baseline="0" dirty="0">
                <a:solidFill>
                  <a:srgbClr val="FF0000"/>
                </a:solidFill>
                <a:uFillTx/>
                <a:latin typeface="Lato" pitchFamily="34"/>
                <a:ea typeface="Lato" pitchFamily="34"/>
                <a:cs typeface="Lato" pitchFamily="34"/>
              </a:rPr>
              <a:t>Une </a:t>
            </a:r>
            <a:r>
              <a:rPr lang="it-IT" sz="1600" b="0" i="0" u="none" strike="noStrike" kern="0" cap="none" spc="0" baseline="0" dirty="0" err="1">
                <a:solidFill>
                  <a:srgbClr val="FF0000"/>
                </a:solidFill>
                <a:uFillTx/>
                <a:latin typeface="Lato" pitchFamily="34"/>
                <a:ea typeface="Lato" pitchFamily="34"/>
                <a:cs typeface="Lato" pitchFamily="34"/>
              </a:rPr>
              <a:t>sorcière</a:t>
            </a:r>
            <a:r>
              <a:rPr lang="it-IT" sz="1600" b="0" i="0" u="none" strike="noStrike" kern="0" cap="none" spc="0" baseline="0" dirty="0">
                <a:solidFill>
                  <a:srgbClr val="FF0000"/>
                </a:solidFill>
                <a:uFillTx/>
                <a:latin typeface="Lato" pitchFamily="34"/>
                <a:ea typeface="Lato" pitchFamily="34"/>
                <a:cs typeface="Lato" pitchFamily="34"/>
              </a:rPr>
              <a:t> &gt; la </a:t>
            </a:r>
            <a:r>
              <a:rPr lang="it-IT" sz="1600" b="0" i="0" u="none" strike="noStrike" kern="0" cap="none" spc="0" baseline="0" dirty="0" err="1">
                <a:solidFill>
                  <a:srgbClr val="FF0000"/>
                </a:solidFill>
                <a:uFillTx/>
                <a:latin typeface="Lato" pitchFamily="34"/>
                <a:ea typeface="Lato" pitchFamily="34"/>
                <a:cs typeface="Lato" pitchFamily="34"/>
              </a:rPr>
              <a:t>sorcière</a:t>
            </a:r>
            <a:r>
              <a:rPr lang="it-IT" sz="1600" b="0" i="0" u="none" strike="noStrike" kern="0" cap="none" spc="0" baseline="0" dirty="0">
                <a:solidFill>
                  <a:srgbClr val="FF0000"/>
                </a:solidFill>
                <a:uFillTx/>
                <a:latin typeface="Lato" pitchFamily="34"/>
                <a:ea typeface="Lato" pitchFamily="34"/>
                <a:cs typeface="Lato" pitchFamily="34"/>
              </a:rPr>
              <a:t> &gt; sa &gt; elle &gt; elle	</a:t>
            </a:r>
            <a:r>
              <a:rPr lang="it-IT" sz="1600" b="0" i="0" u="none" strike="noStrike" kern="0" cap="none" spc="0" baseline="0" dirty="0">
                <a:solidFill>
                  <a:srgbClr val="00B050"/>
                </a:solidFill>
                <a:uFillTx/>
                <a:latin typeface="Lato" pitchFamily="34"/>
                <a:ea typeface="Lato" pitchFamily="34"/>
                <a:cs typeface="Lato" pitchFamily="34"/>
              </a:rPr>
              <a:t>un chat noir &gt; Il &gt; le &gt; Il &gt; l’ &gt; chat </a:t>
            </a:r>
            <a:r>
              <a:rPr lang="it-IT" sz="1600" b="0" i="0" u="none" strike="noStrike" kern="0" cap="none" spc="0" baseline="0" dirty="0" err="1">
                <a:solidFill>
                  <a:srgbClr val="00B050"/>
                </a:solidFill>
                <a:uFillTx/>
                <a:latin typeface="Lato" pitchFamily="34"/>
                <a:ea typeface="Lato" pitchFamily="34"/>
                <a:cs typeface="Lato" pitchFamily="34"/>
              </a:rPr>
              <a:t>vert</a:t>
            </a:r>
            <a:r>
              <a:rPr lang="it-IT" sz="1600" b="0" i="0" u="none" strike="noStrike" kern="0" cap="none" spc="0" baseline="0" dirty="0">
                <a:solidFill>
                  <a:srgbClr val="00B050"/>
                </a:solidFill>
                <a:uFillTx/>
                <a:latin typeface="Lato" pitchFamily="34"/>
                <a:ea typeface="Lato" pitchFamily="34"/>
                <a:cs typeface="Lato" pitchFamily="34"/>
              </a:rPr>
              <a:t> &gt; le</a:t>
            </a:r>
            <a:endParaRPr lang="fr-FR" sz="1600" b="0" i="0" u="none" strike="noStrike" kern="0" cap="none" spc="0" baseline="0" dirty="0">
              <a:solidFill>
                <a:srgbClr val="00B050"/>
              </a:solidFill>
              <a:uFillTx/>
              <a:latin typeface="Lato" pitchFamily="34"/>
              <a:ea typeface="Lato" pitchFamily="34"/>
              <a:cs typeface="Lato" pitchFamily="34"/>
            </a:endParaRPr>
          </a:p>
        </p:txBody>
      </p:sp>
      <p:sp>
        <p:nvSpPr>
          <p:cNvPr id="32" name="ZoneTexte 8">
            <a:extLst>
              <a:ext uri="{FF2B5EF4-FFF2-40B4-BE49-F238E27FC236}">
                <a16:creationId xmlns:a16="http://schemas.microsoft.com/office/drawing/2014/main" id="{198F522E-DCB3-3C69-256E-1EC94627DE92}"/>
              </a:ext>
            </a:extLst>
          </p:cNvPr>
          <p:cNvSpPr txBox="1"/>
          <p:nvPr/>
        </p:nvSpPr>
        <p:spPr>
          <a:xfrm>
            <a:off x="5284902" y="2536842"/>
            <a:ext cx="3687574"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200" b="0" i="1" u="none" strike="noStrike" kern="0" cap="none" spc="0" baseline="0" dirty="0">
                <a:solidFill>
                  <a:srgbClr val="000000"/>
                </a:solidFill>
                <a:uFillTx/>
                <a:latin typeface="Lato" pitchFamily="34"/>
                <a:ea typeface="Lato" pitchFamily="34"/>
                <a:cs typeface="Lato" pitchFamily="34"/>
              </a:rPr>
              <a:t>Texte </a:t>
            </a:r>
            <a:r>
              <a:rPr lang="it-IT" sz="1200" b="0" i="1" u="none" strike="noStrike" kern="0" cap="none" spc="0" baseline="0" dirty="0" err="1">
                <a:solidFill>
                  <a:srgbClr val="000000"/>
                </a:solidFill>
                <a:uFillTx/>
                <a:latin typeface="Lato" pitchFamily="34"/>
                <a:ea typeface="Lato" pitchFamily="34"/>
                <a:cs typeface="Lato" pitchFamily="34"/>
              </a:rPr>
              <a:t>normalisé</a:t>
            </a:r>
            <a:r>
              <a:rPr lang="it-IT" sz="1200" b="0" i="1" u="none" strike="noStrike" kern="0" cap="none" spc="0" baseline="0" dirty="0">
                <a:solidFill>
                  <a:srgbClr val="000000"/>
                </a:solidFill>
                <a:uFillTx/>
                <a:latin typeface="Lato" pitchFamily="34"/>
                <a:ea typeface="Lato" pitchFamily="34"/>
                <a:cs typeface="Lato" pitchFamily="34"/>
              </a:rPr>
              <a:t> </a:t>
            </a:r>
            <a:r>
              <a:rPr lang="it-IT" sz="1200" b="0" i="1" u="none" strike="noStrike" kern="0" cap="none" spc="0" baseline="0" dirty="0" err="1">
                <a:solidFill>
                  <a:srgbClr val="000000"/>
                </a:solidFill>
                <a:uFillTx/>
                <a:latin typeface="Lato" pitchFamily="34"/>
                <a:ea typeface="Lato" pitchFamily="34"/>
                <a:cs typeface="Lato" pitchFamily="34"/>
              </a:rPr>
              <a:t>tiré</a:t>
            </a:r>
            <a:r>
              <a:rPr lang="it-IT" sz="1200" b="0" i="1" u="none" strike="noStrike" kern="0" cap="none" spc="0" baseline="0" dirty="0">
                <a:solidFill>
                  <a:srgbClr val="000000"/>
                </a:solidFill>
                <a:uFillTx/>
                <a:latin typeface="Lato" pitchFamily="34"/>
                <a:ea typeface="Lato" pitchFamily="34"/>
                <a:cs typeface="Lato" pitchFamily="34"/>
              </a:rPr>
              <a:t> </a:t>
            </a:r>
            <a:r>
              <a:rPr lang="it-IT" sz="1200" b="0" i="1" u="none" strike="noStrike" kern="0" cap="none" spc="0" baseline="0" dirty="0" err="1">
                <a:solidFill>
                  <a:srgbClr val="000000"/>
                </a:solidFill>
                <a:uFillTx/>
                <a:latin typeface="Lato" pitchFamily="34"/>
                <a:ea typeface="Lato" pitchFamily="34"/>
                <a:cs typeface="Lato" pitchFamily="34"/>
              </a:rPr>
              <a:t>du</a:t>
            </a:r>
            <a:r>
              <a:rPr lang="it-IT" sz="1200" b="0" i="1" u="none" strike="noStrike" kern="0" cap="none" spc="0" baseline="0" dirty="0">
                <a:solidFill>
                  <a:srgbClr val="000000"/>
                </a:solidFill>
                <a:uFillTx/>
                <a:latin typeface="Lato" pitchFamily="34"/>
                <a:ea typeface="Lato" pitchFamily="34"/>
                <a:cs typeface="Lato" pitchFamily="34"/>
              </a:rPr>
              <a:t> corpus Scoledit, CE2, </a:t>
            </a:r>
            <a:r>
              <a:rPr lang="fr-FR" sz="1200" b="0" i="1" u="none" strike="noStrike" kern="0" cap="none" spc="0" baseline="0" dirty="0">
                <a:solidFill>
                  <a:srgbClr val="000000"/>
                </a:solidFill>
                <a:uFillTx/>
                <a:latin typeface="Lato" pitchFamily="34"/>
                <a:ea typeface="Lato" pitchFamily="34"/>
                <a:cs typeface="Lato" pitchFamily="34"/>
              </a:rPr>
              <a:t>élève</a:t>
            </a:r>
            <a:r>
              <a:rPr lang="it-IT" sz="1200" b="0" i="1" u="none" strike="noStrike" kern="0" cap="none" spc="0" baseline="0" dirty="0">
                <a:solidFill>
                  <a:srgbClr val="000000"/>
                </a:solidFill>
                <a:uFillTx/>
                <a:latin typeface="Lato" pitchFamily="34"/>
                <a:ea typeface="Lato" pitchFamily="34"/>
                <a:cs typeface="Lato" pitchFamily="34"/>
              </a:rPr>
              <a:t> 207 </a:t>
            </a:r>
            <a:endParaRPr lang="fr-FR" sz="1200" b="0" i="1" u="none" strike="noStrike" kern="0" cap="none" spc="0" baseline="0" dirty="0">
              <a:solidFill>
                <a:srgbClr val="000000"/>
              </a:solidFill>
              <a:uFillTx/>
              <a:latin typeface="Lato" pitchFamily="34"/>
              <a:ea typeface="Lato" pitchFamily="34"/>
              <a:cs typeface="Lato" pitchFamily="34"/>
            </a:endParaRPr>
          </a:p>
        </p:txBody>
      </p:sp>
      <p:sp>
        <p:nvSpPr>
          <p:cNvPr id="3" name="ZoneTexte 2">
            <a:extLst>
              <a:ext uri="{FF2B5EF4-FFF2-40B4-BE49-F238E27FC236}">
                <a16:creationId xmlns:a16="http://schemas.microsoft.com/office/drawing/2014/main" id="{92B5C4D6-3E2C-2056-70FA-0E370A32886F}"/>
              </a:ext>
            </a:extLst>
          </p:cNvPr>
          <p:cNvSpPr txBox="1"/>
          <p:nvPr/>
        </p:nvSpPr>
        <p:spPr>
          <a:xfrm>
            <a:off x="547002" y="3272252"/>
            <a:ext cx="8452204" cy="2031325"/>
          </a:xfrm>
          <a:prstGeom prst="rect">
            <a:avLst/>
          </a:prstGeom>
          <a:noFill/>
        </p:spPr>
        <p:txBody>
          <a:bodyPr wrap="square" rtlCol="0">
            <a:spAutoFit/>
          </a:bodyPr>
          <a:lstStyle/>
          <a:p>
            <a:pPr marL="285750" indent="-285750">
              <a:buClr>
                <a:schemeClr val="bg1"/>
              </a:buClr>
              <a:buFont typeface="Wingdings" panose="05000000000000000000" pitchFamily="2" charset="2"/>
              <a:buChar char="Ø"/>
            </a:pPr>
            <a:endParaRPr lang="fr-FR" i="1" dirty="0">
              <a:solidFill>
                <a:schemeClr val="bg1"/>
              </a:solidFill>
              <a:latin typeface="Lato" panose="020F0502020204030203" pitchFamily="34" charset="0"/>
              <a:ea typeface="Lato" panose="020F0502020204030203" pitchFamily="34" charset="0"/>
              <a:cs typeface="Lato" panose="020F0502020204030203" pitchFamily="34" charset="0"/>
            </a:endParaRPr>
          </a:p>
          <a:p>
            <a:pPr marL="285750" indent="-285750">
              <a:buClr>
                <a:schemeClr val="bg1"/>
              </a:buClr>
              <a:buFont typeface="Wingdings" panose="05000000000000000000" pitchFamily="2" charset="2"/>
              <a:buChar char="Ø"/>
            </a:pPr>
            <a:r>
              <a:rPr lang="fr-FR" dirty="0">
                <a:solidFill>
                  <a:schemeClr val="bg1"/>
                </a:solidFill>
                <a:latin typeface="Lato" panose="020F0502020204030203" pitchFamily="34" charset="0"/>
                <a:ea typeface="Lato" panose="020F0502020204030203" pitchFamily="34" charset="0"/>
                <a:cs typeface="Lato" panose="020F0502020204030203" pitchFamily="34" charset="0"/>
              </a:rPr>
              <a:t>Continuité référentielle – dans notre travail, </a:t>
            </a:r>
            <a:r>
              <a:rPr lang="fr-FR" i="1" dirty="0">
                <a:solidFill>
                  <a:schemeClr val="bg1"/>
                </a:solidFill>
                <a:latin typeface="Lato" panose="020F0502020204030203" pitchFamily="34" charset="0"/>
                <a:ea typeface="Lato" panose="020F0502020204030203" pitchFamily="34" charset="0"/>
                <a:cs typeface="Lato" panose="020F0502020204030203" pitchFamily="34" charset="0"/>
              </a:rPr>
              <a:t>ensemble des expressions linguistiques utilisées par l’élève pour réaliser la présence de référents donnés dans l’univers d’un texte donné</a:t>
            </a:r>
          </a:p>
          <a:p>
            <a:pPr>
              <a:buClr>
                <a:schemeClr val="bg1"/>
              </a:buClr>
            </a:pPr>
            <a:r>
              <a:rPr lang="fr-FR" dirty="0">
                <a:solidFill>
                  <a:schemeClr val="bg1"/>
                </a:solidFill>
                <a:latin typeface="Lato" panose="020F0502020204030203" pitchFamily="34" charset="0"/>
                <a:ea typeface="Lato" panose="020F0502020204030203" pitchFamily="34" charset="0"/>
                <a:cs typeface="Lato" panose="020F0502020204030203" pitchFamily="34" charset="0"/>
              </a:rPr>
              <a:t>      (</a:t>
            </a:r>
            <a:r>
              <a:rPr lang="fr-FR" i="1" dirty="0">
                <a:solidFill>
                  <a:schemeClr val="bg1"/>
                </a:solidFill>
                <a:latin typeface="Lato" panose="020F0502020204030203" pitchFamily="34" charset="0"/>
                <a:ea typeface="Lato" panose="020F0502020204030203" pitchFamily="34" charset="0"/>
                <a:cs typeface="Lato" panose="020F0502020204030203" pitchFamily="34" charset="0"/>
              </a:rPr>
              <a:t>Garcia-Debanc et al., 2019 ; </a:t>
            </a:r>
            <a:r>
              <a:rPr lang="fr-FR" dirty="0">
                <a:solidFill>
                  <a:schemeClr val="bg1"/>
                </a:solidFill>
                <a:latin typeface="Lato" panose="020F0502020204030203" pitchFamily="34" charset="0"/>
                <a:ea typeface="Lato" panose="020F0502020204030203" pitchFamily="34" charset="0"/>
                <a:cs typeface="Lato" panose="020F0502020204030203" pitchFamily="34" charset="0"/>
              </a:rPr>
              <a:t>inspiré de </a:t>
            </a:r>
            <a:r>
              <a:rPr lang="fr-FR" i="1" dirty="0">
                <a:solidFill>
                  <a:schemeClr val="bg1"/>
                </a:solidFill>
                <a:latin typeface="Lato" panose="020F0502020204030203" pitchFamily="34" charset="0"/>
                <a:ea typeface="Lato" panose="020F0502020204030203" pitchFamily="34" charset="0"/>
                <a:cs typeface="Lato" panose="020F0502020204030203" pitchFamily="34" charset="0"/>
              </a:rPr>
              <a:t>T. </a:t>
            </a:r>
            <a:r>
              <a:rPr lang="fr-FR" i="1" dirty="0" err="1">
                <a:solidFill>
                  <a:schemeClr val="bg1"/>
                </a:solidFill>
                <a:latin typeface="Lato" panose="020F0502020204030203" pitchFamily="34" charset="0"/>
                <a:ea typeface="Lato" panose="020F0502020204030203" pitchFamily="34" charset="0"/>
                <a:cs typeface="Lato" panose="020F0502020204030203" pitchFamily="34" charset="0"/>
              </a:rPr>
              <a:t>Givón</a:t>
            </a:r>
            <a:r>
              <a:rPr lang="fr-FR" i="1" dirty="0">
                <a:solidFill>
                  <a:schemeClr val="bg1"/>
                </a:solidFill>
                <a:latin typeface="Lato" panose="020F0502020204030203" pitchFamily="34" charset="0"/>
                <a:ea typeface="Lato" panose="020F0502020204030203" pitchFamily="34" charset="0"/>
                <a:cs typeface="Lato" panose="020F0502020204030203" pitchFamily="34" charset="0"/>
              </a:rPr>
              <a:t>, 1983)</a:t>
            </a:r>
          </a:p>
          <a:p>
            <a:pPr marL="285750" indent="-285750">
              <a:buClr>
                <a:schemeClr val="bg1"/>
              </a:buClr>
              <a:buFont typeface="Wingdings" panose="05000000000000000000" pitchFamily="2" charset="2"/>
              <a:buChar char="Ø"/>
            </a:pPr>
            <a:r>
              <a:rPr lang="it-IT" dirty="0">
                <a:solidFill>
                  <a:schemeClr val="bg1"/>
                </a:solidFill>
                <a:latin typeface="Lato" panose="020F0502020204030203" pitchFamily="34" charset="0"/>
                <a:ea typeface="Lato" panose="020F0502020204030203" pitchFamily="34" charset="0"/>
                <a:cs typeface="Lato" panose="020F0502020204030203" pitchFamily="34" charset="0"/>
              </a:rPr>
              <a:t>Chaine de </a:t>
            </a:r>
            <a:r>
              <a:rPr lang="it-IT" dirty="0" err="1">
                <a:solidFill>
                  <a:schemeClr val="bg1"/>
                </a:solidFill>
                <a:latin typeface="Lato" panose="020F0502020204030203" pitchFamily="34" charset="0"/>
                <a:ea typeface="Lato" panose="020F0502020204030203" pitchFamily="34" charset="0"/>
                <a:cs typeface="Lato" panose="020F0502020204030203" pitchFamily="34" charset="0"/>
              </a:rPr>
              <a:t>référence</a:t>
            </a:r>
            <a:r>
              <a:rPr lang="it-IT" dirty="0">
                <a:solidFill>
                  <a:schemeClr val="bg1"/>
                </a:solidFill>
                <a:latin typeface="Lato" panose="020F0502020204030203" pitchFamily="34" charset="0"/>
                <a:ea typeface="Lato" panose="020F0502020204030203" pitchFamily="34" charset="0"/>
                <a:cs typeface="Lato" panose="020F0502020204030203" pitchFamily="34" charset="0"/>
              </a:rPr>
              <a:t> – suite d’</a:t>
            </a:r>
            <a:r>
              <a:rPr lang="it-IT" dirty="0" err="1">
                <a:solidFill>
                  <a:schemeClr val="bg1"/>
                </a:solidFill>
                <a:latin typeface="Lato" panose="020F0502020204030203" pitchFamily="34" charset="0"/>
                <a:ea typeface="Lato" panose="020F0502020204030203" pitchFamily="34" charset="0"/>
                <a:cs typeface="Lato" panose="020F0502020204030203" pitchFamily="34" charset="0"/>
              </a:rPr>
              <a:t>au</a:t>
            </a:r>
            <a:r>
              <a:rPr lang="it-IT"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dirty="0" err="1">
                <a:solidFill>
                  <a:schemeClr val="bg1"/>
                </a:solidFill>
                <a:latin typeface="Lato" panose="020F0502020204030203" pitchFamily="34" charset="0"/>
                <a:ea typeface="Lato" panose="020F0502020204030203" pitchFamily="34" charset="0"/>
                <a:cs typeface="Lato" panose="020F0502020204030203" pitchFamily="34" charset="0"/>
              </a:rPr>
              <a:t>moins</a:t>
            </a:r>
            <a:r>
              <a:rPr lang="it-IT"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dirty="0" err="1">
                <a:solidFill>
                  <a:schemeClr val="bg1"/>
                </a:solidFill>
                <a:latin typeface="Lato" panose="020F0502020204030203" pitchFamily="34" charset="0"/>
                <a:ea typeface="Lato" panose="020F0502020204030203" pitchFamily="34" charset="0"/>
                <a:cs typeface="Lato" panose="020F0502020204030203" pitchFamily="34" charset="0"/>
              </a:rPr>
              <a:t>trois</a:t>
            </a:r>
            <a:r>
              <a:rPr lang="it-IT"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dirty="0" err="1">
                <a:solidFill>
                  <a:schemeClr val="bg1"/>
                </a:solidFill>
                <a:latin typeface="Lato" panose="020F0502020204030203" pitchFamily="34" charset="0"/>
                <a:ea typeface="Lato" panose="020F0502020204030203" pitchFamily="34" charset="0"/>
                <a:cs typeface="Lato" panose="020F0502020204030203" pitchFamily="34" charset="0"/>
              </a:rPr>
              <a:t>expressions</a:t>
            </a:r>
            <a:r>
              <a:rPr lang="it-IT" dirty="0">
                <a:solidFill>
                  <a:schemeClr val="bg1"/>
                </a:solidFill>
                <a:latin typeface="Lato" panose="020F0502020204030203" pitchFamily="34" charset="0"/>
                <a:ea typeface="Lato" panose="020F0502020204030203" pitchFamily="34" charset="0"/>
                <a:cs typeface="Lato" panose="020F0502020204030203" pitchFamily="34" charset="0"/>
              </a:rPr>
              <a:t> d’une production </a:t>
            </a:r>
            <a:r>
              <a:rPr lang="it-IT" dirty="0" err="1">
                <a:solidFill>
                  <a:schemeClr val="bg1"/>
                </a:solidFill>
                <a:latin typeface="Lato" panose="020F0502020204030203" pitchFamily="34" charset="0"/>
                <a:ea typeface="Lato" panose="020F0502020204030203" pitchFamily="34" charset="0"/>
                <a:cs typeface="Lato" panose="020F0502020204030203" pitchFamily="34" charset="0"/>
              </a:rPr>
              <a:t>écrite</a:t>
            </a:r>
            <a:r>
              <a:rPr lang="it-IT"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dirty="0" err="1">
                <a:solidFill>
                  <a:schemeClr val="bg1"/>
                </a:solidFill>
                <a:latin typeface="Lato" panose="020F0502020204030203" pitchFamily="34" charset="0"/>
                <a:ea typeface="Lato" panose="020F0502020204030203" pitchFamily="34" charset="0"/>
                <a:cs typeface="Lato" panose="020F0502020204030203" pitchFamily="34" charset="0"/>
              </a:rPr>
              <a:t>ou</a:t>
            </a:r>
            <a:r>
              <a:rPr lang="it-IT" dirty="0">
                <a:solidFill>
                  <a:schemeClr val="bg1"/>
                </a:solidFill>
                <a:latin typeface="Lato" panose="020F0502020204030203" pitchFamily="34" charset="0"/>
                <a:ea typeface="Lato" panose="020F0502020204030203" pitchFamily="34" charset="0"/>
                <a:cs typeface="Lato" panose="020F0502020204030203" pitchFamily="34" charset="0"/>
              </a:rPr>
              <a:t> orale qui </a:t>
            </a:r>
            <a:r>
              <a:rPr lang="it-IT" dirty="0" err="1">
                <a:solidFill>
                  <a:schemeClr val="bg1"/>
                </a:solidFill>
                <a:latin typeface="Lato" panose="020F0502020204030203" pitchFamily="34" charset="0"/>
                <a:ea typeface="Lato" panose="020F0502020204030203" pitchFamily="34" charset="0"/>
                <a:cs typeface="Lato" panose="020F0502020204030203" pitchFamily="34" charset="0"/>
              </a:rPr>
              <a:t>renvoient</a:t>
            </a:r>
            <a:r>
              <a:rPr lang="it-IT" dirty="0">
                <a:solidFill>
                  <a:schemeClr val="bg1"/>
                </a:solidFill>
                <a:latin typeface="Lato" panose="020F0502020204030203" pitchFamily="34" charset="0"/>
                <a:ea typeface="Lato" panose="020F0502020204030203" pitchFamily="34" charset="0"/>
                <a:cs typeface="Lato" panose="020F0502020204030203" pitchFamily="34" charset="0"/>
              </a:rPr>
              <a:t> à une </a:t>
            </a:r>
            <a:r>
              <a:rPr lang="it-IT" dirty="0" err="1">
                <a:solidFill>
                  <a:schemeClr val="bg1"/>
                </a:solidFill>
                <a:latin typeface="Lato" panose="020F0502020204030203" pitchFamily="34" charset="0"/>
                <a:ea typeface="Lato" panose="020F0502020204030203" pitchFamily="34" charset="0"/>
                <a:cs typeface="Lato" panose="020F0502020204030203" pitchFamily="34" charset="0"/>
              </a:rPr>
              <a:t>même</a:t>
            </a:r>
            <a:r>
              <a:rPr lang="it-IT"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dirty="0" err="1">
                <a:solidFill>
                  <a:schemeClr val="bg1"/>
                </a:solidFill>
                <a:latin typeface="Lato" panose="020F0502020204030203" pitchFamily="34" charset="0"/>
                <a:ea typeface="Lato" panose="020F0502020204030203" pitchFamily="34" charset="0"/>
                <a:cs typeface="Lato" panose="020F0502020204030203" pitchFamily="34" charset="0"/>
              </a:rPr>
              <a:t>entité</a:t>
            </a:r>
            <a:r>
              <a:rPr lang="it-IT"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dirty="0" err="1">
                <a:solidFill>
                  <a:schemeClr val="bg1"/>
                </a:solidFill>
                <a:latin typeface="Lato" panose="020F0502020204030203" pitchFamily="34" charset="0"/>
                <a:ea typeface="Lato" panose="020F0502020204030203" pitchFamily="34" charset="0"/>
                <a:cs typeface="Lato" panose="020F0502020204030203" pitchFamily="34" charset="0"/>
              </a:rPr>
              <a:t>appartenant</a:t>
            </a:r>
            <a:r>
              <a:rPr lang="it-IT" dirty="0">
                <a:solidFill>
                  <a:schemeClr val="bg1"/>
                </a:solidFill>
                <a:latin typeface="Lato" panose="020F0502020204030203" pitchFamily="34" charset="0"/>
                <a:ea typeface="Lato" panose="020F0502020204030203" pitchFamily="34" charset="0"/>
                <a:cs typeface="Lato" panose="020F0502020204030203" pitchFamily="34" charset="0"/>
              </a:rPr>
              <a:t> à l’</a:t>
            </a:r>
            <a:r>
              <a:rPr lang="fr-FR" dirty="0">
                <a:solidFill>
                  <a:schemeClr val="bg1"/>
                </a:solidFill>
                <a:latin typeface="Lato" panose="020F0502020204030203" pitchFamily="34" charset="0"/>
                <a:ea typeface="Lato" panose="020F0502020204030203" pitchFamily="34" charset="0"/>
                <a:cs typeface="Lato" panose="020F0502020204030203" pitchFamily="34" charset="0"/>
              </a:rPr>
              <a:t>univers</a:t>
            </a:r>
            <a:r>
              <a:rPr lang="it-IT"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dirty="0" err="1">
                <a:solidFill>
                  <a:schemeClr val="bg1"/>
                </a:solidFill>
                <a:latin typeface="Lato" panose="020F0502020204030203" pitchFamily="34" charset="0"/>
                <a:ea typeface="Lato" panose="020F0502020204030203" pitchFamily="34" charset="0"/>
                <a:cs typeface="Lato" panose="020F0502020204030203" pitchFamily="34" charset="0"/>
              </a:rPr>
              <a:t>du</a:t>
            </a:r>
            <a:r>
              <a:rPr lang="it-IT" dirty="0">
                <a:solidFill>
                  <a:schemeClr val="bg1"/>
                </a:solidFill>
                <a:latin typeface="Lato" panose="020F0502020204030203" pitchFamily="34" charset="0"/>
                <a:ea typeface="Lato" panose="020F0502020204030203" pitchFamily="34" charset="0"/>
                <a:cs typeface="Lato" panose="020F0502020204030203" pitchFamily="34" charset="0"/>
              </a:rPr>
              <a:t> texte </a:t>
            </a:r>
            <a:r>
              <a:rPr lang="fr-FR" i="1" dirty="0">
                <a:solidFill>
                  <a:schemeClr val="bg1"/>
                </a:solidFill>
                <a:latin typeface="Lato" panose="020F0502020204030203" pitchFamily="34" charset="0"/>
                <a:ea typeface="Lato" panose="020F0502020204030203" pitchFamily="34" charset="0"/>
                <a:cs typeface="Lato" panose="020F0502020204030203" pitchFamily="34" charset="0"/>
              </a:rPr>
              <a:t>(</a:t>
            </a:r>
            <a:r>
              <a:rPr lang="fr-FR" i="1" dirty="0" err="1">
                <a:solidFill>
                  <a:schemeClr val="bg1"/>
                </a:solidFill>
                <a:latin typeface="Lato" panose="020F0502020204030203" pitchFamily="34" charset="0"/>
                <a:ea typeface="Lato" panose="020F0502020204030203" pitchFamily="34" charset="0"/>
                <a:cs typeface="Lato" panose="020F0502020204030203" pitchFamily="34" charset="0"/>
              </a:rPr>
              <a:t>Schnedecker</a:t>
            </a:r>
            <a:r>
              <a:rPr lang="fr-FR" i="1" dirty="0">
                <a:solidFill>
                  <a:schemeClr val="bg1"/>
                </a:solidFill>
                <a:latin typeface="Lato" panose="020F0502020204030203" pitchFamily="34" charset="0"/>
                <a:ea typeface="Lato" panose="020F0502020204030203" pitchFamily="34" charset="0"/>
                <a:cs typeface="Lato" panose="020F0502020204030203" pitchFamily="34" charset="0"/>
              </a:rPr>
              <a:t>, 1997, 2021) </a:t>
            </a:r>
          </a:p>
          <a:p>
            <a:pPr>
              <a:buClr>
                <a:schemeClr val="bg1"/>
              </a:buClr>
            </a:pPr>
            <a:r>
              <a:rPr lang="fr-FR" i="1" dirty="0">
                <a:solidFill>
                  <a:schemeClr val="bg1"/>
                </a:solidFill>
                <a:latin typeface="Lato" panose="020F0502020204030203" pitchFamily="34" charset="0"/>
                <a:ea typeface="Lato" panose="020F0502020204030203" pitchFamily="34" charset="0"/>
                <a:cs typeface="Lato" panose="020F0502020204030203" pitchFamily="34" charset="0"/>
              </a:rPr>
              <a:t>       (Chastain, 1975 ; </a:t>
            </a:r>
            <a:r>
              <a:rPr lang="fr-FR" i="1" dirty="0" err="1">
                <a:solidFill>
                  <a:schemeClr val="bg1"/>
                </a:solidFill>
                <a:latin typeface="Lato" panose="020F0502020204030203" pitchFamily="34" charset="0"/>
                <a:ea typeface="Lato" panose="020F0502020204030203" pitchFamily="34" charset="0"/>
                <a:cs typeface="Lato" panose="020F0502020204030203" pitchFamily="34" charset="0"/>
              </a:rPr>
              <a:t>Corblin</a:t>
            </a:r>
            <a:r>
              <a:rPr lang="fr-FR" i="1" dirty="0">
                <a:solidFill>
                  <a:schemeClr val="bg1"/>
                </a:solidFill>
                <a:latin typeface="Lato" panose="020F0502020204030203" pitchFamily="34" charset="0"/>
                <a:ea typeface="Lato" panose="020F0502020204030203" pitchFamily="34" charset="0"/>
                <a:cs typeface="Lato" panose="020F0502020204030203" pitchFamily="34" charset="0"/>
              </a:rPr>
              <a:t>, 1985, 1995 ; Charolles, 1988) </a:t>
            </a:r>
          </a:p>
          <a:p>
            <a:pPr marL="285750" indent="-285750">
              <a:buFont typeface="Wingdings" panose="05000000000000000000" pitchFamily="2" charset="2"/>
              <a:buChar char="Ø"/>
            </a:pPr>
            <a:endParaRPr lang="it-IT" i="1" dirty="0">
              <a:latin typeface="Lato" panose="020F0502020204030203" pitchFamily="34" charset="0"/>
              <a:ea typeface="Lato" panose="020F0502020204030203" pitchFamily="34" charset="0"/>
              <a:cs typeface="Lato" panose="020F0502020204030203" pitchFamily="34" charset="0"/>
            </a:endParaRPr>
          </a:p>
          <a:p>
            <a:endParaRPr lang="it-IT"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69242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DF7098-F6FE-0FA5-8019-D878C4F14188}"/>
              </a:ext>
            </a:extLst>
          </p:cNvPr>
          <p:cNvSpPr>
            <a:spLocks noGrp="1"/>
          </p:cNvSpPr>
          <p:nvPr>
            <p:ph type="title"/>
          </p:nvPr>
        </p:nvSpPr>
        <p:spPr/>
        <p:txBody>
          <a:bodyPr/>
          <a:lstStyle/>
          <a:p>
            <a:r>
              <a:rPr lang="fr-FR" dirty="0"/>
              <a:t>Anaphore et coréférence</a:t>
            </a:r>
          </a:p>
        </p:txBody>
      </p:sp>
      <p:sp>
        <p:nvSpPr>
          <p:cNvPr id="4" name="Ellipse 7">
            <a:extLst>
              <a:ext uri="{FF2B5EF4-FFF2-40B4-BE49-F238E27FC236}">
                <a16:creationId xmlns:a16="http://schemas.microsoft.com/office/drawing/2014/main" id="{E3B87D96-848D-8A7A-119F-08D9753A64A0}"/>
              </a:ext>
            </a:extLst>
          </p:cNvPr>
          <p:cNvSpPr/>
          <p:nvPr/>
        </p:nvSpPr>
        <p:spPr>
          <a:xfrm>
            <a:off x="720000" y="1566238"/>
            <a:ext cx="2521238" cy="246264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D5A1"/>
          </a:solidFill>
          <a:ln w="25402" cap="flat">
            <a:solidFill>
              <a:srgbClr val="FFC173"/>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400" b="0" i="0" u="none" strike="noStrike" kern="0" cap="none" spc="0" baseline="0">
              <a:solidFill>
                <a:srgbClr val="FFFFFF"/>
              </a:solidFill>
              <a:uFillTx/>
              <a:latin typeface="Arial"/>
            </a:endParaRPr>
          </a:p>
        </p:txBody>
      </p:sp>
      <p:sp>
        <p:nvSpPr>
          <p:cNvPr id="6" name="Ellipse 2">
            <a:extLst>
              <a:ext uri="{FF2B5EF4-FFF2-40B4-BE49-F238E27FC236}">
                <a16:creationId xmlns:a16="http://schemas.microsoft.com/office/drawing/2014/main" id="{9EE68A5A-EBE6-C983-3C39-B4B4AB76AF7E}"/>
              </a:ext>
            </a:extLst>
          </p:cNvPr>
          <p:cNvSpPr/>
          <p:nvPr/>
        </p:nvSpPr>
        <p:spPr>
          <a:xfrm>
            <a:off x="756036" y="2027900"/>
            <a:ext cx="1565370" cy="15430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B2E2FE">
              <a:alpha val="77000"/>
            </a:srgbClr>
          </a:solidFill>
          <a:ln w="25402" cap="flat">
            <a:solidFill>
              <a:srgbClr val="0377BB"/>
            </a:solid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0" i="0" u="none" strike="noStrike" kern="0" cap="none" spc="0" baseline="0">
              <a:solidFill>
                <a:srgbClr val="104262"/>
              </a:solidFill>
              <a:uFillTx/>
              <a:latin typeface="Arial"/>
            </a:endParaRPr>
          </a:p>
        </p:txBody>
      </p:sp>
      <p:sp>
        <p:nvSpPr>
          <p:cNvPr id="7" name="Ellipse 4">
            <a:extLst>
              <a:ext uri="{FF2B5EF4-FFF2-40B4-BE49-F238E27FC236}">
                <a16:creationId xmlns:a16="http://schemas.microsoft.com/office/drawing/2014/main" id="{4ADE6983-AA2D-5E79-790C-1E557E3924F7}"/>
              </a:ext>
            </a:extLst>
          </p:cNvPr>
          <p:cNvSpPr/>
          <p:nvPr/>
        </p:nvSpPr>
        <p:spPr>
          <a:xfrm>
            <a:off x="1635817" y="2027900"/>
            <a:ext cx="1565370" cy="15430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CADC">
              <a:alpha val="52000"/>
            </a:srgbClr>
          </a:solidFill>
          <a:ln w="25402" cap="flat">
            <a:solidFill>
              <a:srgbClr val="B5023E"/>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400" b="0" i="0" u="none" strike="noStrike" kern="0" cap="none" spc="0" baseline="0">
              <a:solidFill>
                <a:srgbClr val="FFFFFF"/>
              </a:solidFill>
              <a:uFillTx/>
              <a:latin typeface="Arial"/>
            </a:endParaRPr>
          </a:p>
        </p:txBody>
      </p:sp>
      <p:sp>
        <p:nvSpPr>
          <p:cNvPr id="8" name="ZoneTexte 6">
            <a:extLst>
              <a:ext uri="{FF2B5EF4-FFF2-40B4-BE49-F238E27FC236}">
                <a16:creationId xmlns:a16="http://schemas.microsoft.com/office/drawing/2014/main" id="{CC18EA6B-9503-5A8A-FB1A-7BFE25CFA2FB}"/>
              </a:ext>
            </a:extLst>
          </p:cNvPr>
          <p:cNvSpPr txBox="1"/>
          <p:nvPr/>
        </p:nvSpPr>
        <p:spPr>
          <a:xfrm>
            <a:off x="1325469" y="1566238"/>
            <a:ext cx="1306284"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200" b="1" i="0" u="none" strike="noStrike" kern="0" cap="none" spc="0" baseline="0">
                <a:solidFill>
                  <a:srgbClr val="8A4D00"/>
                </a:solidFill>
                <a:uFillTx/>
                <a:latin typeface="Arial"/>
                <a:ea typeface="Arial"/>
                <a:cs typeface="Arial"/>
              </a:rPr>
              <a:t>Continuité référentielle</a:t>
            </a:r>
            <a:endParaRPr lang="fr-FR" sz="1200" b="1" i="0" u="none" strike="noStrike" kern="0" cap="none" spc="0" baseline="0">
              <a:solidFill>
                <a:srgbClr val="8A4D00"/>
              </a:solidFill>
              <a:uFillTx/>
              <a:latin typeface="Arial"/>
              <a:ea typeface="Arial"/>
              <a:cs typeface="Arial"/>
            </a:endParaRPr>
          </a:p>
        </p:txBody>
      </p:sp>
      <p:sp>
        <p:nvSpPr>
          <p:cNvPr id="9" name="ZoneTexte 8">
            <a:extLst>
              <a:ext uri="{FF2B5EF4-FFF2-40B4-BE49-F238E27FC236}">
                <a16:creationId xmlns:a16="http://schemas.microsoft.com/office/drawing/2014/main" id="{65F4EDE3-6B23-849E-0FA4-A000A4DE1DD2}"/>
              </a:ext>
            </a:extLst>
          </p:cNvPr>
          <p:cNvSpPr txBox="1"/>
          <p:nvPr/>
        </p:nvSpPr>
        <p:spPr>
          <a:xfrm>
            <a:off x="756036" y="2689587"/>
            <a:ext cx="1004203"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200" b="0" i="0" u="none" strike="noStrike" kern="0" cap="none" spc="0" baseline="0">
                <a:solidFill>
                  <a:srgbClr val="104262"/>
                </a:solidFill>
                <a:uFillTx/>
                <a:latin typeface="Arial"/>
                <a:ea typeface="Arial"/>
                <a:cs typeface="Arial"/>
              </a:rPr>
              <a:t>Anaphore</a:t>
            </a:r>
            <a:endParaRPr lang="fr-FR" sz="1400" b="0" i="0" u="none" strike="noStrike" kern="0" cap="none" spc="0" baseline="0">
              <a:solidFill>
                <a:srgbClr val="104262"/>
              </a:solidFill>
              <a:uFillTx/>
              <a:latin typeface="Arial"/>
              <a:ea typeface="Arial"/>
              <a:cs typeface="Arial"/>
            </a:endParaRPr>
          </a:p>
        </p:txBody>
      </p:sp>
      <p:sp>
        <p:nvSpPr>
          <p:cNvPr id="10" name="ZoneTexte 9">
            <a:extLst>
              <a:ext uri="{FF2B5EF4-FFF2-40B4-BE49-F238E27FC236}">
                <a16:creationId xmlns:a16="http://schemas.microsoft.com/office/drawing/2014/main" id="{73F3C5B1-0E20-B3F4-5204-F6E0EDCB1A81}"/>
              </a:ext>
            </a:extLst>
          </p:cNvPr>
          <p:cNvSpPr txBox="1"/>
          <p:nvPr/>
        </p:nvSpPr>
        <p:spPr>
          <a:xfrm>
            <a:off x="2257636" y="2660930"/>
            <a:ext cx="1220559"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200" b="0" i="0" u="none" strike="noStrike" kern="0" cap="none" spc="0" baseline="0">
                <a:solidFill>
                  <a:srgbClr val="790129"/>
                </a:solidFill>
                <a:uFillTx/>
                <a:latin typeface="Arial"/>
                <a:ea typeface="Arial"/>
                <a:cs typeface="Arial"/>
              </a:rPr>
              <a:t>Coréférence</a:t>
            </a:r>
            <a:endParaRPr lang="fr-FR" sz="1200" b="0" i="0" u="none" strike="noStrike" kern="0" cap="none" spc="0" baseline="0">
              <a:solidFill>
                <a:srgbClr val="790129"/>
              </a:solidFill>
              <a:uFillTx/>
              <a:latin typeface="Arial"/>
              <a:ea typeface="Arial"/>
              <a:cs typeface="Arial"/>
            </a:endParaRPr>
          </a:p>
        </p:txBody>
      </p:sp>
      <p:sp>
        <p:nvSpPr>
          <p:cNvPr id="11" name="Casella di testo 15">
            <a:extLst>
              <a:ext uri="{FF2B5EF4-FFF2-40B4-BE49-F238E27FC236}">
                <a16:creationId xmlns:a16="http://schemas.microsoft.com/office/drawing/2014/main" id="{93826650-512F-0104-E79F-4B3065446CA0}"/>
              </a:ext>
            </a:extLst>
          </p:cNvPr>
          <p:cNvSpPr txBox="1"/>
          <p:nvPr/>
        </p:nvSpPr>
        <p:spPr>
          <a:xfrm>
            <a:off x="4774517" y="4813248"/>
            <a:ext cx="4124555" cy="184666"/>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1800"/>
              </a:spcAft>
              <a:buNone/>
              <a:tabLst/>
              <a:defRPr sz="1800" b="0" i="0" u="none" strike="noStrike" kern="0" cap="none" spc="0" baseline="0">
                <a:solidFill>
                  <a:srgbClr val="000000"/>
                </a:solidFill>
                <a:uFillTx/>
              </a:defRPr>
            </a:pPr>
            <a:r>
              <a:rPr lang="fr-FR" sz="1200" b="0" i="1" u="none" strike="noStrike" kern="0" cap="none" spc="0" baseline="0" dirty="0">
                <a:solidFill>
                  <a:schemeClr val="bg1"/>
                </a:solidFill>
                <a:uFillTx/>
                <a:latin typeface="Figtree" panose="020B0604020202020204" charset="0"/>
                <a:ea typeface="Lato" pitchFamily="34"/>
                <a:cs typeface="Figtree" panose="020B0604020202020204" charset="0"/>
              </a:rPr>
              <a:t>Illustration inspirée de Sukthanker et al., 2020</a:t>
            </a:r>
          </a:p>
        </p:txBody>
      </p:sp>
      <p:sp>
        <p:nvSpPr>
          <p:cNvPr id="12" name="ZoneTexte 11">
            <a:extLst>
              <a:ext uri="{FF2B5EF4-FFF2-40B4-BE49-F238E27FC236}">
                <a16:creationId xmlns:a16="http://schemas.microsoft.com/office/drawing/2014/main" id="{1C6071E6-E484-9F43-298C-8064E40FAABF}"/>
              </a:ext>
            </a:extLst>
          </p:cNvPr>
          <p:cNvSpPr txBox="1"/>
          <p:nvPr/>
        </p:nvSpPr>
        <p:spPr>
          <a:xfrm>
            <a:off x="3397679" y="1054983"/>
            <a:ext cx="5567027" cy="3416320"/>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Clr>
                <a:schemeClr val="tx1">
                  <a:lumMod val="75000"/>
                </a:schemeClr>
              </a:buClr>
              <a:buSzPct val="100000"/>
              <a:tabLst/>
              <a:defRPr sz="1800" b="0" i="0" u="none" strike="noStrike" kern="0" cap="none" spc="0" baseline="0">
                <a:solidFill>
                  <a:srgbClr val="000000"/>
                </a:solidFill>
                <a:uFillTx/>
              </a:defRPr>
            </a:pPr>
            <a:r>
              <a:rPr lang="it-IT" sz="1800" b="0" i="1" u="none" strike="noStrike" kern="0" cap="none" spc="0" baseline="0" dirty="0" err="1">
                <a:solidFill>
                  <a:schemeClr val="bg1"/>
                </a:solidFill>
                <a:uFillTx/>
                <a:latin typeface="Figtree" panose="020B0604020202020204" charset="0"/>
                <a:ea typeface="Lato" pitchFamily="34"/>
                <a:cs typeface="Figtree" panose="020B0604020202020204" charset="0"/>
              </a:rPr>
              <a:t>Anaphore</a:t>
            </a:r>
            <a:endParaRPr lang="it-IT" sz="1800" b="0" i="1" u="none" strike="noStrike" kern="0" cap="none" spc="0" baseline="0" dirty="0">
              <a:solidFill>
                <a:schemeClr val="bg1"/>
              </a:solidFill>
              <a:uFillTx/>
              <a:latin typeface="Figtree" panose="020B0604020202020204" charset="0"/>
              <a:ea typeface="Lato" pitchFamily="34"/>
              <a:cs typeface="Figtree" panose="020B0604020202020204" charset="0"/>
            </a:endParaRPr>
          </a:p>
          <a:p>
            <a:pPr marL="171450" marR="0" lvl="0" indent="-171450" algn="l" defTabSz="914400" rtl="0" fontAlgn="auto" hangingPunct="1">
              <a:lnSpc>
                <a:spcPct val="100000"/>
              </a:lnSpc>
              <a:spcBef>
                <a:spcPts val="0"/>
              </a:spcBef>
              <a:spcAft>
                <a:spcPts val="0"/>
              </a:spcAft>
              <a:buClr>
                <a:schemeClr val="tx1">
                  <a:lumMod val="75000"/>
                </a:schemeClr>
              </a:buClr>
              <a:buFont typeface="Arial" panose="020B0604020202020204" pitchFamily="34" charset="0"/>
              <a:buChar char="•"/>
              <a:tabLst/>
              <a:defRPr sz="1800" b="0" i="0" u="none" strike="noStrike" kern="0" cap="none" spc="0" baseline="0">
                <a:solidFill>
                  <a:srgbClr val="000000"/>
                </a:solidFill>
                <a:uFillTx/>
              </a:defRPr>
            </a:pPr>
            <a:r>
              <a:rPr lang="it-IT" b="0" i="1" u="none" strike="noStrike" kern="0" cap="none" spc="0" baseline="0" dirty="0">
                <a:solidFill>
                  <a:schemeClr val="bg1"/>
                </a:solidFill>
                <a:uFillTx/>
                <a:latin typeface="Figtree" panose="020B0604020202020204" charset="0"/>
                <a:ea typeface="Lato" pitchFamily="34"/>
                <a:cs typeface="Figtree" panose="020B0604020202020204" charset="0"/>
              </a:rPr>
              <a:t>(</a:t>
            </a:r>
            <a:r>
              <a:rPr lang="fr-FR" b="0" i="0" u="none" strike="noStrike" kern="0" cap="none" spc="0" baseline="0" dirty="0" err="1">
                <a:solidFill>
                  <a:schemeClr val="bg1"/>
                </a:solidFill>
                <a:uFillTx/>
                <a:latin typeface="Figtree" panose="020B0604020202020204" charset="0"/>
                <a:ea typeface="Lato" pitchFamily="34"/>
                <a:cs typeface="Figtree" panose="020B0604020202020204" charset="0"/>
              </a:rPr>
              <a:t>Corblin</a:t>
            </a:r>
            <a:r>
              <a:rPr lang="fr-FR" b="0" i="0" u="none" strike="noStrike" kern="0" cap="none" spc="0" baseline="0" dirty="0">
                <a:solidFill>
                  <a:schemeClr val="bg1"/>
                </a:solidFill>
                <a:uFillTx/>
                <a:latin typeface="Figtree" panose="020B0604020202020204" charset="0"/>
                <a:ea typeface="Lato" pitchFamily="34"/>
                <a:cs typeface="Figtree" panose="020B0604020202020204" charset="0"/>
              </a:rPr>
              <a:t>, 1995 ; </a:t>
            </a:r>
            <a:r>
              <a:rPr lang="fr-FR" b="0" i="0" u="none" strike="noStrike" kern="0" cap="none" spc="0" baseline="0" dirty="0" err="1">
                <a:solidFill>
                  <a:schemeClr val="bg1"/>
                </a:solidFill>
                <a:uFillTx/>
                <a:latin typeface="Figtree" panose="020B0604020202020204" charset="0"/>
                <a:ea typeface="Lato" pitchFamily="34"/>
                <a:cs typeface="Figtree" panose="020B0604020202020204" charset="0"/>
              </a:rPr>
              <a:t>Poesio</a:t>
            </a:r>
            <a:r>
              <a:rPr lang="fr-FR" b="0" i="0" u="none" strike="noStrike" kern="0" cap="none" spc="0" baseline="0" dirty="0">
                <a:solidFill>
                  <a:schemeClr val="bg1"/>
                </a:solidFill>
                <a:uFillTx/>
                <a:latin typeface="Figtree" panose="020B0604020202020204" charset="0"/>
                <a:ea typeface="Lato" pitchFamily="34"/>
                <a:cs typeface="Figtree" panose="020B0604020202020204" charset="0"/>
              </a:rPr>
              <a:t>, 2016)</a:t>
            </a:r>
          </a:p>
          <a:p>
            <a:pPr marL="171450" marR="0" lvl="0" indent="-171450" algn="l" defTabSz="914400" rtl="0" fontAlgn="auto" hangingPunct="1">
              <a:lnSpc>
                <a:spcPct val="100000"/>
              </a:lnSpc>
              <a:spcBef>
                <a:spcPts val="0"/>
              </a:spcBef>
              <a:spcAft>
                <a:spcPts val="0"/>
              </a:spcAft>
              <a:buClr>
                <a:schemeClr val="tx1">
                  <a:lumMod val="75000"/>
                </a:schemeClr>
              </a:buClr>
              <a:buFont typeface="Arial" panose="020B0604020202020204" pitchFamily="34" charset="0"/>
              <a:buChar char="•"/>
              <a:tabLst/>
              <a:defRPr sz="1800" b="0" i="0" u="none" strike="noStrike" kern="0" cap="none" spc="0" baseline="0">
                <a:solidFill>
                  <a:srgbClr val="000000"/>
                </a:solidFill>
                <a:uFillTx/>
              </a:defRPr>
            </a:pPr>
            <a:r>
              <a:rPr lang="fr-FR" b="0" i="0" u="none" strike="noStrike" kern="0" cap="none" spc="0" baseline="0" dirty="0">
                <a:solidFill>
                  <a:schemeClr val="bg1"/>
                </a:solidFill>
                <a:uFillTx/>
                <a:latin typeface="Figtree" panose="020B0604020202020204" charset="0"/>
                <a:ea typeface="Lato" pitchFamily="34"/>
                <a:cs typeface="Figtree" panose="020B0604020202020204" charset="0"/>
              </a:rPr>
              <a:t>« suppose la mise en relation d’une expression non autonome du point de vue de la référence et d’une expression référentielle susceptible de la « saturer »  </a:t>
            </a:r>
            <a:r>
              <a:rPr lang="fr-FR" sz="1200" b="0" i="0" u="none" strike="noStrike" kern="0" cap="none" spc="0" baseline="0" dirty="0">
                <a:solidFill>
                  <a:schemeClr val="bg1"/>
                </a:solidFill>
                <a:uFillTx/>
                <a:latin typeface="Figtree" panose="020B0604020202020204" charset="0"/>
                <a:ea typeface="Lato" pitchFamily="34"/>
                <a:cs typeface="Figtree" panose="020B0604020202020204" charset="0"/>
              </a:rPr>
              <a:t>(</a:t>
            </a:r>
            <a:r>
              <a:rPr lang="fr-FR" sz="1200" b="0" i="0" u="none" strike="noStrike" kern="0" cap="none" spc="0" baseline="0" dirty="0" err="1">
                <a:solidFill>
                  <a:schemeClr val="bg1"/>
                </a:solidFill>
                <a:uFillTx/>
                <a:latin typeface="Figtree" panose="020B0604020202020204" charset="0"/>
                <a:ea typeface="Lato" pitchFamily="34"/>
                <a:cs typeface="Figtree" panose="020B0604020202020204" charset="0"/>
              </a:rPr>
              <a:t>Schnedeker</a:t>
            </a:r>
            <a:r>
              <a:rPr lang="fr-FR" sz="1200" b="0" i="0" u="none" strike="noStrike" kern="0" cap="none" spc="0" baseline="0" dirty="0">
                <a:solidFill>
                  <a:schemeClr val="bg1"/>
                </a:solidFill>
                <a:uFillTx/>
                <a:latin typeface="Figtree" panose="020B0604020202020204" charset="0"/>
                <a:ea typeface="Lato" pitchFamily="34"/>
                <a:cs typeface="Figtree" panose="020B0604020202020204" charset="0"/>
              </a:rPr>
              <a:t>, 2019 p.11, </a:t>
            </a:r>
            <a:r>
              <a:rPr lang="fr-FR" sz="1200" b="0" i="0" u="none" strike="noStrike" kern="0" cap="none" spc="0" baseline="0" dirty="0" err="1">
                <a:solidFill>
                  <a:schemeClr val="bg1"/>
                </a:solidFill>
                <a:uFillTx/>
                <a:latin typeface="Figtree" panose="020B0604020202020204" charset="0"/>
                <a:ea typeface="Lato" pitchFamily="34"/>
                <a:cs typeface="Figtree" panose="020B0604020202020204" charset="0"/>
              </a:rPr>
              <a:t>Corblin</a:t>
            </a:r>
            <a:r>
              <a:rPr lang="fr-FR" sz="1200" b="0" i="0" u="none" strike="noStrike" kern="0" cap="none" spc="0" baseline="0" dirty="0">
                <a:solidFill>
                  <a:schemeClr val="bg1"/>
                </a:solidFill>
                <a:uFillTx/>
                <a:latin typeface="Figtree" panose="020B0604020202020204" charset="0"/>
                <a:ea typeface="Lato" pitchFamily="34"/>
                <a:cs typeface="Figtree" panose="020B0604020202020204" charset="0"/>
              </a:rPr>
              <a:t>, 1995)</a:t>
            </a:r>
            <a:endParaRPr lang="fr-FR" sz="1200" b="0" i="1" u="none" strike="noStrike" kern="0" cap="none" spc="0" baseline="0" dirty="0">
              <a:solidFill>
                <a:schemeClr val="bg1"/>
              </a:solidFill>
              <a:uFillTx/>
              <a:latin typeface="Figtree" panose="020B0604020202020204" charset="0"/>
              <a:ea typeface="Lato" pitchFamily="34"/>
              <a:cs typeface="Figtree" panose="020B0604020202020204" charset="0"/>
            </a:endParaRPr>
          </a:p>
          <a:p>
            <a:pPr marR="0" lvl="0" algn="l" defTabSz="914400" rtl="0" fontAlgn="auto" hangingPunct="1">
              <a:lnSpc>
                <a:spcPct val="100000"/>
              </a:lnSpc>
              <a:spcBef>
                <a:spcPts val="0"/>
              </a:spcBef>
              <a:spcAft>
                <a:spcPts val="0"/>
              </a:spcAft>
              <a:buClr>
                <a:schemeClr val="tx1">
                  <a:lumMod val="75000"/>
                </a:schemeClr>
              </a:buClr>
              <a:tabLst/>
              <a:defRPr sz="1800" b="0" i="0" u="none" strike="noStrike" kern="0" cap="none" spc="0" baseline="0">
                <a:solidFill>
                  <a:srgbClr val="000000"/>
                </a:solidFill>
                <a:uFillTx/>
              </a:defRPr>
            </a:pPr>
            <a:r>
              <a:rPr lang="fr-FR" sz="1800" b="0" i="1" u="none" strike="noStrike" kern="0" cap="none" spc="0" baseline="0" dirty="0">
                <a:solidFill>
                  <a:schemeClr val="bg1"/>
                </a:solidFill>
                <a:uFillTx/>
                <a:latin typeface="Figtree" panose="020B0604020202020204" charset="0"/>
                <a:ea typeface="Lato" pitchFamily="34"/>
                <a:cs typeface="Figtree" panose="020B0604020202020204" charset="0"/>
              </a:rPr>
              <a:t>	Relation asymétrique</a:t>
            </a:r>
          </a:p>
          <a:p>
            <a:pPr marL="285750" marR="0" lvl="0" indent="-285750" algn="l" defTabSz="914400" rtl="0" fontAlgn="auto" hangingPunct="1">
              <a:lnSpc>
                <a:spcPct val="100000"/>
              </a:lnSpc>
              <a:spcBef>
                <a:spcPts val="0"/>
              </a:spcBef>
              <a:spcAft>
                <a:spcPts val="0"/>
              </a:spcAft>
              <a:buClr>
                <a:schemeClr val="tx1">
                  <a:lumMod val="75000"/>
                </a:schemeClr>
              </a:buClr>
              <a:buFont typeface="Arial" panose="020B0604020202020204" pitchFamily="34" charset="0"/>
              <a:buChar char="•"/>
              <a:tabLst/>
              <a:defRPr sz="1800" b="0" i="0" u="none" strike="noStrike" kern="0" cap="none" spc="0" baseline="0">
                <a:solidFill>
                  <a:srgbClr val="000000"/>
                </a:solidFill>
                <a:uFillTx/>
              </a:defRPr>
            </a:pPr>
            <a:endParaRPr lang="it-IT" sz="1800" b="0" i="1" u="none" strike="noStrike" kern="0" cap="none" spc="0" baseline="0" dirty="0">
              <a:solidFill>
                <a:schemeClr val="bg1"/>
              </a:solidFill>
              <a:uFillTx/>
              <a:latin typeface="Figtree" panose="020B0604020202020204" charset="0"/>
              <a:ea typeface="Lato" pitchFamily="34"/>
              <a:cs typeface="Figtree" panose="020B0604020202020204" charset="0"/>
            </a:endParaRPr>
          </a:p>
          <a:p>
            <a:pPr marR="0" lvl="0" algn="l" defTabSz="914400" rtl="0" fontAlgn="auto" hangingPunct="1">
              <a:lnSpc>
                <a:spcPct val="100000"/>
              </a:lnSpc>
              <a:spcBef>
                <a:spcPts val="0"/>
              </a:spcBef>
              <a:spcAft>
                <a:spcPts val="0"/>
              </a:spcAft>
              <a:buClr>
                <a:schemeClr val="tx1">
                  <a:lumMod val="75000"/>
                </a:schemeClr>
              </a:buClr>
              <a:buSzPct val="100000"/>
              <a:tabLst/>
              <a:defRPr sz="1800" b="0" i="0" u="none" strike="noStrike" kern="0" cap="none" spc="0" baseline="0">
                <a:solidFill>
                  <a:srgbClr val="000000"/>
                </a:solidFill>
                <a:uFillTx/>
              </a:defRPr>
            </a:pPr>
            <a:r>
              <a:rPr lang="it-IT" sz="1800" b="0" i="1" u="none" strike="noStrike" kern="0" cap="none" spc="0" baseline="0" dirty="0" err="1">
                <a:solidFill>
                  <a:schemeClr val="bg1"/>
                </a:solidFill>
                <a:uFillTx/>
                <a:latin typeface="Figtree" panose="020B0604020202020204" charset="0"/>
                <a:ea typeface="Lato" pitchFamily="34"/>
                <a:cs typeface="Figtree" panose="020B0604020202020204" charset="0"/>
              </a:rPr>
              <a:t>Coréférence</a:t>
            </a:r>
            <a:r>
              <a:rPr lang="it-IT" sz="1800" b="0" i="1" u="none" strike="noStrike" kern="0" cap="none" spc="0" baseline="0" dirty="0">
                <a:solidFill>
                  <a:schemeClr val="bg1"/>
                </a:solidFill>
                <a:uFillTx/>
                <a:latin typeface="Figtree" panose="020B0604020202020204" charset="0"/>
                <a:ea typeface="Lato" pitchFamily="34"/>
                <a:cs typeface="Figtree" panose="020B0604020202020204" charset="0"/>
              </a:rPr>
              <a:t> </a:t>
            </a:r>
          </a:p>
          <a:p>
            <a:pPr marL="171450" marR="0" lvl="0" indent="-171450" algn="l" defTabSz="914400" rtl="0" fontAlgn="auto" hangingPunct="1">
              <a:lnSpc>
                <a:spcPct val="100000"/>
              </a:lnSpc>
              <a:spcBef>
                <a:spcPts val="0"/>
              </a:spcBef>
              <a:spcAft>
                <a:spcPts val="0"/>
              </a:spcAft>
              <a:buClr>
                <a:schemeClr val="tx1">
                  <a:lumMod val="75000"/>
                </a:schemeClr>
              </a:buClr>
              <a:buFont typeface="Arial" panose="020B0604020202020204" pitchFamily="34" charset="0"/>
              <a:buChar char="•"/>
              <a:tabLst/>
              <a:defRPr sz="1800" b="0" i="0" u="none" strike="noStrike" kern="0" cap="none" spc="0" baseline="0">
                <a:solidFill>
                  <a:srgbClr val="000000"/>
                </a:solidFill>
                <a:uFillTx/>
              </a:defRPr>
            </a:pPr>
            <a:r>
              <a:rPr lang="fr-FR" b="0" i="0" u="none" strike="noStrike" kern="0" cap="none" spc="0" baseline="0" dirty="0">
                <a:solidFill>
                  <a:schemeClr val="bg1"/>
                </a:solidFill>
                <a:uFillTx/>
                <a:latin typeface="Figtree" panose="020B0604020202020204" charset="0"/>
                <a:ea typeface="Lato" pitchFamily="34"/>
                <a:cs typeface="Figtree" panose="020B0604020202020204" charset="0"/>
              </a:rPr>
              <a:t>« forme d’identité référentielle entre les référents évoqués » </a:t>
            </a:r>
            <a:r>
              <a:rPr lang="it-IT" sz="1200" b="0" i="1" u="none" strike="noStrike" kern="0" cap="none" spc="0" baseline="0" dirty="0">
                <a:solidFill>
                  <a:schemeClr val="bg1"/>
                </a:solidFill>
                <a:uFillTx/>
                <a:latin typeface="Figtree" panose="020B0604020202020204" charset="0"/>
                <a:ea typeface="Lato" pitchFamily="34"/>
                <a:cs typeface="Figtree" panose="020B0604020202020204" charset="0"/>
              </a:rPr>
              <a:t>(</a:t>
            </a:r>
            <a:r>
              <a:rPr lang="fr-FR" sz="1200" b="0" i="0" u="none" strike="noStrike" kern="0" cap="none" spc="0" baseline="0" dirty="0" err="1">
                <a:solidFill>
                  <a:schemeClr val="bg1"/>
                </a:solidFill>
                <a:uFillTx/>
                <a:latin typeface="Figtree" panose="020B0604020202020204" charset="0"/>
                <a:ea typeface="Lato" pitchFamily="34"/>
                <a:cs typeface="Figtree" panose="020B0604020202020204" charset="0"/>
              </a:rPr>
              <a:t>Schnedeker</a:t>
            </a:r>
            <a:r>
              <a:rPr lang="fr-FR" sz="1200" b="0" i="0" u="none" strike="noStrike" kern="0" cap="none" spc="0" baseline="0" dirty="0">
                <a:solidFill>
                  <a:schemeClr val="bg1"/>
                </a:solidFill>
                <a:uFillTx/>
                <a:latin typeface="Figtree" panose="020B0604020202020204" charset="0"/>
                <a:ea typeface="Lato" pitchFamily="34"/>
                <a:cs typeface="Figtree" panose="020B0604020202020204" charset="0"/>
              </a:rPr>
              <a:t>, 2019, p. 13)</a:t>
            </a:r>
            <a:endParaRPr lang="fr-FR" b="0" i="0" u="none" strike="noStrike" kern="0" cap="none" spc="0" baseline="0" dirty="0">
              <a:solidFill>
                <a:schemeClr val="bg1"/>
              </a:solidFill>
              <a:uFillTx/>
              <a:latin typeface="Figtree" panose="020B0604020202020204" charset="0"/>
              <a:ea typeface="Lato" pitchFamily="34"/>
              <a:cs typeface="Figtree" panose="020B0604020202020204" charset="0"/>
            </a:endParaRPr>
          </a:p>
          <a:p>
            <a:pPr marR="0" lvl="0" algn="l" defTabSz="914400" rtl="0" fontAlgn="auto" hangingPunct="1">
              <a:lnSpc>
                <a:spcPct val="100000"/>
              </a:lnSpc>
              <a:spcBef>
                <a:spcPts val="0"/>
              </a:spcBef>
              <a:spcAft>
                <a:spcPts val="0"/>
              </a:spcAft>
              <a:buClr>
                <a:schemeClr val="tx1">
                  <a:lumMod val="75000"/>
                </a:schemeClr>
              </a:buClr>
              <a:tabLst/>
              <a:defRPr sz="1800" b="0" i="0" u="none" strike="noStrike" kern="0" cap="none" spc="0" baseline="0">
                <a:solidFill>
                  <a:srgbClr val="000000"/>
                </a:solidFill>
                <a:uFillTx/>
              </a:defRPr>
            </a:pPr>
            <a:r>
              <a:rPr lang="fr-FR" sz="1800" b="0" i="1" u="none" strike="noStrike" kern="0" cap="none" spc="0" baseline="0" dirty="0">
                <a:solidFill>
                  <a:schemeClr val="bg1"/>
                </a:solidFill>
                <a:uFillTx/>
                <a:latin typeface="Figtree" panose="020B0604020202020204" charset="0"/>
                <a:ea typeface="Lato" pitchFamily="34"/>
                <a:cs typeface="Figtree" panose="020B0604020202020204" charset="0"/>
              </a:rPr>
              <a:t>	Relation symétrique </a:t>
            </a:r>
            <a:endParaRPr lang="fr-FR" sz="1600" b="0" i="0" u="none" strike="noStrike" kern="0" cap="none" spc="0" baseline="0" dirty="0">
              <a:solidFill>
                <a:schemeClr val="bg1"/>
              </a:solidFill>
              <a:uFillTx/>
              <a:latin typeface="Figtree" panose="020B0604020202020204" charset="0"/>
              <a:cs typeface="Figtree" panose="020B0604020202020204" charset="0"/>
            </a:endParaRPr>
          </a:p>
        </p:txBody>
      </p:sp>
    </p:spTree>
    <p:extLst>
      <p:ext uri="{BB962C8B-B14F-4D97-AF65-F5344CB8AC3E}">
        <p14:creationId xmlns:p14="http://schemas.microsoft.com/office/powerpoint/2010/main" val="24500524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2AABAE-E0F0-2875-C702-2310640A814C}"/>
              </a:ext>
            </a:extLst>
          </p:cNvPr>
          <p:cNvSpPr>
            <a:spLocks noGrp="1"/>
          </p:cNvSpPr>
          <p:nvPr>
            <p:ph type="title"/>
          </p:nvPr>
        </p:nvSpPr>
        <p:spPr/>
        <p:txBody>
          <a:bodyPr/>
          <a:lstStyle/>
          <a:p>
            <a:r>
              <a:rPr lang="fr-FR" dirty="0"/>
              <a:t>Utilité de la résolution de coréférence</a:t>
            </a:r>
          </a:p>
        </p:txBody>
      </p:sp>
      <p:sp>
        <p:nvSpPr>
          <p:cNvPr id="3" name="Sous-titre 2">
            <a:extLst>
              <a:ext uri="{FF2B5EF4-FFF2-40B4-BE49-F238E27FC236}">
                <a16:creationId xmlns:a16="http://schemas.microsoft.com/office/drawing/2014/main" id="{94EBCD9C-127B-EC6E-9EEA-C34EA187579C}"/>
              </a:ext>
            </a:extLst>
          </p:cNvPr>
          <p:cNvSpPr>
            <a:spLocks noGrp="1"/>
          </p:cNvSpPr>
          <p:nvPr>
            <p:ph type="subTitle" idx="1"/>
          </p:nvPr>
        </p:nvSpPr>
        <p:spPr>
          <a:xfrm>
            <a:off x="1208077" y="1695825"/>
            <a:ext cx="6398952" cy="2871300"/>
          </a:xfrm>
        </p:spPr>
        <p:txBody>
          <a:bodyPr/>
          <a:lstStyle/>
          <a:p>
            <a:r>
              <a:rPr lang="it-IT" dirty="0" err="1"/>
              <a:t>Systèmes</a:t>
            </a:r>
            <a:r>
              <a:rPr lang="it-IT" dirty="0"/>
              <a:t> de </a:t>
            </a:r>
            <a:r>
              <a:rPr lang="it-IT" dirty="0" err="1"/>
              <a:t>dialogue</a:t>
            </a:r>
            <a:endParaRPr lang="it-IT" dirty="0"/>
          </a:p>
          <a:p>
            <a:r>
              <a:rPr lang="it-IT" dirty="0" err="1"/>
              <a:t>Réponse</a:t>
            </a:r>
            <a:r>
              <a:rPr lang="it-IT" dirty="0"/>
              <a:t> </a:t>
            </a:r>
            <a:r>
              <a:rPr lang="it-IT" dirty="0" err="1"/>
              <a:t>aux</a:t>
            </a:r>
            <a:r>
              <a:rPr lang="it-IT" dirty="0"/>
              <a:t> </a:t>
            </a:r>
            <a:r>
              <a:rPr lang="it-IT" dirty="0" err="1"/>
              <a:t>questions</a:t>
            </a:r>
            <a:endParaRPr lang="it-IT" dirty="0"/>
          </a:p>
          <a:p>
            <a:r>
              <a:rPr lang="it-IT" dirty="0" err="1"/>
              <a:t>Traduction</a:t>
            </a:r>
            <a:r>
              <a:rPr lang="it-IT" dirty="0"/>
              <a:t> </a:t>
            </a:r>
            <a:r>
              <a:rPr lang="it-IT" dirty="0" err="1"/>
              <a:t>automatique</a:t>
            </a:r>
            <a:endParaRPr lang="it-IT" dirty="0"/>
          </a:p>
          <a:p>
            <a:r>
              <a:rPr lang="it-IT" dirty="0"/>
              <a:t>Text </a:t>
            </a:r>
            <a:r>
              <a:rPr lang="it-IT" dirty="0" err="1"/>
              <a:t>summarization</a:t>
            </a:r>
            <a:r>
              <a:rPr lang="it-IT" dirty="0"/>
              <a:t> (de </a:t>
            </a:r>
            <a:r>
              <a:rPr lang="it-IT" dirty="0" err="1"/>
              <a:t>quoi</a:t>
            </a:r>
            <a:r>
              <a:rPr lang="it-IT" dirty="0"/>
              <a:t> on </a:t>
            </a:r>
            <a:r>
              <a:rPr lang="it-IT" dirty="0" err="1"/>
              <a:t>parle</a:t>
            </a:r>
            <a:r>
              <a:rPr lang="it-IT" dirty="0"/>
              <a:t> </a:t>
            </a:r>
            <a:r>
              <a:rPr lang="it-IT" dirty="0" err="1"/>
              <a:t>dans</a:t>
            </a:r>
            <a:r>
              <a:rPr lang="it-IT" dirty="0"/>
              <a:t> un texte)?</a:t>
            </a:r>
          </a:p>
          <a:p>
            <a:r>
              <a:rPr lang="it-IT" dirty="0" err="1"/>
              <a:t>Études</a:t>
            </a:r>
            <a:r>
              <a:rPr lang="it-IT" dirty="0"/>
              <a:t> sur le </a:t>
            </a:r>
            <a:r>
              <a:rPr lang="it-IT" dirty="0" err="1"/>
              <a:t>développement</a:t>
            </a:r>
            <a:r>
              <a:rPr lang="it-IT" dirty="0"/>
              <a:t> de l’</a:t>
            </a:r>
            <a:r>
              <a:rPr lang="it-IT" dirty="0" err="1"/>
              <a:t>écriture</a:t>
            </a:r>
            <a:r>
              <a:rPr lang="it-IT" dirty="0"/>
              <a:t> à l’école </a:t>
            </a:r>
            <a:r>
              <a:rPr lang="it-IT" dirty="0" err="1"/>
              <a:t>primaire</a:t>
            </a:r>
            <a:endParaRPr lang="fr-FR" dirty="0"/>
          </a:p>
        </p:txBody>
      </p:sp>
    </p:spTree>
    <p:extLst>
      <p:ext uri="{BB962C8B-B14F-4D97-AF65-F5344CB8AC3E}">
        <p14:creationId xmlns:p14="http://schemas.microsoft.com/office/powerpoint/2010/main" val="29978807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245BAC-8721-9F5D-305A-8D648AB9A771}"/>
              </a:ext>
            </a:extLst>
          </p:cNvPr>
          <p:cNvSpPr>
            <a:spLocks noGrp="1"/>
          </p:cNvSpPr>
          <p:nvPr>
            <p:ph type="title"/>
          </p:nvPr>
        </p:nvSpPr>
        <p:spPr/>
        <p:txBody>
          <a:bodyPr/>
          <a:lstStyle/>
          <a:p>
            <a:r>
              <a:rPr lang="fr-FR" dirty="0"/>
              <a:t>Outils « off the shelf »</a:t>
            </a:r>
          </a:p>
        </p:txBody>
      </p:sp>
      <p:grpSp>
        <p:nvGrpSpPr>
          <p:cNvPr id="12" name="Groupe 11">
            <a:extLst>
              <a:ext uri="{FF2B5EF4-FFF2-40B4-BE49-F238E27FC236}">
                <a16:creationId xmlns:a16="http://schemas.microsoft.com/office/drawing/2014/main" id="{BBC55F92-F4F4-A630-4D5F-7ED9E34BF3FD}"/>
              </a:ext>
            </a:extLst>
          </p:cNvPr>
          <p:cNvGrpSpPr/>
          <p:nvPr/>
        </p:nvGrpSpPr>
        <p:grpSpPr>
          <a:xfrm>
            <a:off x="1947491" y="1165412"/>
            <a:ext cx="5116697" cy="3726654"/>
            <a:chOff x="347771" y="931722"/>
            <a:chExt cx="4362649" cy="3501600"/>
          </a:xfrm>
        </p:grpSpPr>
        <p:sp>
          <p:nvSpPr>
            <p:cNvPr id="4" name="Rettangolo 11">
              <a:extLst>
                <a:ext uri="{FF2B5EF4-FFF2-40B4-BE49-F238E27FC236}">
                  <a16:creationId xmlns:a16="http://schemas.microsoft.com/office/drawing/2014/main" id="{208DFFF8-1BB5-9CAB-8D61-C653B23D1C61}"/>
                </a:ext>
              </a:extLst>
            </p:cNvPr>
            <p:cNvSpPr/>
            <p:nvPr/>
          </p:nvSpPr>
          <p:spPr>
            <a:xfrm>
              <a:off x="347771" y="931722"/>
              <a:ext cx="4362649" cy="350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magine 2">
              <a:extLst>
                <a:ext uri="{FF2B5EF4-FFF2-40B4-BE49-F238E27FC236}">
                  <a16:creationId xmlns:a16="http://schemas.microsoft.com/office/drawing/2014/main" id="{2AB3D00B-C8B9-1E42-372C-EB53C984D85A}"/>
                </a:ext>
              </a:extLst>
            </p:cNvPr>
            <p:cNvPicPr>
              <a:picLocks noChangeAspect="1"/>
            </p:cNvPicPr>
            <p:nvPr/>
          </p:nvPicPr>
          <p:blipFill rotWithShape="1">
            <a:blip r:embed="rId2"/>
            <a:srcRect l="1420" t="15819" r="2467" b="12840"/>
            <a:stretch/>
          </p:blipFill>
          <p:spPr>
            <a:xfrm>
              <a:off x="379878" y="1134574"/>
              <a:ext cx="4283562" cy="1042708"/>
            </a:xfrm>
            <a:prstGeom prst="rect">
              <a:avLst/>
            </a:prstGeom>
          </p:spPr>
        </p:pic>
        <p:sp>
          <p:nvSpPr>
            <p:cNvPr id="6" name="CasellaDiTesto 3">
              <a:extLst>
                <a:ext uri="{FF2B5EF4-FFF2-40B4-BE49-F238E27FC236}">
                  <a16:creationId xmlns:a16="http://schemas.microsoft.com/office/drawing/2014/main" id="{F3C35472-98E8-3122-B9AD-4A5B0423E7E5}"/>
                </a:ext>
              </a:extLst>
            </p:cNvPr>
            <p:cNvSpPr txBox="1"/>
            <p:nvPr/>
          </p:nvSpPr>
          <p:spPr>
            <a:xfrm>
              <a:off x="3315330" y="1202691"/>
              <a:ext cx="1209383" cy="369332"/>
            </a:xfrm>
            <a:prstGeom prst="rect">
              <a:avLst/>
            </a:prstGeom>
            <a:noFill/>
          </p:spPr>
          <p:txBody>
            <a:bodyPr wrap="square" rtlCol="0">
              <a:spAutoFit/>
            </a:bodyPr>
            <a:lstStyle/>
            <a:p>
              <a:pPr algn="ctr">
                <a:buClr>
                  <a:schemeClr val="dk1"/>
                </a:buClr>
                <a:buSzPts val="1100"/>
              </a:pPr>
              <a:r>
                <a:rPr lang="it-IT" sz="900" dirty="0" err="1">
                  <a:solidFill>
                    <a:schemeClr val="dk1"/>
                  </a:solidFill>
                  <a:latin typeface="Roboto Mono"/>
                  <a:ea typeface="Roboto Mono"/>
                  <a:sym typeface="Roboto Mono"/>
                </a:rPr>
                <a:t>Neuralcoref</a:t>
              </a:r>
              <a:r>
                <a:rPr lang="it-IT" sz="900" dirty="0">
                  <a:solidFill>
                    <a:schemeClr val="dk1"/>
                  </a:solidFill>
                  <a:latin typeface="Roboto Mono"/>
                  <a:ea typeface="Roboto Mono"/>
                  <a:sym typeface="Roboto Mono"/>
                </a:rPr>
                <a:t> (</a:t>
              </a:r>
              <a:r>
                <a:rPr lang="it-IT" sz="900" dirty="0" err="1">
                  <a:solidFill>
                    <a:schemeClr val="dk1"/>
                  </a:solidFill>
                  <a:latin typeface="Roboto Mono"/>
                  <a:ea typeface="Roboto Mono"/>
                  <a:sym typeface="Roboto Mono"/>
                </a:rPr>
                <a:t>hugging</a:t>
              </a:r>
              <a:r>
                <a:rPr lang="it-IT" sz="900" dirty="0">
                  <a:solidFill>
                    <a:schemeClr val="dk1"/>
                  </a:solidFill>
                  <a:latin typeface="Roboto Mono"/>
                  <a:ea typeface="Roboto Mono"/>
                  <a:sym typeface="Roboto Mono"/>
                </a:rPr>
                <a:t> face)</a:t>
              </a:r>
              <a:endParaRPr lang="fr-FR" sz="900" dirty="0">
                <a:solidFill>
                  <a:schemeClr val="dk1"/>
                </a:solidFill>
                <a:latin typeface="Roboto Mono"/>
                <a:ea typeface="Roboto Mono"/>
                <a:sym typeface="Roboto Mono"/>
              </a:endParaRPr>
            </a:p>
          </p:txBody>
        </p:sp>
        <p:pic>
          <p:nvPicPr>
            <p:cNvPr id="7" name="Immagine 5">
              <a:extLst>
                <a:ext uri="{FF2B5EF4-FFF2-40B4-BE49-F238E27FC236}">
                  <a16:creationId xmlns:a16="http://schemas.microsoft.com/office/drawing/2014/main" id="{C3DFA42B-6E2A-E10A-C514-408F9933D556}"/>
                </a:ext>
              </a:extLst>
            </p:cNvPr>
            <p:cNvPicPr>
              <a:picLocks noChangeAspect="1"/>
            </p:cNvPicPr>
            <p:nvPr/>
          </p:nvPicPr>
          <p:blipFill rotWithShape="1">
            <a:blip r:embed="rId3"/>
            <a:srcRect b="7842"/>
            <a:stretch/>
          </p:blipFill>
          <p:spPr>
            <a:xfrm>
              <a:off x="408794" y="3278609"/>
              <a:ext cx="1974754" cy="1088535"/>
            </a:xfrm>
            <a:prstGeom prst="rect">
              <a:avLst/>
            </a:prstGeom>
          </p:spPr>
        </p:pic>
        <p:sp>
          <p:nvSpPr>
            <p:cNvPr id="8" name="CasellaDiTesto 6">
              <a:extLst>
                <a:ext uri="{FF2B5EF4-FFF2-40B4-BE49-F238E27FC236}">
                  <a16:creationId xmlns:a16="http://schemas.microsoft.com/office/drawing/2014/main" id="{FC8D0880-69F2-166A-F5AA-087E841D2644}"/>
                </a:ext>
              </a:extLst>
            </p:cNvPr>
            <p:cNvSpPr txBox="1"/>
            <p:nvPr/>
          </p:nvSpPr>
          <p:spPr>
            <a:xfrm>
              <a:off x="1427622" y="3392828"/>
              <a:ext cx="1139157" cy="369332"/>
            </a:xfrm>
            <a:prstGeom prst="rect">
              <a:avLst/>
            </a:prstGeom>
            <a:solidFill>
              <a:schemeClr val="bg1"/>
            </a:solidFill>
          </p:spPr>
          <p:txBody>
            <a:bodyPr wrap="square" rtlCol="0">
              <a:spAutoFit/>
            </a:bodyPr>
            <a:lstStyle/>
            <a:p>
              <a:r>
                <a:rPr lang="it-IT" sz="900" dirty="0">
                  <a:solidFill>
                    <a:schemeClr val="dk1"/>
                  </a:solidFill>
                  <a:latin typeface="Roboto Mono"/>
                  <a:ea typeface="Roboto Mono"/>
                </a:rPr>
                <a:t>L. </a:t>
              </a:r>
              <a:r>
                <a:rPr lang="it-IT" sz="900" dirty="0" err="1">
                  <a:solidFill>
                    <a:schemeClr val="dk1"/>
                  </a:solidFill>
                  <a:latin typeface="Roboto Mono"/>
                  <a:ea typeface="Roboto Mono"/>
                </a:rPr>
                <a:t>Grobol</a:t>
              </a:r>
              <a:r>
                <a:rPr lang="it-IT" sz="900" dirty="0">
                  <a:solidFill>
                    <a:schemeClr val="dk1"/>
                  </a:solidFill>
                  <a:latin typeface="Roboto Mono"/>
                  <a:ea typeface="Roboto Mono"/>
                </a:rPr>
                <a:t> (2020)</a:t>
              </a:r>
              <a:endParaRPr lang="fr-FR" sz="900" dirty="0">
                <a:solidFill>
                  <a:schemeClr val="dk1"/>
                </a:solidFill>
                <a:latin typeface="Roboto Mono"/>
                <a:ea typeface="Roboto Mono"/>
              </a:endParaRPr>
            </a:p>
          </p:txBody>
        </p:sp>
        <p:pic>
          <p:nvPicPr>
            <p:cNvPr id="9" name="Immagine 8">
              <a:extLst>
                <a:ext uri="{FF2B5EF4-FFF2-40B4-BE49-F238E27FC236}">
                  <a16:creationId xmlns:a16="http://schemas.microsoft.com/office/drawing/2014/main" id="{609BC168-7642-FB38-9494-A61A52FC87F9}"/>
                </a:ext>
              </a:extLst>
            </p:cNvPr>
            <p:cNvPicPr>
              <a:picLocks noChangeAspect="1"/>
            </p:cNvPicPr>
            <p:nvPr/>
          </p:nvPicPr>
          <p:blipFill rotWithShape="1">
            <a:blip r:embed="rId4"/>
            <a:srcRect l="3519" t="4687" r="2527"/>
            <a:stretch/>
          </p:blipFill>
          <p:spPr>
            <a:xfrm>
              <a:off x="2599481" y="2167238"/>
              <a:ext cx="1996996" cy="1329249"/>
            </a:xfrm>
            <a:prstGeom prst="rect">
              <a:avLst/>
            </a:prstGeom>
          </p:spPr>
        </p:pic>
        <p:pic>
          <p:nvPicPr>
            <p:cNvPr id="10" name="Immagine 10">
              <a:extLst>
                <a:ext uri="{FF2B5EF4-FFF2-40B4-BE49-F238E27FC236}">
                  <a16:creationId xmlns:a16="http://schemas.microsoft.com/office/drawing/2014/main" id="{DF8980D0-D900-45D6-BFD3-6C5C7533A358}"/>
                </a:ext>
              </a:extLst>
            </p:cNvPr>
            <p:cNvPicPr>
              <a:picLocks noChangeAspect="1"/>
            </p:cNvPicPr>
            <p:nvPr/>
          </p:nvPicPr>
          <p:blipFill rotWithShape="1">
            <a:blip r:embed="rId5"/>
            <a:srcRect l="1351" r="5703"/>
            <a:stretch/>
          </p:blipFill>
          <p:spPr>
            <a:xfrm>
              <a:off x="540766" y="2199677"/>
              <a:ext cx="2070563" cy="1181161"/>
            </a:xfrm>
            <a:prstGeom prst="rect">
              <a:avLst/>
            </a:prstGeom>
          </p:spPr>
        </p:pic>
        <p:pic>
          <p:nvPicPr>
            <p:cNvPr id="11" name="Immagine 15">
              <a:extLst>
                <a:ext uri="{FF2B5EF4-FFF2-40B4-BE49-F238E27FC236}">
                  <a16:creationId xmlns:a16="http://schemas.microsoft.com/office/drawing/2014/main" id="{8A029762-671A-FF2E-0580-4A3060FF730B}"/>
                </a:ext>
              </a:extLst>
            </p:cNvPr>
            <p:cNvPicPr>
              <a:picLocks noChangeAspect="1"/>
            </p:cNvPicPr>
            <p:nvPr/>
          </p:nvPicPr>
          <p:blipFill>
            <a:blip r:embed="rId6"/>
            <a:stretch>
              <a:fillRect/>
            </a:stretch>
          </p:blipFill>
          <p:spPr>
            <a:xfrm>
              <a:off x="2259028" y="3774150"/>
              <a:ext cx="2412107" cy="620491"/>
            </a:xfrm>
            <a:prstGeom prst="rect">
              <a:avLst/>
            </a:prstGeom>
          </p:spPr>
        </p:pic>
      </p:grpSp>
    </p:spTree>
    <p:extLst>
      <p:ext uri="{BB962C8B-B14F-4D97-AF65-F5344CB8AC3E}">
        <p14:creationId xmlns:p14="http://schemas.microsoft.com/office/powerpoint/2010/main" val="17970975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F782BF-3689-125E-2669-6D70EE784368}"/>
              </a:ext>
            </a:extLst>
          </p:cNvPr>
          <p:cNvSpPr>
            <a:spLocks noGrp="1"/>
          </p:cNvSpPr>
          <p:nvPr>
            <p:ph type="title"/>
          </p:nvPr>
        </p:nvSpPr>
        <p:spPr>
          <a:xfrm>
            <a:off x="692766" y="184503"/>
            <a:ext cx="7708500" cy="572700"/>
          </a:xfrm>
        </p:spPr>
        <p:txBody>
          <a:bodyPr/>
          <a:lstStyle/>
          <a:p>
            <a:r>
              <a:rPr lang="fr-FR" dirty="0"/>
              <a:t>Corpus annotés en coréférence </a:t>
            </a:r>
            <a:br>
              <a:rPr lang="fr-FR" dirty="0"/>
            </a:br>
            <a:r>
              <a:rPr lang="fr-FR" dirty="0"/>
              <a:t>en français</a:t>
            </a:r>
          </a:p>
        </p:txBody>
      </p:sp>
      <p:pic>
        <p:nvPicPr>
          <p:cNvPr id="4" name="Image 3">
            <a:extLst>
              <a:ext uri="{FF2B5EF4-FFF2-40B4-BE49-F238E27FC236}">
                <a16:creationId xmlns:a16="http://schemas.microsoft.com/office/drawing/2014/main" id="{53D4B087-5271-ED38-2D7A-AFB806E25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816" y="1239282"/>
            <a:ext cx="2636648" cy="707988"/>
          </a:xfrm>
          <a:prstGeom prst="rect">
            <a:avLst/>
          </a:prstGeom>
        </p:spPr>
      </p:pic>
      <p:pic>
        <p:nvPicPr>
          <p:cNvPr id="5" name="Image 4">
            <a:extLst>
              <a:ext uri="{FF2B5EF4-FFF2-40B4-BE49-F238E27FC236}">
                <a16:creationId xmlns:a16="http://schemas.microsoft.com/office/drawing/2014/main" id="{5BF036B1-52E1-7DDE-26C2-0EFF08DB04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91572" y="1054775"/>
            <a:ext cx="2072478" cy="1077002"/>
          </a:xfrm>
          <a:prstGeom prst="rect">
            <a:avLst/>
          </a:prstGeom>
        </p:spPr>
      </p:pic>
      <p:sp>
        <p:nvSpPr>
          <p:cNvPr id="6" name="ZoneTexte 5">
            <a:extLst>
              <a:ext uri="{FF2B5EF4-FFF2-40B4-BE49-F238E27FC236}">
                <a16:creationId xmlns:a16="http://schemas.microsoft.com/office/drawing/2014/main" id="{A246D5DF-712A-5ED0-0313-DC9BC9FD1606}"/>
              </a:ext>
            </a:extLst>
          </p:cNvPr>
          <p:cNvSpPr txBox="1"/>
          <p:nvPr/>
        </p:nvSpPr>
        <p:spPr>
          <a:xfrm>
            <a:off x="3856913" y="1393221"/>
            <a:ext cx="799070" cy="400110"/>
          </a:xfrm>
          <a:prstGeom prst="rect">
            <a:avLst/>
          </a:prstGeom>
          <a:noFill/>
        </p:spPr>
        <p:txBody>
          <a:bodyPr wrap="square" rtlCol="0">
            <a:spAutoFit/>
          </a:bodyPr>
          <a:lstStyle/>
          <a:p>
            <a:r>
              <a:rPr lang="fr-FR" sz="2000" dirty="0">
                <a:latin typeface="Lato" panose="020F0502020204030203" pitchFamily="34" charset="0"/>
                <a:ea typeface="Lato" panose="020F0502020204030203" pitchFamily="34" charset="0"/>
                <a:cs typeface="Lato" panose="020F0502020204030203" pitchFamily="34" charset="0"/>
              </a:rPr>
              <a:t>2019</a:t>
            </a:r>
            <a:endParaRPr lang="fr-FR" dirty="0">
              <a:latin typeface="Lato" panose="020F0502020204030203" pitchFamily="34" charset="0"/>
              <a:ea typeface="Lato" panose="020F0502020204030203" pitchFamily="34" charset="0"/>
              <a:cs typeface="Lato" panose="020F0502020204030203" pitchFamily="34" charset="0"/>
            </a:endParaRPr>
          </a:p>
        </p:txBody>
      </p:sp>
      <p:sp>
        <p:nvSpPr>
          <p:cNvPr id="7" name="ZoneTexte 6">
            <a:extLst>
              <a:ext uri="{FF2B5EF4-FFF2-40B4-BE49-F238E27FC236}">
                <a16:creationId xmlns:a16="http://schemas.microsoft.com/office/drawing/2014/main" id="{300B44F7-1148-EBD2-67CC-60D13AA178C7}"/>
              </a:ext>
            </a:extLst>
          </p:cNvPr>
          <p:cNvSpPr txBox="1"/>
          <p:nvPr/>
        </p:nvSpPr>
        <p:spPr>
          <a:xfrm>
            <a:off x="7876546" y="1393221"/>
            <a:ext cx="799070" cy="400110"/>
          </a:xfrm>
          <a:prstGeom prst="rect">
            <a:avLst/>
          </a:prstGeom>
          <a:noFill/>
        </p:spPr>
        <p:txBody>
          <a:bodyPr wrap="square" rtlCol="0">
            <a:spAutoFit/>
          </a:bodyPr>
          <a:lstStyle/>
          <a:p>
            <a:r>
              <a:rPr lang="fr-FR" sz="2000" dirty="0">
                <a:latin typeface="Lato" panose="020F0502020204030203" pitchFamily="34" charset="0"/>
                <a:ea typeface="Lato" panose="020F0502020204030203" pitchFamily="34" charset="0"/>
                <a:cs typeface="Lato" panose="020F0502020204030203" pitchFamily="34" charset="0"/>
              </a:rPr>
              <a:t>2021</a:t>
            </a:r>
            <a:endParaRPr lang="fr-FR" dirty="0">
              <a:latin typeface="Lato" panose="020F0502020204030203" pitchFamily="34" charset="0"/>
              <a:ea typeface="Lato" panose="020F0502020204030203" pitchFamily="34" charset="0"/>
              <a:cs typeface="Lato" panose="020F0502020204030203" pitchFamily="34" charset="0"/>
            </a:endParaRPr>
          </a:p>
        </p:txBody>
      </p:sp>
      <p:sp>
        <p:nvSpPr>
          <p:cNvPr id="8" name="ZoneTexte 7">
            <a:extLst>
              <a:ext uri="{FF2B5EF4-FFF2-40B4-BE49-F238E27FC236}">
                <a16:creationId xmlns:a16="http://schemas.microsoft.com/office/drawing/2014/main" id="{E04A2765-B000-1B80-89B4-898FB8D5370F}"/>
              </a:ext>
            </a:extLst>
          </p:cNvPr>
          <p:cNvSpPr txBox="1"/>
          <p:nvPr/>
        </p:nvSpPr>
        <p:spPr>
          <a:xfrm>
            <a:off x="5791572" y="4515503"/>
            <a:ext cx="2835479" cy="523220"/>
          </a:xfrm>
          <a:prstGeom prst="rect">
            <a:avLst/>
          </a:prstGeom>
          <a:noFill/>
        </p:spPr>
        <p:txBody>
          <a:bodyPr wrap="square" rtlCol="0">
            <a:spAutoFit/>
          </a:bodyPr>
          <a:lstStyle/>
          <a:p>
            <a:r>
              <a:rPr lang="fr-FR" dirty="0">
                <a:solidFill>
                  <a:schemeClr val="dk1"/>
                </a:solidFill>
                <a:latin typeface="Lato"/>
                <a:ea typeface="Lato"/>
                <a:cs typeface="Lato"/>
                <a:sym typeface="Lato"/>
              </a:rPr>
              <a:t>Garcia-Debanc </a:t>
            </a:r>
            <a:r>
              <a:rPr lang="fr-FR" i="1" dirty="0">
                <a:solidFill>
                  <a:schemeClr val="dk1"/>
                </a:solidFill>
                <a:latin typeface="Lato"/>
                <a:ea typeface="Lato"/>
                <a:cs typeface="Lato"/>
                <a:sym typeface="Lato"/>
              </a:rPr>
              <a:t>et al., </a:t>
            </a:r>
            <a:r>
              <a:rPr lang="fr-FR" dirty="0">
                <a:solidFill>
                  <a:schemeClr val="dk1"/>
                </a:solidFill>
                <a:latin typeface="Lato"/>
                <a:ea typeface="Lato"/>
                <a:cs typeface="Lato"/>
                <a:sym typeface="Lato"/>
              </a:rPr>
              <a:t>2021</a:t>
            </a:r>
          </a:p>
          <a:p>
            <a:endParaRPr lang="fr-FR" dirty="0"/>
          </a:p>
        </p:txBody>
      </p:sp>
      <p:sp>
        <p:nvSpPr>
          <p:cNvPr id="9" name="ZoneTexte 8">
            <a:extLst>
              <a:ext uri="{FF2B5EF4-FFF2-40B4-BE49-F238E27FC236}">
                <a16:creationId xmlns:a16="http://schemas.microsoft.com/office/drawing/2014/main" id="{01A72B46-6F40-062D-6E47-7A1CDBB149B9}"/>
              </a:ext>
            </a:extLst>
          </p:cNvPr>
          <p:cNvSpPr txBox="1"/>
          <p:nvPr/>
        </p:nvSpPr>
        <p:spPr>
          <a:xfrm>
            <a:off x="610665" y="4469336"/>
            <a:ext cx="3796232" cy="307777"/>
          </a:xfrm>
          <a:prstGeom prst="rect">
            <a:avLst/>
          </a:prstGeom>
          <a:noFill/>
        </p:spPr>
        <p:txBody>
          <a:bodyPr wrap="none" rtlCol="0">
            <a:spAutoFit/>
          </a:bodyPr>
          <a:lstStyle/>
          <a:p>
            <a:r>
              <a:rPr lang="fr-FR" dirty="0" err="1">
                <a:solidFill>
                  <a:schemeClr val="dk1"/>
                </a:solidFill>
                <a:latin typeface="Lato"/>
                <a:ea typeface="Lato"/>
                <a:cs typeface="Lato"/>
              </a:rPr>
              <a:t>Landragin</a:t>
            </a:r>
            <a:r>
              <a:rPr lang="fr-FR" dirty="0">
                <a:solidFill>
                  <a:schemeClr val="dk1"/>
                </a:solidFill>
                <a:latin typeface="Lato"/>
                <a:ea typeface="Lato"/>
                <a:cs typeface="Lato"/>
              </a:rPr>
              <a:t> 2021, 2022 ; </a:t>
            </a:r>
            <a:r>
              <a:rPr lang="fr-FR" dirty="0" err="1">
                <a:solidFill>
                  <a:schemeClr val="dk1"/>
                </a:solidFill>
                <a:latin typeface="Lato"/>
                <a:ea typeface="Lato"/>
                <a:cs typeface="Lato"/>
              </a:rPr>
              <a:t>Landragin</a:t>
            </a:r>
            <a:r>
              <a:rPr lang="fr-FR" dirty="0">
                <a:solidFill>
                  <a:schemeClr val="dk1"/>
                </a:solidFill>
                <a:latin typeface="Lato"/>
                <a:ea typeface="Lato"/>
                <a:cs typeface="Lato"/>
              </a:rPr>
              <a:t> </a:t>
            </a:r>
            <a:r>
              <a:rPr lang="fr-FR" i="1" dirty="0">
                <a:solidFill>
                  <a:schemeClr val="dk1"/>
                </a:solidFill>
                <a:latin typeface="Lato"/>
                <a:ea typeface="Lato"/>
                <a:cs typeface="Lato"/>
              </a:rPr>
              <a:t>et al., </a:t>
            </a:r>
            <a:r>
              <a:rPr lang="fr-FR" dirty="0">
                <a:solidFill>
                  <a:schemeClr val="dk1"/>
                </a:solidFill>
                <a:latin typeface="Lato"/>
                <a:ea typeface="Lato"/>
                <a:cs typeface="Lato"/>
              </a:rPr>
              <a:t>2024</a:t>
            </a:r>
          </a:p>
        </p:txBody>
      </p:sp>
      <p:sp>
        <p:nvSpPr>
          <p:cNvPr id="10" name="Espace réservé du texte 2">
            <a:extLst>
              <a:ext uri="{FF2B5EF4-FFF2-40B4-BE49-F238E27FC236}">
                <a16:creationId xmlns:a16="http://schemas.microsoft.com/office/drawing/2014/main" id="{E4C57EBF-EC0C-A9AD-E5A7-3451253B65F9}"/>
              </a:ext>
            </a:extLst>
          </p:cNvPr>
          <p:cNvSpPr txBox="1">
            <a:spLocks/>
          </p:cNvSpPr>
          <p:nvPr/>
        </p:nvSpPr>
        <p:spPr>
          <a:xfrm>
            <a:off x="339646" y="2233083"/>
            <a:ext cx="4294989" cy="24621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6"/>
              </a:buClr>
              <a:buSzPts val="18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r>
              <a:rPr lang="fr-FR" sz="1400" dirty="0">
                <a:solidFill>
                  <a:schemeClr val="bg1"/>
                </a:solidFill>
              </a:rPr>
              <a:t>Premier corpus de grand taille annoté et librement disponible en français</a:t>
            </a:r>
          </a:p>
          <a:p>
            <a:r>
              <a:rPr lang="fr-FR" sz="1400" dirty="0">
                <a:solidFill>
                  <a:schemeClr val="bg1"/>
                </a:solidFill>
              </a:rPr>
              <a:t>Corpus en diachronie longue du 12</a:t>
            </a:r>
            <a:r>
              <a:rPr lang="fr-FR" sz="1400" baseline="30000" dirty="0">
                <a:solidFill>
                  <a:schemeClr val="bg1"/>
                </a:solidFill>
              </a:rPr>
              <a:t>e</a:t>
            </a:r>
            <a:r>
              <a:rPr lang="fr-FR" sz="1400" dirty="0">
                <a:solidFill>
                  <a:schemeClr val="bg1"/>
                </a:solidFill>
              </a:rPr>
              <a:t> au 21</a:t>
            </a:r>
            <a:r>
              <a:rPr lang="fr-FR" sz="1400" baseline="30000" dirty="0">
                <a:solidFill>
                  <a:schemeClr val="bg1"/>
                </a:solidFill>
              </a:rPr>
              <a:t>e</a:t>
            </a:r>
            <a:r>
              <a:rPr lang="fr-FR" sz="1400" dirty="0">
                <a:solidFill>
                  <a:schemeClr val="bg1"/>
                </a:solidFill>
              </a:rPr>
              <a:t> siècle</a:t>
            </a:r>
          </a:p>
          <a:p>
            <a:r>
              <a:rPr lang="fr-FR" sz="1400" dirty="0">
                <a:solidFill>
                  <a:schemeClr val="bg1"/>
                </a:solidFill>
              </a:rPr>
              <a:t>Annotation des chaînes tout au long des textes – chaines globales</a:t>
            </a:r>
          </a:p>
          <a:p>
            <a:r>
              <a:rPr lang="fr-FR" sz="1400" dirty="0">
                <a:solidFill>
                  <a:schemeClr val="bg1"/>
                </a:solidFill>
              </a:rPr>
              <a:t>Exploitation par des outils TAL </a:t>
            </a:r>
          </a:p>
        </p:txBody>
      </p:sp>
      <p:sp>
        <p:nvSpPr>
          <p:cNvPr id="11" name="Espace réservé du texte 2">
            <a:extLst>
              <a:ext uri="{FF2B5EF4-FFF2-40B4-BE49-F238E27FC236}">
                <a16:creationId xmlns:a16="http://schemas.microsoft.com/office/drawing/2014/main" id="{6B6B4419-136C-765A-4405-E2D429884C9A}"/>
              </a:ext>
            </a:extLst>
          </p:cNvPr>
          <p:cNvSpPr txBox="1">
            <a:spLocks/>
          </p:cNvSpPr>
          <p:nvPr/>
        </p:nvSpPr>
        <p:spPr>
          <a:xfrm>
            <a:off x="4634635" y="2228821"/>
            <a:ext cx="4386352" cy="22642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6"/>
              </a:buClr>
              <a:buSzPts val="1800"/>
              <a:buFont typeface="Lato"/>
              <a:buChar char="▷"/>
              <a:defRPr sz="2400" b="0" i="0" u="none" strike="noStrike" cap="none">
                <a:solidFill>
                  <a:schemeClr val="dk1"/>
                </a:solidFill>
                <a:latin typeface="Lato"/>
                <a:ea typeface="Lato"/>
                <a:cs typeface="Lato"/>
                <a:sym typeface="Lato"/>
              </a:defRPr>
            </a:lvl1pPr>
            <a:lvl2pPr marL="914400" marR="0" lvl="1"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2pPr>
            <a:lvl3pPr marL="1371600" marR="0" lvl="2"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3pPr>
            <a:lvl4pPr marL="1828800" marR="0" lvl="3"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4pPr>
            <a:lvl5pPr marL="2286000" marR="0" lvl="4"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5pPr>
            <a:lvl6pPr marL="2743200" marR="0" lvl="5"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6pPr>
            <a:lvl7pPr marL="3200400" marR="0" lvl="6"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7pPr>
            <a:lvl8pPr marL="3657600" marR="0" lvl="7"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8pPr>
            <a:lvl9pPr marL="4114800" marR="0" lvl="8" indent="-381000" algn="l" rtl="0">
              <a:lnSpc>
                <a:spcPct val="100000"/>
              </a:lnSpc>
              <a:spcBef>
                <a:spcPts val="0"/>
              </a:spcBef>
              <a:spcAft>
                <a:spcPts val="0"/>
              </a:spcAft>
              <a:buClr>
                <a:schemeClr val="dk1"/>
              </a:buClr>
              <a:buSzPts val="2400"/>
              <a:buFont typeface="Lato"/>
              <a:buChar char="■"/>
              <a:defRPr sz="2400" b="0" i="0" u="none" strike="noStrike" cap="none">
                <a:solidFill>
                  <a:schemeClr val="dk1"/>
                </a:solidFill>
                <a:latin typeface="Lato"/>
                <a:ea typeface="Lato"/>
                <a:cs typeface="Lato"/>
                <a:sym typeface="Lato"/>
              </a:defRPr>
            </a:lvl9pPr>
          </a:lstStyle>
          <a:p>
            <a:r>
              <a:rPr lang="fr-FR" sz="1400" dirty="0">
                <a:solidFill>
                  <a:schemeClr val="bg1"/>
                </a:solidFill>
              </a:rPr>
              <a:t>Corpus d’écrits scolaires annoté en continuité référentielle – écrits sollicités par la recherche</a:t>
            </a:r>
          </a:p>
          <a:p>
            <a:r>
              <a:rPr lang="fr-FR" sz="1400" dirty="0">
                <a:solidFill>
                  <a:schemeClr val="bg1"/>
                </a:solidFill>
              </a:rPr>
              <a:t>S’inspire de </a:t>
            </a:r>
            <a:r>
              <a:rPr lang="fr-FR" sz="1400" dirty="0" err="1">
                <a:solidFill>
                  <a:schemeClr val="bg1"/>
                </a:solidFill>
              </a:rPr>
              <a:t>Annodis</a:t>
            </a:r>
            <a:r>
              <a:rPr lang="fr-FR" sz="1400" dirty="0">
                <a:solidFill>
                  <a:schemeClr val="bg1"/>
                </a:solidFill>
              </a:rPr>
              <a:t> et de DEMOCRAT</a:t>
            </a:r>
          </a:p>
          <a:p>
            <a:r>
              <a:rPr lang="fr-FR" sz="1400" dirty="0">
                <a:solidFill>
                  <a:schemeClr val="bg1"/>
                </a:solidFill>
              </a:rPr>
              <a:t>Élaboration d’une cartographie des formes linguistiques qui manifestent la cohérence et cohésion textuelles</a:t>
            </a:r>
          </a:p>
          <a:p>
            <a:r>
              <a:rPr lang="fr-FR" sz="1400" dirty="0">
                <a:solidFill>
                  <a:schemeClr val="bg1"/>
                </a:solidFill>
              </a:rPr>
              <a:t>Annotation limitée aux référents provoqués par la consigne</a:t>
            </a:r>
          </a:p>
        </p:txBody>
      </p:sp>
    </p:spTree>
    <p:extLst>
      <p:ext uri="{BB962C8B-B14F-4D97-AF65-F5344CB8AC3E}">
        <p14:creationId xmlns:p14="http://schemas.microsoft.com/office/powerpoint/2010/main" val="3952345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254F95-4136-E8D9-1117-01DCE0407134}"/>
              </a:ext>
            </a:extLst>
          </p:cNvPr>
          <p:cNvSpPr>
            <a:spLocks noGrp="1"/>
          </p:cNvSpPr>
          <p:nvPr>
            <p:ph type="title"/>
          </p:nvPr>
        </p:nvSpPr>
        <p:spPr/>
        <p:txBody>
          <a:bodyPr/>
          <a:lstStyle/>
          <a:p>
            <a:r>
              <a:rPr lang="fr-FR" dirty="0"/>
              <a:t>Le langage est ambigu, implicite</a:t>
            </a:r>
          </a:p>
        </p:txBody>
      </p:sp>
      <p:sp>
        <p:nvSpPr>
          <p:cNvPr id="5" name="ZoneTexte 4">
            <a:extLst>
              <a:ext uri="{FF2B5EF4-FFF2-40B4-BE49-F238E27FC236}">
                <a16:creationId xmlns:a16="http://schemas.microsoft.com/office/drawing/2014/main" id="{54EF4DE3-76C9-18E9-F3C6-939C31FAA22A}"/>
              </a:ext>
            </a:extLst>
          </p:cNvPr>
          <p:cNvSpPr txBox="1"/>
          <p:nvPr/>
        </p:nvSpPr>
        <p:spPr>
          <a:xfrm>
            <a:off x="902880" y="1017725"/>
            <a:ext cx="7303860" cy="584775"/>
          </a:xfrm>
          <a:prstGeom prst="rect">
            <a:avLst/>
          </a:prstGeom>
          <a:noFill/>
        </p:spPr>
        <p:txBody>
          <a:bodyPr wrap="square" rtlCol="0">
            <a:spAutoFit/>
          </a:bodyPr>
          <a:lstStyle/>
          <a:p>
            <a:pPr algn="ctr"/>
            <a:r>
              <a:rPr lang="fr-FR" sz="1600" dirty="0">
                <a:solidFill>
                  <a:schemeClr val="accent6"/>
                </a:solidFill>
                <a:latin typeface="Figtree" panose="020B0604020202020204" charset="0"/>
                <a:ea typeface="Amiri" panose="00000500000000000000" pitchFamily="2" charset="-78"/>
                <a:cs typeface="Amiri" panose="00000500000000000000" pitchFamily="2" charset="-78"/>
              </a:rPr>
              <a:t>Ambiguïté : un même segment linguistique peut se prêter à deux interprétations mutuellement exclusives (Kerbrat-</a:t>
            </a:r>
            <a:r>
              <a:rPr lang="fr-FR" sz="1600" dirty="0" err="1">
                <a:solidFill>
                  <a:schemeClr val="accent6"/>
                </a:solidFill>
                <a:latin typeface="Figtree" panose="020B0604020202020204" charset="0"/>
                <a:ea typeface="Amiri" panose="00000500000000000000" pitchFamily="2" charset="-78"/>
                <a:cs typeface="Amiri" panose="00000500000000000000" pitchFamily="2" charset="-78"/>
              </a:rPr>
              <a:t>Orecchioni</a:t>
            </a:r>
            <a:r>
              <a:rPr lang="fr-FR" sz="1600" dirty="0">
                <a:solidFill>
                  <a:schemeClr val="accent6"/>
                </a:solidFill>
                <a:latin typeface="Figtree" panose="020B0604020202020204" charset="0"/>
                <a:ea typeface="Amiri" panose="00000500000000000000" pitchFamily="2" charset="-78"/>
                <a:cs typeface="Amiri" panose="00000500000000000000" pitchFamily="2" charset="-78"/>
              </a:rPr>
              <a:t>, 2005)</a:t>
            </a:r>
          </a:p>
        </p:txBody>
      </p:sp>
      <p:graphicFrame>
        <p:nvGraphicFramePr>
          <p:cNvPr id="10" name="Google Shape;1730;p49">
            <a:extLst>
              <a:ext uri="{FF2B5EF4-FFF2-40B4-BE49-F238E27FC236}">
                <a16:creationId xmlns:a16="http://schemas.microsoft.com/office/drawing/2014/main" id="{6B4E5F9B-CB48-30CC-DA50-B6BEB3E831E6}"/>
              </a:ext>
            </a:extLst>
          </p:cNvPr>
          <p:cNvGraphicFramePr/>
          <p:nvPr>
            <p:extLst>
              <p:ext uri="{D42A27DB-BD31-4B8C-83A1-F6EECF244321}">
                <p14:modId xmlns:p14="http://schemas.microsoft.com/office/powerpoint/2010/main" val="2443069836"/>
              </p:ext>
            </p:extLst>
          </p:nvPr>
        </p:nvGraphicFramePr>
        <p:xfrm>
          <a:off x="803082" y="1839194"/>
          <a:ext cx="7620918" cy="2784277"/>
        </p:xfrm>
        <a:graphic>
          <a:graphicData uri="http://schemas.openxmlformats.org/drawingml/2006/table">
            <a:tbl>
              <a:tblPr>
                <a:noFill/>
                <a:tableStyleId>{70E98D0B-1FE5-4FA9-8DC5-9B1E4E92C84E}</a:tableStyleId>
              </a:tblPr>
              <a:tblGrid>
                <a:gridCol w="5211998">
                  <a:extLst>
                    <a:ext uri="{9D8B030D-6E8A-4147-A177-3AD203B41FA5}">
                      <a16:colId xmlns:a16="http://schemas.microsoft.com/office/drawing/2014/main" val="20000"/>
                    </a:ext>
                  </a:extLst>
                </a:gridCol>
                <a:gridCol w="2408920">
                  <a:extLst>
                    <a:ext uri="{9D8B030D-6E8A-4147-A177-3AD203B41FA5}">
                      <a16:colId xmlns:a16="http://schemas.microsoft.com/office/drawing/2014/main" val="20001"/>
                    </a:ext>
                  </a:extLst>
                </a:gridCol>
              </a:tblGrid>
              <a:tr h="532599">
                <a:tc>
                  <a:txBody>
                    <a:bodyPr/>
                    <a:lstStyle/>
                    <a:p>
                      <a:pPr marL="0" lvl="0" indent="0" algn="ctr" rtl="0">
                        <a:lnSpc>
                          <a:spcPct val="115000"/>
                        </a:lnSpc>
                        <a:spcBef>
                          <a:spcPts val="0"/>
                        </a:spcBef>
                        <a:spcAft>
                          <a:spcPts val="0"/>
                        </a:spcAft>
                        <a:buNone/>
                      </a:pPr>
                      <a:r>
                        <a:rPr lang="en" sz="1800" b="1" dirty="0">
                          <a:solidFill>
                            <a:schemeClr val="lt1"/>
                          </a:solidFill>
                          <a:latin typeface="MuseoModerno"/>
                          <a:ea typeface="MuseoModerno"/>
                          <a:cs typeface="MuseoModerno"/>
                          <a:sym typeface="MuseoModerno"/>
                        </a:rPr>
                        <a:t>Exemple</a:t>
                      </a:r>
                      <a:endParaRPr sz="1800" b="1" dirty="0">
                        <a:solidFill>
                          <a:schemeClr val="lt1"/>
                        </a:solidFill>
                        <a:latin typeface="MuseoModerno"/>
                        <a:ea typeface="MuseoModerno"/>
                        <a:cs typeface="MuseoModerno"/>
                        <a:sym typeface="MuseoModerno"/>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b="1" dirty="0">
                          <a:solidFill>
                            <a:schemeClr val="lt1"/>
                          </a:solidFill>
                          <a:latin typeface="MuseoModerno"/>
                          <a:ea typeface="MuseoModerno"/>
                          <a:cs typeface="MuseoModerno"/>
                          <a:sym typeface="MuseoModerno"/>
                        </a:rPr>
                        <a:t>Type d’ambiguité</a:t>
                      </a:r>
                      <a:endParaRPr sz="1800" b="1" dirty="0">
                        <a:solidFill>
                          <a:schemeClr val="lt1"/>
                        </a:solidFill>
                        <a:latin typeface="MuseoModerno"/>
                        <a:ea typeface="MuseoModerno"/>
                        <a:cs typeface="MuseoModerno"/>
                        <a:sym typeface="MuseoModerno"/>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410342">
                <a:tc>
                  <a:txBody>
                    <a:bodyPr/>
                    <a:lstStyle/>
                    <a:p>
                      <a:pPr marL="0" lvl="0" indent="0" algn="l" rtl="0">
                        <a:lnSpc>
                          <a:spcPct val="115000"/>
                        </a:lnSpc>
                        <a:spcBef>
                          <a:spcPts val="0"/>
                        </a:spcBef>
                        <a:spcAft>
                          <a:spcPts val="0"/>
                        </a:spcAft>
                        <a:buNone/>
                      </a:pPr>
                      <a:r>
                        <a:rPr lang="en" sz="1600" b="0" dirty="0">
                          <a:solidFill>
                            <a:schemeClr val="lt1"/>
                          </a:solidFill>
                          <a:latin typeface="MuseoModerno"/>
                          <a:ea typeface="MuseoModerno"/>
                          <a:cs typeface="MuseoModerno"/>
                          <a:sym typeface="MuseoModerno"/>
                        </a:rPr>
                        <a:t>C’est un </a:t>
                      </a:r>
                      <a:r>
                        <a:rPr lang="en" sz="1600" b="1" u="sng" dirty="0">
                          <a:solidFill>
                            <a:schemeClr val="lt1"/>
                          </a:solidFill>
                          <a:latin typeface="MuseoModerno"/>
                          <a:ea typeface="MuseoModerno"/>
                          <a:cs typeface="MuseoModerno"/>
                          <a:sym typeface="MuseoModerno"/>
                        </a:rPr>
                        <a:t>vol</a:t>
                      </a:r>
                      <a:r>
                        <a:rPr lang="en" sz="1600" b="0" dirty="0">
                          <a:solidFill>
                            <a:schemeClr val="lt1"/>
                          </a:solidFill>
                          <a:latin typeface="MuseoModerno"/>
                          <a:ea typeface="MuseoModerno"/>
                          <a:cs typeface="MuseoModerno"/>
                          <a:sym typeface="MuseoModerno"/>
                        </a:rPr>
                        <a:t> très risqué</a:t>
                      </a:r>
                      <a:endParaRPr sz="1600" b="0" dirty="0">
                        <a:solidFill>
                          <a:schemeClr val="lt1"/>
                        </a:solidFill>
                        <a:latin typeface="MuseoModerno"/>
                        <a:ea typeface="MuseoModerno"/>
                        <a:cs typeface="MuseoModerno"/>
                        <a:sym typeface="MuseoModerno"/>
                      </a:endParaRPr>
                    </a:p>
                  </a:txBody>
                  <a:tcPr marL="91425" marR="91425" marT="0" marB="0"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dirty="0">
                          <a:solidFill>
                            <a:schemeClr val="lt1"/>
                          </a:solidFill>
                          <a:latin typeface="Figtree"/>
                          <a:ea typeface="Figtree"/>
                          <a:cs typeface="Figtree"/>
                          <a:sym typeface="Figtree"/>
                        </a:rPr>
                        <a:t>Sémantique </a:t>
                      </a:r>
                      <a:r>
                        <a:rPr lang="en" dirty="0">
                          <a:solidFill>
                            <a:schemeClr val="lt1"/>
                          </a:solidFill>
                          <a:latin typeface="Figtree"/>
                          <a:ea typeface="Figtree"/>
                          <a:cs typeface="Figtree"/>
                          <a:sym typeface="Wingdings" panose="05000000000000000000" pitchFamily="2" charset="2"/>
                        </a:rPr>
                        <a:t></a:t>
                      </a:r>
                      <a:r>
                        <a:rPr lang="en" dirty="0">
                          <a:solidFill>
                            <a:schemeClr val="lt1"/>
                          </a:solidFill>
                          <a:latin typeface="Figtree"/>
                          <a:ea typeface="Figtree"/>
                          <a:cs typeface="Figtree"/>
                          <a:sym typeface="Figtree"/>
                        </a:rPr>
                        <a:t> Homonymie</a:t>
                      </a:r>
                      <a:endParaRPr dirty="0">
                        <a:solidFill>
                          <a:schemeClr val="lt1"/>
                        </a:solidFill>
                        <a:latin typeface="Figtree"/>
                        <a:ea typeface="Figtree"/>
                        <a:cs typeface="Figtree"/>
                        <a:sym typeface="Figtree"/>
                      </a:endParaRPr>
                    </a:p>
                  </a:txBody>
                  <a:tcPr marL="91425" marR="91425" marT="0" marB="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10326">
                <a:tc>
                  <a:txBody>
                    <a:bodyPr/>
                    <a:lstStyle/>
                    <a:p>
                      <a:pPr marL="0" lvl="0" indent="0" algn="l" rtl="0">
                        <a:lnSpc>
                          <a:spcPct val="115000"/>
                        </a:lnSpc>
                        <a:spcBef>
                          <a:spcPts val="0"/>
                        </a:spcBef>
                        <a:spcAft>
                          <a:spcPts val="0"/>
                        </a:spcAft>
                        <a:buNone/>
                      </a:pPr>
                      <a:r>
                        <a:rPr lang="en" sz="1600" b="0" dirty="0">
                          <a:solidFill>
                            <a:schemeClr val="lt1"/>
                          </a:solidFill>
                          <a:latin typeface="MuseoModerno"/>
                          <a:ea typeface="MuseoModerno"/>
                          <a:cs typeface="MuseoModerno"/>
                          <a:sym typeface="MuseoModerno"/>
                        </a:rPr>
                        <a:t>Je </a:t>
                      </a:r>
                      <a:r>
                        <a:rPr lang="en" sz="1600" b="1" u="sng" dirty="0">
                          <a:solidFill>
                            <a:schemeClr val="lt1"/>
                          </a:solidFill>
                          <a:latin typeface="MuseoModerno"/>
                          <a:ea typeface="MuseoModerno"/>
                          <a:cs typeface="MuseoModerno"/>
                          <a:sym typeface="MuseoModerno"/>
                        </a:rPr>
                        <a:t>loue</a:t>
                      </a:r>
                      <a:r>
                        <a:rPr lang="en" sz="1600" b="0" dirty="0">
                          <a:solidFill>
                            <a:schemeClr val="lt1"/>
                          </a:solidFill>
                          <a:latin typeface="MuseoModerno"/>
                          <a:ea typeface="MuseoModerno"/>
                          <a:cs typeface="MuseoModerno"/>
                          <a:sym typeface="MuseoModerno"/>
                        </a:rPr>
                        <a:t> pour l’année un appartement à Grenoble</a:t>
                      </a:r>
                      <a:endParaRPr sz="1600" b="0" dirty="0">
                        <a:solidFill>
                          <a:schemeClr val="lt1"/>
                        </a:solidFill>
                        <a:latin typeface="MuseoModerno"/>
                        <a:ea typeface="MuseoModerno"/>
                        <a:cs typeface="MuseoModerno"/>
                        <a:sym typeface="MuseoModerno"/>
                      </a:endParaRPr>
                    </a:p>
                  </a:txBody>
                  <a:tcPr marL="91425" marR="91425" marT="0" marB="0"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dirty="0">
                          <a:solidFill>
                            <a:schemeClr val="lt1"/>
                          </a:solidFill>
                          <a:latin typeface="Figtree"/>
                          <a:ea typeface="Figtree"/>
                          <a:cs typeface="Figtree"/>
                          <a:sym typeface="Figtree"/>
                        </a:rPr>
                        <a:t>Sémantique </a:t>
                      </a:r>
                      <a:r>
                        <a:rPr lang="en" dirty="0">
                          <a:solidFill>
                            <a:schemeClr val="lt1"/>
                          </a:solidFill>
                          <a:latin typeface="Figtree"/>
                          <a:ea typeface="Figtree"/>
                          <a:cs typeface="Figtree"/>
                          <a:sym typeface="Wingdings" panose="05000000000000000000" pitchFamily="2" charset="2"/>
                        </a:rPr>
                        <a:t> Polysémie</a:t>
                      </a:r>
                      <a:endParaRPr dirty="0">
                        <a:solidFill>
                          <a:schemeClr val="lt1"/>
                        </a:solidFill>
                        <a:latin typeface="Figtree"/>
                        <a:ea typeface="Figtree"/>
                        <a:cs typeface="Figtree"/>
                        <a:sym typeface="Figtree"/>
                      </a:endParaRPr>
                    </a:p>
                  </a:txBody>
                  <a:tcPr marL="91425" marR="91425" marT="0" marB="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410342">
                <a:tc>
                  <a:txBody>
                    <a:bodyPr/>
                    <a:lstStyle/>
                    <a:p>
                      <a:pPr marL="0" lvl="0" indent="0" algn="l" rtl="0">
                        <a:lnSpc>
                          <a:spcPct val="115000"/>
                        </a:lnSpc>
                        <a:spcBef>
                          <a:spcPts val="0"/>
                        </a:spcBef>
                        <a:spcAft>
                          <a:spcPts val="0"/>
                        </a:spcAft>
                        <a:buNone/>
                      </a:pPr>
                      <a:r>
                        <a:rPr lang="fr-FR" sz="1600" b="1" dirty="0">
                          <a:solidFill>
                            <a:schemeClr val="lt1"/>
                          </a:solidFill>
                          <a:latin typeface="MuseoModerno"/>
                          <a:ea typeface="MuseoModerno"/>
                          <a:cs typeface="MuseoModerno"/>
                          <a:sym typeface="MuseoModerno"/>
                        </a:rPr>
                        <a:t>C</a:t>
                      </a:r>
                      <a:r>
                        <a:rPr lang="en" sz="1600" b="1" dirty="0">
                          <a:solidFill>
                            <a:schemeClr val="lt1"/>
                          </a:solidFill>
                          <a:latin typeface="MuseoModerno"/>
                          <a:ea typeface="MuseoModerno"/>
                          <a:cs typeface="MuseoModerno"/>
                          <a:sym typeface="MuseoModerno"/>
                        </a:rPr>
                        <a:t>ouvent </a:t>
                      </a:r>
                      <a:r>
                        <a:rPr lang="en" sz="1600" b="0" dirty="0">
                          <a:solidFill>
                            <a:schemeClr val="lt1"/>
                          </a:solidFill>
                          <a:latin typeface="MuseoModerno"/>
                          <a:ea typeface="MuseoModerno"/>
                          <a:cs typeface="MuseoModerno"/>
                          <a:sym typeface="MuseoModerno"/>
                        </a:rPr>
                        <a:t>(nom ou verbe)</a:t>
                      </a:r>
                      <a:endParaRPr sz="1600" b="0" dirty="0">
                        <a:solidFill>
                          <a:schemeClr val="lt1"/>
                        </a:solidFill>
                        <a:latin typeface="MuseoModerno"/>
                        <a:ea typeface="MuseoModerno"/>
                        <a:cs typeface="MuseoModerno"/>
                        <a:sym typeface="MuseoModerno"/>
                      </a:endParaRPr>
                    </a:p>
                  </a:txBody>
                  <a:tcPr marL="91425" marR="91425" marT="0" marB="0"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dirty="0">
                          <a:solidFill>
                            <a:schemeClr val="lt1"/>
                          </a:solidFill>
                          <a:latin typeface="Figtree"/>
                          <a:ea typeface="Figtree"/>
                          <a:cs typeface="Figtree"/>
                          <a:sym typeface="Figtree"/>
                        </a:rPr>
                        <a:t>Catégorielle</a:t>
                      </a:r>
                      <a:endParaRPr dirty="0">
                        <a:solidFill>
                          <a:schemeClr val="lt1"/>
                        </a:solidFill>
                        <a:latin typeface="Figtree"/>
                        <a:ea typeface="Figtree"/>
                        <a:cs typeface="Figtree"/>
                        <a:sym typeface="Figtree"/>
                      </a:endParaRPr>
                    </a:p>
                  </a:txBody>
                  <a:tcPr marL="91425" marR="91425" marT="0" marB="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410342">
                <a:tc>
                  <a:txBody>
                    <a:bodyPr/>
                    <a:lstStyle/>
                    <a:p>
                      <a:pPr marL="0" lvl="0" indent="0" algn="l" rtl="0">
                        <a:lnSpc>
                          <a:spcPct val="115000"/>
                        </a:lnSpc>
                        <a:spcBef>
                          <a:spcPts val="0"/>
                        </a:spcBef>
                        <a:spcAft>
                          <a:spcPts val="0"/>
                        </a:spcAft>
                        <a:buNone/>
                      </a:pPr>
                      <a:r>
                        <a:rPr lang="en" sz="1600" b="1" dirty="0">
                          <a:solidFill>
                            <a:schemeClr val="lt1"/>
                          </a:solidFill>
                          <a:latin typeface="MuseoModerno"/>
                          <a:ea typeface="MuseoModerno"/>
                          <a:cs typeface="MuseoModerno"/>
                          <a:sym typeface="MuseoModerno"/>
                        </a:rPr>
                        <a:t>La petite porte le voile</a:t>
                      </a:r>
                      <a:endParaRPr sz="1600" b="1" dirty="0">
                        <a:solidFill>
                          <a:schemeClr val="lt1"/>
                        </a:solidFill>
                        <a:latin typeface="MuseoModerno"/>
                        <a:ea typeface="MuseoModerno"/>
                        <a:cs typeface="MuseoModerno"/>
                        <a:sym typeface="MuseoModerno"/>
                      </a:endParaRPr>
                    </a:p>
                  </a:txBody>
                  <a:tcPr marL="91425" marR="91425" marT="0" marB="0"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dirty="0">
                          <a:solidFill>
                            <a:schemeClr val="lt1"/>
                          </a:solidFill>
                          <a:latin typeface="Figtree"/>
                          <a:ea typeface="Figtree"/>
                          <a:cs typeface="Figtree"/>
                          <a:sym typeface="Figtree"/>
                        </a:rPr>
                        <a:t>Syntaxique catégorielle</a:t>
                      </a:r>
                      <a:endParaRPr dirty="0">
                        <a:solidFill>
                          <a:schemeClr val="lt1"/>
                        </a:solidFill>
                        <a:latin typeface="Figtree"/>
                        <a:ea typeface="Figtree"/>
                        <a:cs typeface="Figtree"/>
                        <a:sym typeface="Figtree"/>
                      </a:endParaRPr>
                    </a:p>
                  </a:txBody>
                  <a:tcPr marL="91425" marR="91425" marT="0" marB="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r h="510326">
                <a:tc>
                  <a:txBody>
                    <a:bodyPr/>
                    <a:lstStyle/>
                    <a:p>
                      <a:pPr marL="0" lvl="0" indent="0" algn="l" rtl="0">
                        <a:lnSpc>
                          <a:spcPct val="115000"/>
                        </a:lnSpc>
                        <a:spcBef>
                          <a:spcPts val="0"/>
                        </a:spcBef>
                        <a:spcAft>
                          <a:spcPts val="0"/>
                        </a:spcAft>
                        <a:buNone/>
                      </a:pPr>
                      <a:r>
                        <a:rPr lang="en" sz="1600" b="1" dirty="0">
                          <a:solidFill>
                            <a:schemeClr val="lt1"/>
                          </a:solidFill>
                          <a:latin typeface="MuseoModerno"/>
                          <a:ea typeface="MuseoModerno"/>
                          <a:cs typeface="MuseoModerno"/>
                          <a:sym typeface="MuseoModerno"/>
                        </a:rPr>
                        <a:t>Je vois un homme sur la colline avec un téléscope</a:t>
                      </a:r>
                      <a:endParaRPr sz="1600" b="1" dirty="0">
                        <a:solidFill>
                          <a:schemeClr val="lt1"/>
                        </a:solidFill>
                        <a:latin typeface="MuseoModerno"/>
                        <a:ea typeface="MuseoModerno"/>
                        <a:cs typeface="MuseoModerno"/>
                        <a:sym typeface="MuseoModerno"/>
                      </a:endParaRPr>
                    </a:p>
                  </a:txBody>
                  <a:tcPr marL="91425" marR="91425" marT="0" marB="0"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dirty="0">
                          <a:solidFill>
                            <a:schemeClr val="lt1"/>
                          </a:solidFill>
                          <a:latin typeface="Figtree"/>
                          <a:ea typeface="Figtree"/>
                          <a:cs typeface="Figtree"/>
                          <a:sym typeface="Figtree"/>
                        </a:rPr>
                        <a:t>Syntaxique structurale</a:t>
                      </a:r>
                      <a:endParaRPr dirty="0">
                        <a:solidFill>
                          <a:schemeClr val="lt1"/>
                        </a:solidFill>
                        <a:latin typeface="Figtree"/>
                        <a:ea typeface="Figtree"/>
                        <a:cs typeface="Figtree"/>
                        <a:sym typeface="Figtree"/>
                      </a:endParaRPr>
                    </a:p>
                  </a:txBody>
                  <a:tcPr marL="91425" marR="91425" marT="0" marB="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568772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tangolo 33">
            <a:extLst>
              <a:ext uri="{FF2B5EF4-FFF2-40B4-BE49-F238E27FC236}">
                <a16:creationId xmlns:a16="http://schemas.microsoft.com/office/drawing/2014/main" id="{7325D46F-E8A9-6A57-2FCF-EB90B253D374}"/>
              </a:ext>
            </a:extLst>
          </p:cNvPr>
          <p:cNvSpPr/>
          <p:nvPr/>
        </p:nvSpPr>
        <p:spPr>
          <a:xfrm>
            <a:off x="4151831" y="2365372"/>
            <a:ext cx="4563302" cy="151149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endParaRPr>
          </a:p>
        </p:txBody>
      </p:sp>
      <p:sp>
        <p:nvSpPr>
          <p:cNvPr id="9" name="Rettangolo 33">
            <a:extLst>
              <a:ext uri="{FF2B5EF4-FFF2-40B4-BE49-F238E27FC236}">
                <a16:creationId xmlns:a16="http://schemas.microsoft.com/office/drawing/2014/main" id="{84B6DFCC-F69E-C4FD-9451-23BEBAE8BBFE}"/>
              </a:ext>
            </a:extLst>
          </p:cNvPr>
          <p:cNvSpPr/>
          <p:nvPr/>
        </p:nvSpPr>
        <p:spPr>
          <a:xfrm>
            <a:off x="4144837" y="1374673"/>
            <a:ext cx="4570296" cy="2502196"/>
          </a:xfrm>
          <a:prstGeom prst="rect">
            <a:avLst/>
          </a:prstGeom>
          <a:solidFill>
            <a:schemeClr val="accent2">
              <a:lumMod val="20000"/>
              <a:lumOff val="80000"/>
              <a:alpha val="1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bg1"/>
              </a:solidFill>
            </a:endParaRPr>
          </a:p>
        </p:txBody>
      </p:sp>
      <p:pic>
        <p:nvPicPr>
          <p:cNvPr id="10" name="Immagine 39" descr="Immagine che contiene testo&#10;&#10;Descrizione generata automaticamente">
            <a:extLst>
              <a:ext uri="{FF2B5EF4-FFF2-40B4-BE49-F238E27FC236}">
                <a16:creationId xmlns:a16="http://schemas.microsoft.com/office/drawing/2014/main" id="{EECA2719-F231-498C-E059-CF95DC92606B}"/>
              </a:ext>
            </a:extLst>
          </p:cNvPr>
          <p:cNvPicPr>
            <a:picLocks noChangeAspect="1"/>
          </p:cNvPicPr>
          <p:nvPr/>
        </p:nvPicPr>
        <p:blipFill rotWithShape="1">
          <a:blip r:embed="rId3"/>
          <a:srcRect t="6094" b="22885"/>
          <a:stretch/>
        </p:blipFill>
        <p:spPr>
          <a:xfrm>
            <a:off x="4945534" y="1512975"/>
            <a:ext cx="2693324" cy="706615"/>
          </a:xfrm>
          <a:prstGeom prst="rect">
            <a:avLst/>
          </a:prstGeom>
        </p:spPr>
      </p:pic>
      <p:sp>
        <p:nvSpPr>
          <p:cNvPr id="11" name="Rettangolo 34">
            <a:extLst>
              <a:ext uri="{FF2B5EF4-FFF2-40B4-BE49-F238E27FC236}">
                <a16:creationId xmlns:a16="http://schemas.microsoft.com/office/drawing/2014/main" id="{33486600-D3F4-A478-A3A3-949BA867ACDA}"/>
              </a:ext>
            </a:extLst>
          </p:cNvPr>
          <p:cNvSpPr/>
          <p:nvPr/>
        </p:nvSpPr>
        <p:spPr>
          <a:xfrm>
            <a:off x="7079571" y="2568264"/>
            <a:ext cx="1172832" cy="5420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pic>
        <p:nvPicPr>
          <p:cNvPr id="12" name="Immagine 40">
            <a:extLst>
              <a:ext uri="{FF2B5EF4-FFF2-40B4-BE49-F238E27FC236}">
                <a16:creationId xmlns:a16="http://schemas.microsoft.com/office/drawing/2014/main" id="{AEEF0F16-A2DF-F835-EF18-0C504DE0DB0E}"/>
              </a:ext>
            </a:extLst>
          </p:cNvPr>
          <p:cNvPicPr>
            <a:picLocks noChangeAspect="1"/>
          </p:cNvPicPr>
          <p:nvPr/>
        </p:nvPicPr>
        <p:blipFill rotWithShape="1">
          <a:blip r:embed="rId4"/>
          <a:srcRect l="13138" t="70152" r="36269" b="10861"/>
          <a:stretch/>
        </p:blipFill>
        <p:spPr>
          <a:xfrm>
            <a:off x="654201" y="2436148"/>
            <a:ext cx="2649182" cy="702972"/>
          </a:xfrm>
          <a:prstGeom prst="rect">
            <a:avLst/>
          </a:prstGeom>
        </p:spPr>
      </p:pic>
      <p:pic>
        <p:nvPicPr>
          <p:cNvPr id="13" name="Immagine 46" descr="Immagine che contiene testo&#10;&#10;Descrizione generata automaticamente">
            <a:extLst>
              <a:ext uri="{FF2B5EF4-FFF2-40B4-BE49-F238E27FC236}">
                <a16:creationId xmlns:a16="http://schemas.microsoft.com/office/drawing/2014/main" id="{3CC6A48B-0122-C219-4B3C-3ECDE21A196E}"/>
              </a:ext>
            </a:extLst>
          </p:cNvPr>
          <p:cNvPicPr>
            <a:picLocks noChangeAspect="1"/>
          </p:cNvPicPr>
          <p:nvPr/>
        </p:nvPicPr>
        <p:blipFill>
          <a:blip r:embed="rId5"/>
          <a:stretch>
            <a:fillRect/>
          </a:stretch>
        </p:blipFill>
        <p:spPr>
          <a:xfrm>
            <a:off x="4462841" y="2524402"/>
            <a:ext cx="1171511" cy="636672"/>
          </a:xfrm>
          <a:prstGeom prst="rect">
            <a:avLst/>
          </a:prstGeom>
        </p:spPr>
      </p:pic>
      <p:pic>
        <p:nvPicPr>
          <p:cNvPr id="14" name="Immagine 47">
            <a:extLst>
              <a:ext uri="{FF2B5EF4-FFF2-40B4-BE49-F238E27FC236}">
                <a16:creationId xmlns:a16="http://schemas.microsoft.com/office/drawing/2014/main" id="{9606AFCC-6E5A-DCC2-39BE-17415EB7DC00}"/>
              </a:ext>
            </a:extLst>
          </p:cNvPr>
          <p:cNvPicPr>
            <a:picLocks noChangeAspect="1"/>
          </p:cNvPicPr>
          <p:nvPr/>
        </p:nvPicPr>
        <p:blipFill>
          <a:blip r:embed="rId6"/>
          <a:stretch>
            <a:fillRect/>
          </a:stretch>
        </p:blipFill>
        <p:spPr>
          <a:xfrm>
            <a:off x="5823125" y="2524402"/>
            <a:ext cx="1130515" cy="641330"/>
          </a:xfrm>
          <a:prstGeom prst="rect">
            <a:avLst/>
          </a:prstGeom>
        </p:spPr>
      </p:pic>
      <p:sp>
        <p:nvSpPr>
          <p:cNvPr id="15" name="CasellaDiTesto 48">
            <a:extLst>
              <a:ext uri="{FF2B5EF4-FFF2-40B4-BE49-F238E27FC236}">
                <a16:creationId xmlns:a16="http://schemas.microsoft.com/office/drawing/2014/main" id="{EABA6CD9-6EC3-C4AE-9B5E-20CED4B484CC}"/>
              </a:ext>
            </a:extLst>
          </p:cNvPr>
          <p:cNvSpPr txBox="1"/>
          <p:nvPr/>
        </p:nvSpPr>
        <p:spPr>
          <a:xfrm>
            <a:off x="7088547" y="2623531"/>
            <a:ext cx="1123360" cy="461665"/>
          </a:xfrm>
          <a:prstGeom prst="rect">
            <a:avLst/>
          </a:prstGeom>
          <a:noFill/>
        </p:spPr>
        <p:txBody>
          <a:bodyPr wrap="square" rtlCol="0">
            <a:spAutoFit/>
          </a:bodyPr>
          <a:lstStyle/>
          <a:p>
            <a:pPr algn="ctr"/>
            <a:r>
              <a:rPr lang="it-IT" sz="1200" b="1" dirty="0" err="1">
                <a:solidFill>
                  <a:schemeClr val="bg1"/>
                </a:solidFill>
                <a:latin typeface="Bell MT" panose="02020503060305020303" pitchFamily="18" charset="0"/>
              </a:rPr>
              <a:t>Littéracie</a:t>
            </a:r>
            <a:endParaRPr lang="it-IT" sz="1200" b="1" dirty="0">
              <a:solidFill>
                <a:schemeClr val="bg1"/>
              </a:solidFill>
              <a:latin typeface="Bell MT" panose="02020503060305020303" pitchFamily="18" charset="0"/>
            </a:endParaRPr>
          </a:p>
          <a:p>
            <a:pPr algn="ctr"/>
            <a:r>
              <a:rPr lang="it-IT" sz="1200" b="1" dirty="0" err="1">
                <a:solidFill>
                  <a:schemeClr val="bg1"/>
                </a:solidFill>
                <a:latin typeface="Bell MT" panose="02020503060305020303" pitchFamily="18" charset="0"/>
              </a:rPr>
              <a:t>avancée</a:t>
            </a:r>
            <a:endParaRPr lang="fr-FR" sz="1200" b="1" dirty="0">
              <a:solidFill>
                <a:schemeClr val="bg1"/>
              </a:solidFill>
              <a:latin typeface="Bell MT" panose="02020503060305020303" pitchFamily="18" charset="0"/>
            </a:endParaRPr>
          </a:p>
        </p:txBody>
      </p:sp>
      <p:pic>
        <p:nvPicPr>
          <p:cNvPr id="16" name="Immagine 41">
            <a:extLst>
              <a:ext uri="{FF2B5EF4-FFF2-40B4-BE49-F238E27FC236}">
                <a16:creationId xmlns:a16="http://schemas.microsoft.com/office/drawing/2014/main" id="{BF983190-B01F-BDBE-BBD4-EEDDFFEED1AE}"/>
              </a:ext>
            </a:extLst>
          </p:cNvPr>
          <p:cNvPicPr>
            <a:picLocks noChangeAspect="1"/>
          </p:cNvPicPr>
          <p:nvPr/>
        </p:nvPicPr>
        <p:blipFill>
          <a:blip r:embed="rId7"/>
          <a:stretch>
            <a:fillRect/>
          </a:stretch>
        </p:blipFill>
        <p:spPr>
          <a:xfrm>
            <a:off x="239638" y="3772170"/>
            <a:ext cx="2861712" cy="1006390"/>
          </a:xfrm>
          <a:prstGeom prst="rect">
            <a:avLst/>
          </a:prstGeom>
        </p:spPr>
      </p:pic>
      <p:sp>
        <p:nvSpPr>
          <p:cNvPr id="17" name="CasellaDiTesto 51">
            <a:extLst>
              <a:ext uri="{FF2B5EF4-FFF2-40B4-BE49-F238E27FC236}">
                <a16:creationId xmlns:a16="http://schemas.microsoft.com/office/drawing/2014/main" id="{6C0B317B-6186-303F-E2B2-35CD4E0BD4C9}"/>
              </a:ext>
            </a:extLst>
          </p:cNvPr>
          <p:cNvSpPr txBox="1"/>
          <p:nvPr/>
        </p:nvSpPr>
        <p:spPr>
          <a:xfrm>
            <a:off x="658072" y="4761390"/>
            <a:ext cx="2024844" cy="307777"/>
          </a:xfrm>
          <a:prstGeom prst="rect">
            <a:avLst/>
          </a:prstGeom>
          <a:noFill/>
        </p:spPr>
        <p:txBody>
          <a:bodyPr wrap="square" rtlCol="0">
            <a:spAutoFit/>
          </a:bodyPr>
          <a:lstStyle/>
          <a:p>
            <a:r>
              <a:rPr lang="it-IT" i="1" dirty="0">
                <a:solidFill>
                  <a:schemeClr val="bg1"/>
                </a:solidFill>
                <a:latin typeface="Lato" panose="020F0502020204030203" pitchFamily="34" charset="0"/>
                <a:ea typeface="Lato" panose="020F0502020204030203" pitchFamily="34" charset="0"/>
                <a:cs typeface="Lato" panose="020F0502020204030203" pitchFamily="34" charset="0"/>
                <a:sym typeface="Abel"/>
              </a:rPr>
              <a:t>(Ponton et al., 2021)</a:t>
            </a:r>
            <a:endParaRPr lang="fr-FR" i="1" dirty="0">
              <a:solidFill>
                <a:schemeClr val="bg1"/>
              </a:solidFill>
              <a:latin typeface="Lato" panose="020F0502020204030203" pitchFamily="34" charset="0"/>
              <a:ea typeface="Lato" panose="020F0502020204030203" pitchFamily="34" charset="0"/>
              <a:cs typeface="Lato" panose="020F0502020204030203" pitchFamily="34" charset="0"/>
              <a:sym typeface="Abel"/>
            </a:endParaRPr>
          </a:p>
        </p:txBody>
      </p:sp>
      <p:sp>
        <p:nvSpPr>
          <p:cNvPr id="18" name="Sottotitolo 2">
            <a:extLst>
              <a:ext uri="{FF2B5EF4-FFF2-40B4-BE49-F238E27FC236}">
                <a16:creationId xmlns:a16="http://schemas.microsoft.com/office/drawing/2014/main" id="{1EE84B6B-6EB9-27C9-9FF8-18A68C5D709F}"/>
              </a:ext>
            </a:extLst>
          </p:cNvPr>
          <p:cNvSpPr txBox="1">
            <a:spLocks/>
          </p:cNvSpPr>
          <p:nvPr/>
        </p:nvSpPr>
        <p:spPr>
          <a:xfrm>
            <a:off x="3764175" y="904327"/>
            <a:ext cx="5331619" cy="60564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000"/>
              <a:buFont typeface="Abril Fatface"/>
              <a:buNone/>
              <a:defRPr sz="3000" b="0" i="0" u="none" strike="noStrike" cap="none">
                <a:solidFill>
                  <a:schemeClr val="lt1"/>
                </a:solidFill>
                <a:latin typeface="Abril Fatface"/>
                <a:ea typeface="Abril Fatface"/>
                <a:cs typeface="Abril Fatface"/>
                <a:sym typeface="Abril Fatface"/>
              </a:defRPr>
            </a:lvl1pPr>
            <a:lvl2pPr marR="0" lvl="1" algn="l" rtl="0">
              <a:lnSpc>
                <a:spcPct val="100000"/>
              </a:lnSpc>
              <a:spcBef>
                <a:spcPts val="0"/>
              </a:spcBef>
              <a:spcAft>
                <a:spcPts val="0"/>
              </a:spcAft>
              <a:buClr>
                <a:schemeClr val="lt1"/>
              </a:buClr>
              <a:buSzPts val="3000"/>
              <a:buFont typeface="Abril Fatface"/>
              <a:buNone/>
              <a:defRPr sz="3000" b="0" i="0" u="none" strike="noStrike" cap="none">
                <a:solidFill>
                  <a:schemeClr val="lt1"/>
                </a:solidFill>
                <a:latin typeface="Abril Fatface"/>
                <a:ea typeface="Abril Fatface"/>
                <a:cs typeface="Abril Fatface"/>
                <a:sym typeface="Abril Fatface"/>
              </a:defRPr>
            </a:lvl2pPr>
            <a:lvl3pPr marR="0" lvl="2" algn="l" rtl="0">
              <a:lnSpc>
                <a:spcPct val="100000"/>
              </a:lnSpc>
              <a:spcBef>
                <a:spcPts val="0"/>
              </a:spcBef>
              <a:spcAft>
                <a:spcPts val="0"/>
              </a:spcAft>
              <a:buClr>
                <a:schemeClr val="lt1"/>
              </a:buClr>
              <a:buSzPts val="3000"/>
              <a:buFont typeface="Abril Fatface"/>
              <a:buNone/>
              <a:defRPr sz="3000" b="0" i="0" u="none" strike="noStrike" cap="none">
                <a:solidFill>
                  <a:schemeClr val="lt1"/>
                </a:solidFill>
                <a:latin typeface="Abril Fatface"/>
                <a:ea typeface="Abril Fatface"/>
                <a:cs typeface="Abril Fatface"/>
                <a:sym typeface="Abril Fatface"/>
              </a:defRPr>
            </a:lvl3pPr>
            <a:lvl4pPr marR="0" lvl="3" algn="l" rtl="0">
              <a:lnSpc>
                <a:spcPct val="100000"/>
              </a:lnSpc>
              <a:spcBef>
                <a:spcPts val="0"/>
              </a:spcBef>
              <a:spcAft>
                <a:spcPts val="0"/>
              </a:spcAft>
              <a:buClr>
                <a:schemeClr val="lt1"/>
              </a:buClr>
              <a:buSzPts val="3000"/>
              <a:buFont typeface="Abril Fatface"/>
              <a:buNone/>
              <a:defRPr sz="3000" b="0" i="0" u="none" strike="noStrike" cap="none">
                <a:solidFill>
                  <a:schemeClr val="lt1"/>
                </a:solidFill>
                <a:latin typeface="Abril Fatface"/>
                <a:ea typeface="Abril Fatface"/>
                <a:cs typeface="Abril Fatface"/>
                <a:sym typeface="Abril Fatface"/>
              </a:defRPr>
            </a:lvl4pPr>
            <a:lvl5pPr marR="0" lvl="4" algn="l" rtl="0">
              <a:lnSpc>
                <a:spcPct val="100000"/>
              </a:lnSpc>
              <a:spcBef>
                <a:spcPts val="0"/>
              </a:spcBef>
              <a:spcAft>
                <a:spcPts val="0"/>
              </a:spcAft>
              <a:buClr>
                <a:schemeClr val="lt1"/>
              </a:buClr>
              <a:buSzPts val="3000"/>
              <a:buFont typeface="Abril Fatface"/>
              <a:buNone/>
              <a:defRPr sz="3000" b="0" i="0" u="none" strike="noStrike" cap="none">
                <a:solidFill>
                  <a:schemeClr val="lt1"/>
                </a:solidFill>
                <a:latin typeface="Abril Fatface"/>
                <a:ea typeface="Abril Fatface"/>
                <a:cs typeface="Abril Fatface"/>
                <a:sym typeface="Abril Fatface"/>
              </a:defRPr>
            </a:lvl5pPr>
            <a:lvl6pPr marR="0" lvl="5" algn="l" rtl="0">
              <a:lnSpc>
                <a:spcPct val="100000"/>
              </a:lnSpc>
              <a:spcBef>
                <a:spcPts val="0"/>
              </a:spcBef>
              <a:spcAft>
                <a:spcPts val="0"/>
              </a:spcAft>
              <a:buClr>
                <a:schemeClr val="lt1"/>
              </a:buClr>
              <a:buSzPts val="3000"/>
              <a:buFont typeface="Abril Fatface"/>
              <a:buNone/>
              <a:defRPr sz="3000" b="0" i="0" u="none" strike="noStrike" cap="none">
                <a:solidFill>
                  <a:schemeClr val="lt1"/>
                </a:solidFill>
                <a:latin typeface="Abril Fatface"/>
                <a:ea typeface="Abril Fatface"/>
                <a:cs typeface="Abril Fatface"/>
                <a:sym typeface="Abril Fatface"/>
              </a:defRPr>
            </a:lvl6pPr>
            <a:lvl7pPr marR="0" lvl="6" algn="l" rtl="0">
              <a:lnSpc>
                <a:spcPct val="100000"/>
              </a:lnSpc>
              <a:spcBef>
                <a:spcPts val="0"/>
              </a:spcBef>
              <a:spcAft>
                <a:spcPts val="0"/>
              </a:spcAft>
              <a:buClr>
                <a:schemeClr val="lt1"/>
              </a:buClr>
              <a:buSzPts val="3000"/>
              <a:buFont typeface="Abril Fatface"/>
              <a:buNone/>
              <a:defRPr sz="3000" b="0" i="0" u="none" strike="noStrike" cap="none">
                <a:solidFill>
                  <a:schemeClr val="lt1"/>
                </a:solidFill>
                <a:latin typeface="Abril Fatface"/>
                <a:ea typeface="Abril Fatface"/>
                <a:cs typeface="Abril Fatface"/>
                <a:sym typeface="Abril Fatface"/>
              </a:defRPr>
            </a:lvl7pPr>
            <a:lvl8pPr marR="0" lvl="7" algn="l" rtl="0">
              <a:lnSpc>
                <a:spcPct val="100000"/>
              </a:lnSpc>
              <a:spcBef>
                <a:spcPts val="0"/>
              </a:spcBef>
              <a:spcAft>
                <a:spcPts val="0"/>
              </a:spcAft>
              <a:buClr>
                <a:schemeClr val="lt1"/>
              </a:buClr>
              <a:buSzPts val="3000"/>
              <a:buFont typeface="Abril Fatface"/>
              <a:buNone/>
              <a:defRPr sz="3000" b="0" i="0" u="none" strike="noStrike" cap="none">
                <a:solidFill>
                  <a:schemeClr val="lt1"/>
                </a:solidFill>
                <a:latin typeface="Abril Fatface"/>
                <a:ea typeface="Abril Fatface"/>
                <a:cs typeface="Abril Fatface"/>
                <a:sym typeface="Abril Fatface"/>
              </a:defRPr>
            </a:lvl8pPr>
            <a:lvl9pPr marR="0" lvl="8" algn="l" rtl="0">
              <a:lnSpc>
                <a:spcPct val="100000"/>
              </a:lnSpc>
              <a:spcBef>
                <a:spcPts val="0"/>
              </a:spcBef>
              <a:spcAft>
                <a:spcPts val="0"/>
              </a:spcAft>
              <a:buClr>
                <a:schemeClr val="lt1"/>
              </a:buClr>
              <a:buSzPts val="3000"/>
              <a:buFont typeface="Abril Fatface"/>
              <a:buNone/>
              <a:defRPr sz="3000" b="0" i="0" u="none" strike="noStrike" cap="none">
                <a:solidFill>
                  <a:schemeClr val="lt1"/>
                </a:solidFill>
                <a:latin typeface="Abril Fatface"/>
                <a:ea typeface="Abril Fatface"/>
                <a:cs typeface="Abril Fatface"/>
                <a:sym typeface="Abril Fatface"/>
              </a:defRPr>
            </a:lvl9pPr>
          </a:lstStyle>
          <a:p>
            <a:pPr marL="457200" indent="-317500">
              <a:buSzPts val="1400"/>
            </a:pPr>
            <a:r>
              <a:rPr lang="it-IT" sz="1400" i="1" dirty="0">
                <a:solidFill>
                  <a:schemeClr val="bg1"/>
                </a:solidFill>
                <a:latin typeface="Lato" panose="020F0502020204030203" pitchFamily="34" charset="0"/>
                <a:ea typeface="Lato" panose="020F0502020204030203" pitchFamily="34" charset="0"/>
                <a:cs typeface="Lato" panose="020F0502020204030203" pitchFamily="34" charset="0"/>
                <a:sym typeface="Abel"/>
              </a:rPr>
              <a:t>ANR – 2018 – 2022 </a:t>
            </a:r>
            <a:r>
              <a:rPr lang="it-IT" sz="1400" dirty="0" err="1">
                <a:solidFill>
                  <a:schemeClr val="bg1"/>
                </a:solidFill>
                <a:latin typeface="Lato" panose="020F0502020204030203" pitchFamily="34" charset="0"/>
                <a:ea typeface="Lato" panose="020F0502020204030203" pitchFamily="34" charset="0"/>
                <a:cs typeface="Lato" panose="020F0502020204030203" pitchFamily="34" charset="0"/>
                <a:sym typeface="Abel"/>
              </a:rPr>
              <a:t>Constitution</a:t>
            </a:r>
            <a:r>
              <a:rPr lang="it-IT" sz="1400" dirty="0">
                <a:solidFill>
                  <a:schemeClr val="bg1"/>
                </a:solidFill>
                <a:latin typeface="Lato" panose="020F0502020204030203" pitchFamily="34" charset="0"/>
                <a:ea typeface="Lato" panose="020F0502020204030203" pitchFamily="34" charset="0"/>
                <a:cs typeface="Lato" panose="020F0502020204030203" pitchFamily="34" charset="0"/>
                <a:sym typeface="Abel"/>
              </a:rPr>
              <a:t> de corpus d’</a:t>
            </a:r>
            <a:r>
              <a:rPr lang="it-IT" sz="1400" dirty="0" err="1">
                <a:solidFill>
                  <a:schemeClr val="bg1"/>
                </a:solidFill>
                <a:latin typeface="Lato" panose="020F0502020204030203" pitchFamily="34" charset="0"/>
                <a:ea typeface="Lato" panose="020F0502020204030203" pitchFamily="34" charset="0"/>
                <a:cs typeface="Lato" panose="020F0502020204030203" pitchFamily="34" charset="0"/>
                <a:sym typeface="Abel"/>
              </a:rPr>
              <a:t>écrits</a:t>
            </a:r>
            <a:r>
              <a:rPr lang="it-IT" sz="1400" dirty="0">
                <a:solidFill>
                  <a:schemeClr val="bg1"/>
                </a:solidFill>
                <a:latin typeface="Lato" panose="020F0502020204030203" pitchFamily="34" charset="0"/>
                <a:ea typeface="Lato" panose="020F0502020204030203" pitchFamily="34" charset="0"/>
                <a:cs typeface="Lato" panose="020F0502020204030203" pitchFamily="34" charset="0"/>
                <a:sym typeface="Abel"/>
              </a:rPr>
              <a:t> </a:t>
            </a:r>
            <a:r>
              <a:rPr lang="it-IT" sz="1400" dirty="0" err="1">
                <a:solidFill>
                  <a:schemeClr val="bg1"/>
                </a:solidFill>
                <a:latin typeface="Lato" panose="020F0502020204030203" pitchFamily="34" charset="0"/>
                <a:ea typeface="Lato" panose="020F0502020204030203" pitchFamily="34" charset="0"/>
                <a:cs typeface="Lato" panose="020F0502020204030203" pitchFamily="34" charset="0"/>
                <a:sym typeface="Abel"/>
              </a:rPr>
              <a:t>scolaires</a:t>
            </a:r>
            <a:r>
              <a:rPr lang="it-IT" sz="1400" dirty="0">
                <a:solidFill>
                  <a:schemeClr val="bg1"/>
                </a:solidFill>
                <a:latin typeface="Lato" panose="020F0502020204030203" pitchFamily="34" charset="0"/>
                <a:ea typeface="Lato" panose="020F0502020204030203" pitchFamily="34" charset="0"/>
                <a:cs typeface="Lato" panose="020F0502020204030203" pitchFamily="34" charset="0"/>
                <a:sym typeface="Abel"/>
              </a:rPr>
              <a:t> </a:t>
            </a:r>
          </a:p>
        </p:txBody>
      </p:sp>
      <p:pic>
        <p:nvPicPr>
          <p:cNvPr id="19" name="Immagine 7">
            <a:extLst>
              <a:ext uri="{FF2B5EF4-FFF2-40B4-BE49-F238E27FC236}">
                <a16:creationId xmlns:a16="http://schemas.microsoft.com/office/drawing/2014/main" id="{C876E1FC-15B9-F970-451B-C241E5D67DFD}"/>
              </a:ext>
            </a:extLst>
          </p:cNvPr>
          <p:cNvPicPr>
            <a:picLocks noChangeAspect="1"/>
          </p:cNvPicPr>
          <p:nvPr/>
        </p:nvPicPr>
        <p:blipFill>
          <a:blip r:embed="rId8"/>
          <a:stretch>
            <a:fillRect/>
          </a:stretch>
        </p:blipFill>
        <p:spPr>
          <a:xfrm>
            <a:off x="3265964" y="4380553"/>
            <a:ext cx="641330" cy="641330"/>
          </a:xfrm>
          <a:prstGeom prst="rect">
            <a:avLst/>
          </a:prstGeom>
        </p:spPr>
      </p:pic>
      <p:pic>
        <p:nvPicPr>
          <p:cNvPr id="20" name="Immagine 8">
            <a:extLst>
              <a:ext uri="{FF2B5EF4-FFF2-40B4-BE49-F238E27FC236}">
                <a16:creationId xmlns:a16="http://schemas.microsoft.com/office/drawing/2014/main" id="{EF2FF058-B371-9F4B-35A2-BE584791C38E}"/>
              </a:ext>
            </a:extLst>
          </p:cNvPr>
          <p:cNvPicPr>
            <a:picLocks noChangeAspect="1"/>
          </p:cNvPicPr>
          <p:nvPr/>
        </p:nvPicPr>
        <p:blipFill>
          <a:blip r:embed="rId9"/>
          <a:stretch>
            <a:fillRect/>
          </a:stretch>
        </p:blipFill>
        <p:spPr>
          <a:xfrm>
            <a:off x="7785034" y="1545255"/>
            <a:ext cx="698731" cy="698731"/>
          </a:xfrm>
          <a:prstGeom prst="rect">
            <a:avLst/>
          </a:prstGeom>
        </p:spPr>
      </p:pic>
      <p:pic>
        <p:nvPicPr>
          <p:cNvPr id="21" name="Immagine 8">
            <a:extLst>
              <a:ext uri="{FF2B5EF4-FFF2-40B4-BE49-F238E27FC236}">
                <a16:creationId xmlns:a16="http://schemas.microsoft.com/office/drawing/2014/main" id="{B4046079-B2B8-FB2C-E377-79F7581EA73D}"/>
              </a:ext>
            </a:extLst>
          </p:cNvPr>
          <p:cNvPicPr>
            <a:picLocks noChangeAspect="1"/>
          </p:cNvPicPr>
          <p:nvPr/>
        </p:nvPicPr>
        <p:blipFill>
          <a:blip r:embed="rId9"/>
          <a:stretch>
            <a:fillRect/>
          </a:stretch>
        </p:blipFill>
        <p:spPr>
          <a:xfrm>
            <a:off x="3584298" y="3738177"/>
            <a:ext cx="641331" cy="641331"/>
          </a:xfrm>
          <a:prstGeom prst="rect">
            <a:avLst/>
          </a:prstGeom>
        </p:spPr>
      </p:pic>
      <p:cxnSp>
        <p:nvCxnSpPr>
          <p:cNvPr id="22" name="Connettore 2 42">
            <a:extLst>
              <a:ext uri="{FF2B5EF4-FFF2-40B4-BE49-F238E27FC236}">
                <a16:creationId xmlns:a16="http://schemas.microsoft.com/office/drawing/2014/main" id="{848A29B7-FBE7-9343-992A-C5C124807388}"/>
              </a:ext>
            </a:extLst>
          </p:cNvPr>
          <p:cNvCxnSpPr>
            <a:cxnSpLocks/>
          </p:cNvCxnSpPr>
          <p:nvPr/>
        </p:nvCxnSpPr>
        <p:spPr>
          <a:xfrm flipH="1">
            <a:off x="1980895" y="3215740"/>
            <a:ext cx="1992" cy="5518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3" name="Immagine 40">
            <a:extLst>
              <a:ext uri="{FF2B5EF4-FFF2-40B4-BE49-F238E27FC236}">
                <a16:creationId xmlns:a16="http://schemas.microsoft.com/office/drawing/2014/main" id="{492E5749-41F6-C7C5-7EB5-C4E9E46595F8}"/>
              </a:ext>
            </a:extLst>
          </p:cNvPr>
          <p:cNvPicPr>
            <a:picLocks noChangeAspect="1"/>
          </p:cNvPicPr>
          <p:nvPr/>
        </p:nvPicPr>
        <p:blipFill rotWithShape="1">
          <a:blip r:embed="rId4"/>
          <a:srcRect l="13138" t="70152" r="36269" b="10861"/>
          <a:stretch/>
        </p:blipFill>
        <p:spPr>
          <a:xfrm>
            <a:off x="5664053" y="3328835"/>
            <a:ext cx="1415518" cy="375614"/>
          </a:xfrm>
          <a:prstGeom prst="rect">
            <a:avLst/>
          </a:prstGeom>
        </p:spPr>
      </p:pic>
      <p:cxnSp>
        <p:nvCxnSpPr>
          <p:cNvPr id="24" name="Connettore 2 42">
            <a:extLst>
              <a:ext uri="{FF2B5EF4-FFF2-40B4-BE49-F238E27FC236}">
                <a16:creationId xmlns:a16="http://schemas.microsoft.com/office/drawing/2014/main" id="{A62F336B-71F8-AFF3-81E4-D9545A7C2611}"/>
              </a:ext>
            </a:extLst>
          </p:cNvPr>
          <p:cNvCxnSpPr>
            <a:cxnSpLocks/>
            <a:stCxn id="12" idx="3"/>
          </p:cNvCxnSpPr>
          <p:nvPr/>
        </p:nvCxnSpPr>
        <p:spPr>
          <a:xfrm>
            <a:off x="3303383" y="2787634"/>
            <a:ext cx="2330969" cy="7290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25" name="Image 24">
            <a:extLst>
              <a:ext uri="{FF2B5EF4-FFF2-40B4-BE49-F238E27FC236}">
                <a16:creationId xmlns:a16="http://schemas.microsoft.com/office/drawing/2014/main" id="{27F7217A-250E-FEA0-F1D7-BC0B50C0FBBC}"/>
              </a:ext>
            </a:extLst>
          </p:cNvPr>
          <p:cNvPicPr>
            <a:picLocks noChangeAspect="1"/>
          </p:cNvPicPr>
          <p:nvPr/>
        </p:nvPicPr>
        <p:blipFill rotWithShape="1">
          <a:blip r:embed="rId10"/>
          <a:srcRect t="12912"/>
          <a:stretch/>
        </p:blipFill>
        <p:spPr>
          <a:xfrm>
            <a:off x="471109" y="943090"/>
            <a:ext cx="1864253" cy="1280281"/>
          </a:xfrm>
          <a:prstGeom prst="rect">
            <a:avLst/>
          </a:prstGeom>
        </p:spPr>
      </p:pic>
      <p:cxnSp>
        <p:nvCxnSpPr>
          <p:cNvPr id="26" name="Connettore 2 42">
            <a:extLst>
              <a:ext uri="{FF2B5EF4-FFF2-40B4-BE49-F238E27FC236}">
                <a16:creationId xmlns:a16="http://schemas.microsoft.com/office/drawing/2014/main" id="{8618826F-CDB1-B6EF-5A54-5D5F1F4CA0B8}"/>
              </a:ext>
            </a:extLst>
          </p:cNvPr>
          <p:cNvCxnSpPr>
            <a:cxnSpLocks/>
          </p:cNvCxnSpPr>
          <p:nvPr/>
        </p:nvCxnSpPr>
        <p:spPr>
          <a:xfrm>
            <a:off x="1980895" y="2094319"/>
            <a:ext cx="0" cy="3611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ZoneTexte 26">
            <a:extLst>
              <a:ext uri="{FF2B5EF4-FFF2-40B4-BE49-F238E27FC236}">
                <a16:creationId xmlns:a16="http://schemas.microsoft.com/office/drawing/2014/main" id="{04B2750B-6E67-51AF-BC43-16E75AD658AD}"/>
              </a:ext>
            </a:extLst>
          </p:cNvPr>
          <p:cNvSpPr txBox="1"/>
          <p:nvPr/>
        </p:nvSpPr>
        <p:spPr>
          <a:xfrm>
            <a:off x="4763279" y="4100895"/>
            <a:ext cx="4380721" cy="784830"/>
          </a:xfrm>
          <a:prstGeom prst="rect">
            <a:avLst/>
          </a:prstGeom>
          <a:noFill/>
        </p:spPr>
        <p:txBody>
          <a:bodyPr wrap="square" rtlCol="0">
            <a:spAutoFit/>
          </a:bodyPr>
          <a:lstStyle/>
          <a:p>
            <a:r>
              <a:rPr lang="it-IT" sz="1500" i="1" dirty="0">
                <a:solidFill>
                  <a:schemeClr val="bg1"/>
                </a:solidFill>
                <a:latin typeface="Lato" panose="020F0502020204030203" pitchFamily="34" charset="0"/>
                <a:ea typeface="Lato" panose="020F0502020204030203" pitchFamily="34" charset="0"/>
                <a:cs typeface="Lato" panose="020F0502020204030203" pitchFamily="34" charset="0"/>
              </a:rPr>
              <a:t>RésolCo (Garcia-Debanc et al., 2017, 2021)</a:t>
            </a:r>
          </a:p>
          <a:p>
            <a:r>
              <a:rPr lang="it-IT" sz="1500" i="1" dirty="0">
                <a:solidFill>
                  <a:schemeClr val="bg1"/>
                </a:solidFill>
                <a:latin typeface="Lato" panose="020F0502020204030203" pitchFamily="34" charset="0"/>
                <a:ea typeface="Lato" panose="020F0502020204030203" pitchFamily="34" charset="0"/>
                <a:cs typeface="Lato" panose="020F0502020204030203" pitchFamily="34" charset="0"/>
              </a:rPr>
              <a:t>Ecriscol </a:t>
            </a:r>
            <a:r>
              <a:rPr lang="fr-FR" sz="1500" i="1" dirty="0">
                <a:solidFill>
                  <a:schemeClr val="bg1"/>
                </a:solidFill>
                <a:effectLst/>
                <a:latin typeface="Lato" panose="020F0502020204030203" pitchFamily="34" charset="0"/>
                <a:ea typeface="Lato" panose="020F0502020204030203" pitchFamily="34" charset="0"/>
                <a:cs typeface="Lato" panose="020F0502020204030203" pitchFamily="34" charset="0"/>
              </a:rPr>
              <a:t>(</a:t>
            </a:r>
            <a:r>
              <a:rPr lang="fr-FR" sz="1500" i="1" dirty="0" err="1">
                <a:solidFill>
                  <a:schemeClr val="bg1"/>
                </a:solidFill>
                <a:effectLst/>
                <a:latin typeface="Lato" panose="020F0502020204030203" pitchFamily="34" charset="0"/>
                <a:ea typeface="Lato" panose="020F0502020204030203" pitchFamily="34" charset="0"/>
                <a:cs typeface="Lato" panose="020F0502020204030203" pitchFamily="34" charset="0"/>
              </a:rPr>
              <a:t>Doquet</a:t>
            </a:r>
            <a:r>
              <a:rPr lang="fr-FR" sz="1500" i="1" dirty="0">
                <a:solidFill>
                  <a:schemeClr val="bg1"/>
                </a:solidFill>
                <a:effectLst/>
                <a:latin typeface="Lato" panose="020F0502020204030203" pitchFamily="34" charset="0"/>
                <a:ea typeface="Lato" panose="020F0502020204030203" pitchFamily="34" charset="0"/>
                <a:cs typeface="Lato" panose="020F0502020204030203" pitchFamily="34" charset="0"/>
              </a:rPr>
              <a:t>, 2020)</a:t>
            </a:r>
            <a:endParaRPr lang="it-IT" sz="1500" i="1" dirty="0">
              <a:solidFill>
                <a:schemeClr val="bg1"/>
              </a:solidFill>
              <a:latin typeface="Lato" panose="020F0502020204030203" pitchFamily="34" charset="0"/>
              <a:ea typeface="Lato" panose="020F0502020204030203" pitchFamily="34" charset="0"/>
              <a:cs typeface="Lato" panose="020F0502020204030203" pitchFamily="34" charset="0"/>
            </a:endParaRPr>
          </a:p>
          <a:p>
            <a:r>
              <a:rPr lang="it-IT" sz="1500" i="1" dirty="0" err="1">
                <a:solidFill>
                  <a:schemeClr val="bg1"/>
                </a:solidFill>
                <a:latin typeface="Lato" panose="020F0502020204030203" pitchFamily="34" charset="0"/>
                <a:ea typeface="Lato" panose="020F0502020204030203" pitchFamily="34" charset="0"/>
                <a:cs typeface="Lato" panose="020F0502020204030203" pitchFamily="34" charset="0"/>
              </a:rPr>
              <a:t>Littéracie</a:t>
            </a:r>
            <a:r>
              <a:rPr lang="it-IT" sz="1500" i="1" dirty="0">
                <a:solidFill>
                  <a:schemeClr val="bg1"/>
                </a:solidFill>
                <a:latin typeface="Lato" panose="020F0502020204030203" pitchFamily="34" charset="0"/>
                <a:ea typeface="Lato" panose="020F0502020204030203" pitchFamily="34" charset="0"/>
                <a:cs typeface="Lato" panose="020F0502020204030203" pitchFamily="34" charset="0"/>
              </a:rPr>
              <a:t> </a:t>
            </a:r>
            <a:r>
              <a:rPr lang="it-IT" sz="1500" i="1" dirty="0" err="1">
                <a:solidFill>
                  <a:schemeClr val="bg1"/>
                </a:solidFill>
                <a:latin typeface="Lato" panose="020F0502020204030203" pitchFamily="34" charset="0"/>
                <a:ea typeface="Lato" panose="020F0502020204030203" pitchFamily="34" charset="0"/>
                <a:cs typeface="Lato" panose="020F0502020204030203" pitchFamily="34" charset="0"/>
              </a:rPr>
              <a:t>Avancée</a:t>
            </a:r>
            <a:r>
              <a:rPr lang="it-IT" sz="1500" i="1" dirty="0">
                <a:solidFill>
                  <a:schemeClr val="bg1"/>
                </a:solidFill>
                <a:latin typeface="Lato" panose="020F0502020204030203" pitchFamily="34" charset="0"/>
                <a:ea typeface="Lato" panose="020F0502020204030203" pitchFamily="34" charset="0"/>
                <a:cs typeface="Lato" panose="020F0502020204030203" pitchFamily="34" charset="0"/>
              </a:rPr>
              <a:t> </a:t>
            </a:r>
            <a:r>
              <a:rPr lang="fr-FR" sz="1500" i="1" dirty="0">
                <a:solidFill>
                  <a:schemeClr val="bg1"/>
                </a:solidFill>
                <a:effectLst/>
                <a:latin typeface="Lato" panose="020F0502020204030203" pitchFamily="34" charset="0"/>
                <a:ea typeface="Lato" panose="020F0502020204030203" pitchFamily="34" charset="0"/>
                <a:cs typeface="Lato" panose="020F0502020204030203" pitchFamily="34" charset="0"/>
              </a:rPr>
              <a:t>(Jacques &amp; </a:t>
            </a:r>
            <a:r>
              <a:rPr lang="fr-FR" sz="1500" i="1" dirty="0" err="1">
                <a:solidFill>
                  <a:schemeClr val="bg1"/>
                </a:solidFill>
                <a:effectLst/>
                <a:latin typeface="Lato" panose="020F0502020204030203" pitchFamily="34" charset="0"/>
                <a:ea typeface="Lato" panose="020F0502020204030203" pitchFamily="34" charset="0"/>
                <a:cs typeface="Lato" panose="020F0502020204030203" pitchFamily="34" charset="0"/>
              </a:rPr>
              <a:t>Rinck</a:t>
            </a:r>
            <a:r>
              <a:rPr lang="fr-FR" sz="1500" i="1" dirty="0">
                <a:solidFill>
                  <a:schemeClr val="bg1"/>
                </a:solidFill>
                <a:effectLst/>
                <a:latin typeface="Lato" panose="020F0502020204030203" pitchFamily="34" charset="0"/>
                <a:ea typeface="Lato" panose="020F0502020204030203" pitchFamily="34" charset="0"/>
                <a:cs typeface="Lato" panose="020F0502020204030203" pitchFamily="34" charset="0"/>
              </a:rPr>
              <a:t>, 2017)</a:t>
            </a:r>
          </a:p>
        </p:txBody>
      </p:sp>
      <p:sp>
        <p:nvSpPr>
          <p:cNvPr id="28" name="ZoneTexte 27">
            <a:extLst>
              <a:ext uri="{FF2B5EF4-FFF2-40B4-BE49-F238E27FC236}">
                <a16:creationId xmlns:a16="http://schemas.microsoft.com/office/drawing/2014/main" id="{DAEB1E57-A944-2C90-3977-901350FE2DDA}"/>
              </a:ext>
            </a:extLst>
          </p:cNvPr>
          <p:cNvSpPr txBox="1"/>
          <p:nvPr/>
        </p:nvSpPr>
        <p:spPr>
          <a:xfrm>
            <a:off x="2432887" y="1363971"/>
            <a:ext cx="1550069" cy="523220"/>
          </a:xfrm>
          <a:prstGeom prst="rect">
            <a:avLst/>
          </a:prstGeom>
          <a:noFill/>
        </p:spPr>
        <p:txBody>
          <a:bodyPr wrap="square" rtlCol="0">
            <a:spAutoFit/>
          </a:bodyPr>
          <a:lstStyle/>
          <a:p>
            <a:r>
              <a:rPr lang="it-IT" i="1" dirty="0">
                <a:solidFill>
                  <a:schemeClr val="bg1"/>
                </a:solidFill>
                <a:latin typeface="Lato" panose="020F0502020204030203" pitchFamily="34" charset="0"/>
                <a:ea typeface="Lato" panose="020F0502020204030203" pitchFamily="34" charset="0"/>
                <a:cs typeface="Lato" panose="020F0502020204030203" pitchFamily="34" charset="0"/>
              </a:rPr>
              <a:t>(</a:t>
            </a:r>
            <a:r>
              <a:rPr lang="it-IT" i="1" dirty="0" err="1">
                <a:solidFill>
                  <a:schemeClr val="bg1"/>
                </a:solidFill>
                <a:latin typeface="Lato" panose="020F0502020204030203" pitchFamily="34" charset="0"/>
                <a:ea typeface="Lato" panose="020F0502020204030203" pitchFamily="34" charset="0"/>
                <a:cs typeface="Lato" panose="020F0502020204030203" pitchFamily="34" charset="0"/>
              </a:rPr>
              <a:t>Goigoux</a:t>
            </a:r>
            <a:r>
              <a:rPr lang="it-IT" i="1" dirty="0">
                <a:solidFill>
                  <a:schemeClr val="bg1"/>
                </a:solidFill>
                <a:latin typeface="Lato" panose="020F0502020204030203" pitchFamily="34" charset="0"/>
                <a:ea typeface="Lato" panose="020F0502020204030203" pitchFamily="34" charset="0"/>
                <a:cs typeface="Lato" panose="020F0502020204030203" pitchFamily="34" charset="0"/>
              </a:rPr>
              <a:t>, 2016)</a:t>
            </a:r>
          </a:p>
          <a:p>
            <a:r>
              <a:rPr lang="it-IT" i="1" dirty="0">
                <a:solidFill>
                  <a:schemeClr val="bg1"/>
                </a:solidFill>
                <a:latin typeface="Lato" panose="020F0502020204030203" pitchFamily="34" charset="0"/>
                <a:ea typeface="Lato" panose="020F0502020204030203" pitchFamily="34" charset="0"/>
                <a:cs typeface="Lato" panose="020F0502020204030203" pitchFamily="34" charset="0"/>
              </a:rPr>
              <a:t>CP - CE1</a:t>
            </a:r>
            <a:endParaRPr lang="fr-FR" i="1"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
        <p:nvSpPr>
          <p:cNvPr id="29" name="CasellaDiTesto 51">
            <a:extLst>
              <a:ext uri="{FF2B5EF4-FFF2-40B4-BE49-F238E27FC236}">
                <a16:creationId xmlns:a16="http://schemas.microsoft.com/office/drawing/2014/main" id="{C9FAE8AF-4983-2396-F1D1-F889A811A204}"/>
              </a:ext>
            </a:extLst>
          </p:cNvPr>
          <p:cNvSpPr txBox="1"/>
          <p:nvPr/>
        </p:nvSpPr>
        <p:spPr>
          <a:xfrm>
            <a:off x="171731" y="3121121"/>
            <a:ext cx="2024844" cy="523220"/>
          </a:xfrm>
          <a:prstGeom prst="rect">
            <a:avLst/>
          </a:prstGeom>
          <a:noFill/>
        </p:spPr>
        <p:txBody>
          <a:bodyPr wrap="square" rtlCol="0">
            <a:spAutoFit/>
          </a:bodyPr>
          <a:lstStyle/>
          <a:p>
            <a:r>
              <a:rPr lang="it-IT" i="1" dirty="0">
                <a:solidFill>
                  <a:schemeClr val="bg1"/>
                </a:solidFill>
                <a:latin typeface="Lato" panose="020F0502020204030203" pitchFamily="34" charset="0"/>
                <a:ea typeface="Lato" panose="020F0502020204030203" pitchFamily="34" charset="0"/>
                <a:cs typeface="Lato" panose="020F0502020204030203" pitchFamily="34" charset="0"/>
                <a:sym typeface="Abel"/>
              </a:rPr>
              <a:t>(</a:t>
            </a:r>
            <a:r>
              <a:rPr lang="it-IT" i="1" dirty="0" err="1">
                <a:solidFill>
                  <a:schemeClr val="bg1"/>
                </a:solidFill>
                <a:latin typeface="Lato" panose="020F0502020204030203" pitchFamily="34" charset="0"/>
                <a:ea typeface="Lato" panose="020F0502020204030203" pitchFamily="34" charset="0"/>
                <a:cs typeface="Lato" panose="020F0502020204030203" pitchFamily="34" charset="0"/>
                <a:sym typeface="Abel"/>
              </a:rPr>
              <a:t>Wolfarth</a:t>
            </a:r>
            <a:r>
              <a:rPr lang="it-IT" i="1" dirty="0">
                <a:solidFill>
                  <a:schemeClr val="bg1"/>
                </a:solidFill>
                <a:latin typeface="Lato" panose="020F0502020204030203" pitchFamily="34" charset="0"/>
                <a:ea typeface="Lato" panose="020F0502020204030203" pitchFamily="34" charset="0"/>
                <a:cs typeface="Lato" panose="020F0502020204030203" pitchFamily="34" charset="0"/>
                <a:sym typeface="Abel"/>
              </a:rPr>
              <a:t> et al., 2017)</a:t>
            </a:r>
          </a:p>
          <a:p>
            <a:r>
              <a:rPr lang="it-IT" i="1" dirty="0">
                <a:solidFill>
                  <a:schemeClr val="bg1"/>
                </a:solidFill>
                <a:latin typeface="Lato" panose="020F0502020204030203" pitchFamily="34" charset="0"/>
                <a:ea typeface="Lato" panose="020F0502020204030203" pitchFamily="34" charset="0"/>
                <a:cs typeface="Lato" panose="020F0502020204030203" pitchFamily="34" charset="0"/>
                <a:sym typeface="Abel"/>
              </a:rPr>
              <a:t>CP – CM2</a:t>
            </a:r>
          </a:p>
        </p:txBody>
      </p:sp>
      <p:pic>
        <p:nvPicPr>
          <p:cNvPr id="30" name="Image 29" descr="Une image contenant Graphique, clipart, graphisme, symbole&#10;&#10;Description générée automatiquement">
            <a:extLst>
              <a:ext uri="{FF2B5EF4-FFF2-40B4-BE49-F238E27FC236}">
                <a16:creationId xmlns:a16="http://schemas.microsoft.com/office/drawing/2014/main" id="{F7C01727-4F57-9438-6ACD-63AF072D790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82956" y="4414392"/>
            <a:ext cx="607491" cy="607491"/>
          </a:xfrm>
          <a:prstGeom prst="rect">
            <a:avLst/>
          </a:prstGeom>
        </p:spPr>
      </p:pic>
      <p:sp>
        <p:nvSpPr>
          <p:cNvPr id="31" name="Titre 1">
            <a:extLst>
              <a:ext uri="{FF2B5EF4-FFF2-40B4-BE49-F238E27FC236}">
                <a16:creationId xmlns:a16="http://schemas.microsoft.com/office/drawing/2014/main" id="{66F75BB8-5B66-AFF3-3D81-3C4449FCBEB3}"/>
              </a:ext>
            </a:extLst>
          </p:cNvPr>
          <p:cNvSpPr>
            <a:spLocks noGrp="1"/>
          </p:cNvSpPr>
          <p:nvPr>
            <p:ph type="title"/>
          </p:nvPr>
        </p:nvSpPr>
        <p:spPr>
          <a:xfrm>
            <a:off x="2682916" y="206071"/>
            <a:ext cx="3832028" cy="857400"/>
          </a:xfrm>
        </p:spPr>
        <p:txBody>
          <a:bodyPr/>
          <a:lstStyle/>
          <a:p>
            <a:r>
              <a:rPr lang="fr-FR" dirty="0"/>
              <a:t>Le corpus Scolinter</a:t>
            </a:r>
          </a:p>
        </p:txBody>
      </p:sp>
    </p:spTree>
    <p:extLst>
      <p:ext uri="{BB962C8B-B14F-4D97-AF65-F5344CB8AC3E}">
        <p14:creationId xmlns:p14="http://schemas.microsoft.com/office/powerpoint/2010/main" val="20153492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777BF3-4CEA-55A0-9987-E5CFECF7CBBE}"/>
              </a:ext>
            </a:extLst>
          </p:cNvPr>
          <p:cNvSpPr>
            <a:spLocks noGrp="1"/>
          </p:cNvSpPr>
          <p:nvPr>
            <p:ph type="title"/>
          </p:nvPr>
        </p:nvSpPr>
        <p:spPr>
          <a:xfrm>
            <a:off x="717749" y="348712"/>
            <a:ext cx="7708500" cy="572700"/>
          </a:xfrm>
        </p:spPr>
        <p:txBody>
          <a:bodyPr/>
          <a:lstStyle/>
          <a:p>
            <a:r>
              <a:rPr lang="it-IT" dirty="0"/>
              <a:t>Le corpus Scolinter – </a:t>
            </a:r>
            <a:r>
              <a:rPr lang="it-IT" dirty="0" err="1"/>
              <a:t>textes</a:t>
            </a:r>
            <a:r>
              <a:rPr lang="it-IT" dirty="0"/>
              <a:t> </a:t>
            </a:r>
            <a:r>
              <a:rPr lang="it-IT" dirty="0" err="1"/>
              <a:t>récoltés</a:t>
            </a:r>
            <a:endParaRPr lang="fr-FR" dirty="0"/>
          </a:p>
        </p:txBody>
      </p:sp>
      <p:pic>
        <p:nvPicPr>
          <p:cNvPr id="6" name="Immagine 47" descr="Immagine che contiene testo&#10;&#10;Descrizione generata automaticamente">
            <a:extLst>
              <a:ext uri="{FF2B5EF4-FFF2-40B4-BE49-F238E27FC236}">
                <a16:creationId xmlns:a16="http://schemas.microsoft.com/office/drawing/2014/main" id="{01BC46BA-2718-672A-2E31-D216818D90D5}"/>
              </a:ext>
            </a:extLst>
          </p:cNvPr>
          <p:cNvPicPr>
            <a:picLocks noChangeAspect="1"/>
          </p:cNvPicPr>
          <p:nvPr/>
        </p:nvPicPr>
        <p:blipFill rotWithShape="1">
          <a:blip r:embed="rId3">
            <a:extLst>
              <a:ext uri="{28A0092B-C50C-407E-A947-70E740481C1C}">
                <a14:useLocalDpi xmlns:a14="http://schemas.microsoft.com/office/drawing/2010/main" val="0"/>
              </a:ext>
            </a:extLst>
          </a:blip>
          <a:srcRect l="9245" t="7069" r="8475" b="3490"/>
          <a:stretch/>
        </p:blipFill>
        <p:spPr bwMode="auto">
          <a:xfrm>
            <a:off x="580566" y="1126306"/>
            <a:ext cx="2906703" cy="3226530"/>
          </a:xfrm>
          <a:prstGeom prst="rect">
            <a:avLst/>
          </a:prstGeom>
          <a:solidFill>
            <a:srgbClr val="FFFFFF">
              <a:shade val="85000"/>
            </a:srgbClr>
          </a:solidFill>
          <a:ln w="88900" cap="sq">
            <a:solidFill>
              <a:srgbClr val="FFFFFF"/>
            </a:solidFill>
            <a:miter lim="800000"/>
          </a:ln>
          <a:effectLst>
            <a:outerShdw blurRad="55000" dist="18000" dir="5400000" algn="tl" rotWithShape="0">
              <a:schemeClr val="accent2">
                <a:alpha val="40000"/>
              </a:scheme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7" name="CasellaDiTesto 50">
            <a:extLst>
              <a:ext uri="{FF2B5EF4-FFF2-40B4-BE49-F238E27FC236}">
                <a16:creationId xmlns:a16="http://schemas.microsoft.com/office/drawing/2014/main" id="{4091B2CB-7708-FB62-13F5-2A85776C6D43}"/>
              </a:ext>
            </a:extLst>
          </p:cNvPr>
          <p:cNvSpPr txBox="1"/>
          <p:nvPr/>
        </p:nvSpPr>
        <p:spPr>
          <a:xfrm>
            <a:off x="432602" y="4477135"/>
            <a:ext cx="3202633" cy="307777"/>
          </a:xfrm>
          <a:prstGeom prst="rect">
            <a:avLst/>
          </a:prstGeom>
          <a:solidFill>
            <a:schemeClr val="bg1"/>
          </a:solidFill>
        </p:spPr>
        <p:txBody>
          <a:bodyPr wrap="square" rtlCol="0">
            <a:spAutoFit/>
          </a:bodyPr>
          <a:lstStyle/>
          <a:p>
            <a:pPr algn="ctr" defTabSz="1828800"/>
            <a:r>
              <a:rPr lang="it-IT" dirty="0" err="1">
                <a:latin typeface="Lato" panose="020F0502020204030203" pitchFamily="34" charset="0"/>
                <a:ea typeface="Lato" panose="020F0502020204030203" pitchFamily="34" charset="0"/>
                <a:cs typeface="Lato" panose="020F0502020204030203" pitchFamily="34" charset="0"/>
              </a:rPr>
              <a:t>Consigne</a:t>
            </a:r>
            <a:r>
              <a:rPr lang="it-IT" dirty="0">
                <a:latin typeface="Lato" panose="020F0502020204030203" pitchFamily="34" charset="0"/>
                <a:ea typeface="Lato" panose="020F0502020204030203" pitchFamily="34" charset="0"/>
                <a:cs typeface="Lato" panose="020F0502020204030203" pitchFamily="34" charset="0"/>
              </a:rPr>
              <a:t> </a:t>
            </a:r>
            <a:r>
              <a:rPr lang="it-IT" dirty="0" err="1">
                <a:latin typeface="Lato" panose="020F0502020204030203" pitchFamily="34" charset="0"/>
                <a:ea typeface="Lato" panose="020F0502020204030203" pitchFamily="34" charset="0"/>
                <a:cs typeface="Lato" panose="020F0502020204030203" pitchFamily="34" charset="0"/>
              </a:rPr>
              <a:t>du</a:t>
            </a:r>
            <a:r>
              <a:rPr lang="it-IT" dirty="0">
                <a:latin typeface="Lato" panose="020F0502020204030203" pitchFamily="34" charset="0"/>
                <a:ea typeface="Lato" panose="020F0502020204030203" pitchFamily="34" charset="0"/>
                <a:cs typeface="Lato" panose="020F0502020204030203" pitchFamily="34" charset="0"/>
              </a:rPr>
              <a:t> </a:t>
            </a:r>
            <a:r>
              <a:rPr lang="fr-FR" dirty="0">
                <a:latin typeface="Lato" panose="020F0502020204030203" pitchFamily="34" charset="0"/>
                <a:ea typeface="Lato" panose="020F0502020204030203" pitchFamily="34" charset="0"/>
                <a:cs typeface="Lato" panose="020F0502020204030203" pitchFamily="34" charset="0"/>
              </a:rPr>
              <a:t>CE1, CE2, CM1 et CM2</a:t>
            </a:r>
          </a:p>
        </p:txBody>
      </p:sp>
      <p:pic>
        <p:nvPicPr>
          <p:cNvPr id="8" name="Immagine 7">
            <a:extLst>
              <a:ext uri="{FF2B5EF4-FFF2-40B4-BE49-F238E27FC236}">
                <a16:creationId xmlns:a16="http://schemas.microsoft.com/office/drawing/2014/main" id="{8295FD11-8216-C395-6AAB-3FA37FF04A74}"/>
              </a:ext>
            </a:extLst>
          </p:cNvPr>
          <p:cNvPicPr>
            <a:picLocks noChangeAspect="1"/>
          </p:cNvPicPr>
          <p:nvPr/>
        </p:nvPicPr>
        <p:blipFill>
          <a:blip r:embed="rId4"/>
          <a:stretch>
            <a:fillRect/>
          </a:stretch>
        </p:blipFill>
        <p:spPr>
          <a:xfrm>
            <a:off x="5832094" y="4374454"/>
            <a:ext cx="548701" cy="548701"/>
          </a:xfrm>
          <a:prstGeom prst="rect">
            <a:avLst/>
          </a:prstGeom>
        </p:spPr>
      </p:pic>
      <p:pic>
        <p:nvPicPr>
          <p:cNvPr id="9" name="Immagine 8">
            <a:extLst>
              <a:ext uri="{FF2B5EF4-FFF2-40B4-BE49-F238E27FC236}">
                <a16:creationId xmlns:a16="http://schemas.microsoft.com/office/drawing/2014/main" id="{01883291-D49B-FAE2-6DD1-34D6E8EDD6FB}"/>
              </a:ext>
            </a:extLst>
          </p:cNvPr>
          <p:cNvPicPr>
            <a:picLocks noChangeAspect="1"/>
          </p:cNvPicPr>
          <p:nvPr/>
        </p:nvPicPr>
        <p:blipFill>
          <a:blip r:embed="rId5"/>
          <a:stretch>
            <a:fillRect/>
          </a:stretch>
        </p:blipFill>
        <p:spPr>
          <a:xfrm>
            <a:off x="4431761" y="4374454"/>
            <a:ext cx="548701" cy="548701"/>
          </a:xfrm>
          <a:prstGeom prst="rect">
            <a:avLst/>
          </a:prstGeom>
        </p:spPr>
      </p:pic>
      <p:pic>
        <p:nvPicPr>
          <p:cNvPr id="10" name="Image 9" descr="Une image contenant texte, capture d’écran, Post-it, Caractère coloré&#10;&#10;Description générée automatiquement">
            <a:extLst>
              <a:ext uri="{FF2B5EF4-FFF2-40B4-BE49-F238E27FC236}">
                <a16:creationId xmlns:a16="http://schemas.microsoft.com/office/drawing/2014/main" id="{10EFD6FE-4BC3-BF79-FC81-FD6EBBA452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5285" y="1062447"/>
            <a:ext cx="5518715" cy="3054383"/>
          </a:xfrm>
          <a:prstGeom prst="rect">
            <a:avLst/>
          </a:prstGeom>
          <a:solidFill>
            <a:schemeClr val="bg1"/>
          </a:solidFill>
        </p:spPr>
      </p:pic>
      <p:pic>
        <p:nvPicPr>
          <p:cNvPr id="11" name="Image 10" descr="Une image contenant Graphique, clipart, graphisme, symbole&#10;&#10;Description générée automatiquement">
            <a:extLst>
              <a:ext uri="{FF2B5EF4-FFF2-40B4-BE49-F238E27FC236}">
                <a16:creationId xmlns:a16="http://schemas.microsoft.com/office/drawing/2014/main" id="{3234C6A4-B0AB-3771-7B3A-F38B36A227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08595" y="4374454"/>
            <a:ext cx="548701" cy="548701"/>
          </a:xfrm>
          <a:prstGeom prst="rect">
            <a:avLst/>
          </a:prstGeom>
        </p:spPr>
      </p:pic>
      <p:sp>
        <p:nvSpPr>
          <p:cNvPr id="12" name="ZoneTexte 11">
            <a:extLst>
              <a:ext uri="{FF2B5EF4-FFF2-40B4-BE49-F238E27FC236}">
                <a16:creationId xmlns:a16="http://schemas.microsoft.com/office/drawing/2014/main" id="{BD88DCE7-4808-8D19-F45C-F27E12AE968F}"/>
              </a:ext>
            </a:extLst>
          </p:cNvPr>
          <p:cNvSpPr txBox="1"/>
          <p:nvPr/>
        </p:nvSpPr>
        <p:spPr>
          <a:xfrm>
            <a:off x="4147229" y="4066677"/>
            <a:ext cx="3904488" cy="307777"/>
          </a:xfrm>
          <a:prstGeom prst="rect">
            <a:avLst/>
          </a:prstGeom>
          <a:solidFill>
            <a:schemeClr val="bg1"/>
          </a:solidFill>
        </p:spPr>
        <p:txBody>
          <a:bodyPr wrap="square" rtlCol="0">
            <a:spAutoFit/>
          </a:bodyPr>
          <a:lstStyle/>
          <a:p>
            <a:r>
              <a:rPr lang="it-IT" dirty="0"/>
              <a:t>     1820                    2244                   2200</a:t>
            </a:r>
            <a:endParaRPr lang="fr-FR" dirty="0"/>
          </a:p>
        </p:txBody>
      </p:sp>
    </p:spTree>
    <p:extLst>
      <p:ext uri="{BB962C8B-B14F-4D97-AF65-F5344CB8AC3E}">
        <p14:creationId xmlns:p14="http://schemas.microsoft.com/office/powerpoint/2010/main" val="174693932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42;p28">
            <a:extLst>
              <a:ext uri="{FF2B5EF4-FFF2-40B4-BE49-F238E27FC236}">
                <a16:creationId xmlns:a16="http://schemas.microsoft.com/office/drawing/2014/main" id="{B23B4163-3D84-5809-5B8A-1848370D1897}"/>
              </a:ext>
            </a:extLst>
          </p:cNvPr>
          <p:cNvSpPr txBox="1">
            <a:spLocks noGrp="1"/>
          </p:cNvSpPr>
          <p:nvPr>
            <p:ph type="title"/>
          </p:nvPr>
        </p:nvSpPr>
        <p:spPr>
          <a:xfrm>
            <a:off x="893700" y="358388"/>
            <a:ext cx="6462600" cy="8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Constitution du corpus</a:t>
            </a:r>
            <a:endParaRPr dirty="0"/>
          </a:p>
        </p:txBody>
      </p:sp>
      <p:sp>
        <p:nvSpPr>
          <p:cNvPr id="5" name="Google Shape;244;p28">
            <a:extLst>
              <a:ext uri="{FF2B5EF4-FFF2-40B4-BE49-F238E27FC236}">
                <a16:creationId xmlns:a16="http://schemas.microsoft.com/office/drawing/2014/main" id="{CD23B566-F2B6-EB62-AFAA-D2E7C439DEE3}"/>
              </a:ext>
            </a:extLst>
          </p:cNvPr>
          <p:cNvSpPr/>
          <p:nvPr/>
        </p:nvSpPr>
        <p:spPr>
          <a:xfrm>
            <a:off x="5632317" y="1594100"/>
            <a:ext cx="3305700" cy="501750"/>
          </a:xfrm>
          <a:prstGeom prst="chevron">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sz="2400" dirty="0">
                <a:solidFill>
                  <a:schemeClr val="lt1"/>
                </a:solidFill>
                <a:latin typeface="Raleway"/>
                <a:ea typeface="Raleway"/>
                <a:cs typeface="Raleway"/>
                <a:sym typeface="Raleway"/>
              </a:rPr>
              <a:t>Normalisation</a:t>
            </a:r>
            <a:endParaRPr dirty="0">
              <a:solidFill>
                <a:schemeClr val="lt1"/>
              </a:solidFill>
              <a:latin typeface="Lato"/>
              <a:ea typeface="Lato"/>
              <a:cs typeface="Lato"/>
              <a:sym typeface="Lato"/>
            </a:endParaRPr>
          </a:p>
        </p:txBody>
      </p:sp>
      <p:sp>
        <p:nvSpPr>
          <p:cNvPr id="6" name="Google Shape;247;p28">
            <a:extLst>
              <a:ext uri="{FF2B5EF4-FFF2-40B4-BE49-F238E27FC236}">
                <a16:creationId xmlns:a16="http://schemas.microsoft.com/office/drawing/2014/main" id="{328C0A0C-3D01-6D7C-3970-BDE333DA1A75}"/>
              </a:ext>
            </a:extLst>
          </p:cNvPr>
          <p:cNvSpPr/>
          <p:nvPr/>
        </p:nvSpPr>
        <p:spPr>
          <a:xfrm>
            <a:off x="0" y="1594261"/>
            <a:ext cx="3546900" cy="501750"/>
          </a:xfrm>
          <a:prstGeom prst="homePlat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sz="2400" dirty="0">
                <a:solidFill>
                  <a:schemeClr val="lt1"/>
                </a:solidFill>
                <a:latin typeface="Raleway"/>
                <a:ea typeface="Raleway"/>
                <a:cs typeface="Raleway"/>
                <a:sym typeface="Raleway"/>
              </a:rPr>
              <a:t>Scan</a:t>
            </a:r>
            <a:endParaRPr sz="2400" dirty="0">
              <a:solidFill>
                <a:schemeClr val="lt1"/>
              </a:solidFill>
              <a:latin typeface="Raleway"/>
              <a:ea typeface="Raleway"/>
              <a:cs typeface="Raleway"/>
              <a:sym typeface="Raleway"/>
            </a:endParaRPr>
          </a:p>
        </p:txBody>
      </p:sp>
      <p:sp>
        <p:nvSpPr>
          <p:cNvPr id="7" name="Google Shape;250;p28">
            <a:extLst>
              <a:ext uri="{FF2B5EF4-FFF2-40B4-BE49-F238E27FC236}">
                <a16:creationId xmlns:a16="http://schemas.microsoft.com/office/drawing/2014/main" id="{7FB72DDE-BDD8-F7EB-D6EA-F45E4B524583}"/>
              </a:ext>
            </a:extLst>
          </p:cNvPr>
          <p:cNvSpPr/>
          <p:nvPr/>
        </p:nvSpPr>
        <p:spPr>
          <a:xfrm>
            <a:off x="2944204" y="1594100"/>
            <a:ext cx="3305700" cy="501750"/>
          </a:xfrm>
          <a:prstGeom prst="chevron">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SzPts val="1100"/>
              <a:buNone/>
            </a:pPr>
            <a:r>
              <a:rPr lang="en" sz="2400" dirty="0">
                <a:solidFill>
                  <a:schemeClr val="lt1"/>
                </a:solidFill>
                <a:latin typeface="Raleway"/>
                <a:ea typeface="Raleway"/>
                <a:cs typeface="Raleway"/>
                <a:sym typeface="Raleway"/>
              </a:rPr>
              <a:t>Transcription</a:t>
            </a:r>
            <a:endParaRPr dirty="0">
              <a:solidFill>
                <a:schemeClr val="lt1"/>
              </a:solidFill>
              <a:latin typeface="Lato"/>
              <a:ea typeface="Lato"/>
              <a:cs typeface="Lato"/>
              <a:sym typeface="Lato"/>
            </a:endParaRPr>
          </a:p>
        </p:txBody>
      </p:sp>
      <p:pic>
        <p:nvPicPr>
          <p:cNvPr id="8" name="Image 7">
            <a:extLst>
              <a:ext uri="{FF2B5EF4-FFF2-40B4-BE49-F238E27FC236}">
                <a16:creationId xmlns:a16="http://schemas.microsoft.com/office/drawing/2014/main" id="{44EFBFF3-1C83-E2A6-5BCD-7FBFB1D44E19}"/>
              </a:ext>
            </a:extLst>
          </p:cNvPr>
          <p:cNvPicPr>
            <a:picLocks noChangeAspect="1"/>
          </p:cNvPicPr>
          <p:nvPr/>
        </p:nvPicPr>
        <p:blipFill rotWithShape="1">
          <a:blip r:embed="rId3"/>
          <a:srcRect l="2293" t="4660" r="2182" b="1476"/>
          <a:stretch/>
        </p:blipFill>
        <p:spPr>
          <a:xfrm>
            <a:off x="302454" y="2392700"/>
            <a:ext cx="2553287" cy="1729134"/>
          </a:xfrm>
          <a:prstGeom prst="rect">
            <a:avLst/>
          </a:prstGeom>
        </p:spPr>
      </p:pic>
      <p:pic>
        <p:nvPicPr>
          <p:cNvPr id="9" name="Image 8">
            <a:extLst>
              <a:ext uri="{FF2B5EF4-FFF2-40B4-BE49-F238E27FC236}">
                <a16:creationId xmlns:a16="http://schemas.microsoft.com/office/drawing/2014/main" id="{AF2FDD38-91E6-7137-F783-1A5704AD0C80}"/>
              </a:ext>
            </a:extLst>
          </p:cNvPr>
          <p:cNvPicPr>
            <a:picLocks noChangeAspect="1"/>
          </p:cNvPicPr>
          <p:nvPr/>
        </p:nvPicPr>
        <p:blipFill rotWithShape="1">
          <a:blip r:embed="rId4"/>
          <a:srcRect l="2139" t="4780" r="14743" b="6861"/>
          <a:stretch/>
        </p:blipFill>
        <p:spPr>
          <a:xfrm>
            <a:off x="3155262" y="2392699"/>
            <a:ext cx="2865981" cy="1433713"/>
          </a:xfrm>
          <a:prstGeom prst="rect">
            <a:avLst/>
          </a:prstGeom>
        </p:spPr>
      </p:pic>
      <p:sp>
        <p:nvSpPr>
          <p:cNvPr id="10" name="ZoneTexte 9">
            <a:extLst>
              <a:ext uri="{FF2B5EF4-FFF2-40B4-BE49-F238E27FC236}">
                <a16:creationId xmlns:a16="http://schemas.microsoft.com/office/drawing/2014/main" id="{F826D461-9722-B33D-7C09-BA33353A1374}"/>
              </a:ext>
            </a:extLst>
          </p:cNvPr>
          <p:cNvSpPr txBox="1"/>
          <p:nvPr/>
        </p:nvSpPr>
        <p:spPr>
          <a:xfrm>
            <a:off x="6047106" y="2392699"/>
            <a:ext cx="2890911" cy="1569660"/>
          </a:xfrm>
          <a:prstGeom prst="rect">
            <a:avLst/>
          </a:prstGeom>
          <a:noFill/>
        </p:spPr>
        <p:txBody>
          <a:bodyPr wrap="square" rtlCol="0">
            <a:spAutoFit/>
          </a:bodyPr>
          <a:lstStyle/>
          <a:p>
            <a:r>
              <a:rPr lang="fr-FR" sz="1200" dirty="0">
                <a:solidFill>
                  <a:schemeClr val="bg1"/>
                </a:solidFill>
                <a:latin typeface="Lato" panose="020F0502020204030203" pitchFamily="34" charset="0"/>
                <a:ea typeface="Lato" panose="020F0502020204030203" pitchFamily="34" charset="0"/>
                <a:cs typeface="Lato" panose="020F0502020204030203" pitchFamily="34" charset="0"/>
              </a:rPr>
              <a:t>C'est l'histoire d'une sorcière dans sa chaumière. Un jour qu'elle allait dans la forêt elle rencontra un robot tout cassé, elle l'emmena dans sa maison et elle le répara. Le robot se réveilla. La sorcière lui lança un sort mais il ne marcha pas et se retourne sur elle ; quand elle se réveilla elle était gentille. Fin </a:t>
            </a:r>
          </a:p>
        </p:txBody>
      </p:sp>
    </p:spTree>
    <p:extLst>
      <p:ext uri="{BB962C8B-B14F-4D97-AF65-F5344CB8AC3E}">
        <p14:creationId xmlns:p14="http://schemas.microsoft.com/office/powerpoint/2010/main" val="28765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0FA878-955C-CA88-85F6-FDC737DE6F85}"/>
              </a:ext>
            </a:extLst>
          </p:cNvPr>
          <p:cNvSpPr>
            <a:spLocks noGrp="1"/>
          </p:cNvSpPr>
          <p:nvPr>
            <p:ph type="title"/>
          </p:nvPr>
        </p:nvSpPr>
        <p:spPr>
          <a:xfrm>
            <a:off x="121563" y="133067"/>
            <a:ext cx="8907712" cy="857400"/>
          </a:xfrm>
        </p:spPr>
        <p:txBody>
          <a:bodyPr/>
          <a:lstStyle/>
          <a:p>
            <a:pPr algn="ctr"/>
            <a:r>
              <a:rPr lang="it-IT" dirty="0" err="1"/>
              <a:t>Plateforme</a:t>
            </a:r>
            <a:r>
              <a:rPr lang="it-IT" dirty="0"/>
              <a:t> de </a:t>
            </a:r>
            <a:r>
              <a:rPr lang="it-IT" dirty="0" err="1"/>
              <a:t>visualisation</a:t>
            </a:r>
            <a:r>
              <a:rPr lang="it-IT" dirty="0"/>
              <a:t> </a:t>
            </a:r>
            <a:r>
              <a:rPr lang="it-IT" dirty="0" err="1"/>
              <a:t>du</a:t>
            </a:r>
            <a:r>
              <a:rPr lang="it-IT" dirty="0"/>
              <a:t> corpus</a:t>
            </a:r>
            <a:endParaRPr lang="fr-FR" dirty="0"/>
          </a:p>
        </p:txBody>
      </p:sp>
      <p:sp>
        <p:nvSpPr>
          <p:cNvPr id="3" name="Espace réservé du numéro de diapositive 2">
            <a:extLst>
              <a:ext uri="{FF2B5EF4-FFF2-40B4-BE49-F238E27FC236}">
                <a16:creationId xmlns:a16="http://schemas.microsoft.com/office/drawing/2014/main" id="{0570B483-311C-4854-2AC3-7240C11F39C7}"/>
              </a:ext>
            </a:extLst>
          </p:cNvPr>
          <p:cNvSpPr>
            <a:spLocks noGrp="1"/>
          </p:cNvSpPr>
          <p:nvPr>
            <p:ph type="sldNum" idx="12"/>
          </p:nvPr>
        </p:nvSpPr>
        <p:spPr>
          <a:xfrm>
            <a:off x="8480575" y="4696933"/>
            <a:ext cx="548700" cy="31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1pPr>
            <a:lvl2pPr marR="0" lvl="1"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2pPr>
            <a:lvl3pPr marR="0" lvl="2"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3pPr>
            <a:lvl4pPr marR="0" lvl="3"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4pPr>
            <a:lvl5pPr marR="0" lvl="4"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5pPr>
            <a:lvl6pPr marR="0" lvl="5"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6pPr>
            <a:lvl7pPr marR="0" lvl="6"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7pPr>
            <a:lvl8pPr marR="0" lvl="7"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8pPr>
            <a:lvl9pPr marR="0" lvl="8" algn="r" rtl="0">
              <a:lnSpc>
                <a:spcPct val="100000"/>
              </a:lnSpc>
              <a:spcBef>
                <a:spcPts val="0"/>
              </a:spcBef>
              <a:spcAft>
                <a:spcPts val="0"/>
              </a:spcAft>
              <a:buClr>
                <a:srgbClr val="000000"/>
              </a:buClr>
              <a:buFont typeface="Arial"/>
              <a:buNone/>
              <a:defRPr sz="1300" b="0" i="0" u="none" strike="noStrike" cap="none">
                <a:solidFill>
                  <a:schemeClr val="accent6"/>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93</a:t>
            </a:fld>
            <a:endParaRPr lang="fr-FR"/>
          </a:p>
        </p:txBody>
      </p:sp>
      <p:pic>
        <p:nvPicPr>
          <p:cNvPr id="5" name="Image 4">
            <a:extLst>
              <a:ext uri="{FF2B5EF4-FFF2-40B4-BE49-F238E27FC236}">
                <a16:creationId xmlns:a16="http://schemas.microsoft.com/office/drawing/2014/main" id="{B288EF0E-6245-7EE3-FCC2-5A68C8145497}"/>
              </a:ext>
            </a:extLst>
          </p:cNvPr>
          <p:cNvPicPr>
            <a:picLocks noChangeAspect="1"/>
          </p:cNvPicPr>
          <p:nvPr/>
        </p:nvPicPr>
        <p:blipFill rotWithShape="1">
          <a:blip r:embed="rId3"/>
          <a:srcRect l="673" t="1697" r="748" b="882"/>
          <a:stretch/>
        </p:blipFill>
        <p:spPr>
          <a:xfrm>
            <a:off x="791894" y="1451225"/>
            <a:ext cx="7560210" cy="2615672"/>
          </a:xfrm>
          <a:prstGeom prst="rect">
            <a:avLst/>
          </a:prstGeom>
        </p:spPr>
      </p:pic>
      <p:sp>
        <p:nvSpPr>
          <p:cNvPr id="4" name="ZoneTexte 3">
            <a:extLst>
              <a:ext uri="{FF2B5EF4-FFF2-40B4-BE49-F238E27FC236}">
                <a16:creationId xmlns:a16="http://schemas.microsoft.com/office/drawing/2014/main" id="{97E19C57-DEAB-255A-C55E-45696A2FBB51}"/>
              </a:ext>
            </a:extLst>
          </p:cNvPr>
          <p:cNvSpPr txBox="1"/>
          <p:nvPr/>
        </p:nvSpPr>
        <p:spPr>
          <a:xfrm>
            <a:off x="1492470" y="4527656"/>
            <a:ext cx="6159058" cy="338554"/>
          </a:xfrm>
          <a:prstGeom prst="rect">
            <a:avLst/>
          </a:prstGeom>
          <a:noFill/>
        </p:spPr>
        <p:txBody>
          <a:bodyPr wrap="none" rtlCol="0">
            <a:spAutoFit/>
          </a:bodyPr>
          <a:lstStyle/>
          <a:p>
            <a:pPr algn="ctr"/>
            <a:r>
              <a:rPr lang="fr-FR" sz="1600" dirty="0">
                <a:solidFill>
                  <a:schemeClr val="tx2">
                    <a:lumMod val="10000"/>
                  </a:schemeClr>
                </a:solidFill>
                <a:latin typeface="Lato" panose="020F0502020204030203" pitchFamily="34" charset="0"/>
                <a:ea typeface="Lato" panose="020F0502020204030203" pitchFamily="34" charset="0"/>
                <a:cs typeface="Lato" panose="020F0502020204030203" pitchFamily="34" charset="0"/>
              </a:rPr>
              <a:t>Lien vers la plateforme : </a:t>
            </a:r>
            <a:r>
              <a:rPr lang="fr-FR" sz="1600" dirty="0">
                <a:solidFill>
                  <a:srgbClr val="2185C5"/>
                </a:solidFill>
                <a:latin typeface="Lato" panose="020F0502020204030203" pitchFamily="34" charset="0"/>
                <a:ea typeface="Lato" panose="020F0502020204030203" pitchFamily="34" charset="0"/>
                <a:cs typeface="Lato" panose="020F0502020204030203" pitchFamily="34" charset="0"/>
                <a:hlinkClick r:id="rId4">
                  <a:extLst>
                    <a:ext uri="{A12FA001-AC4F-418D-AE19-62706E023703}">
                      <ahyp:hlinkClr xmlns:ahyp="http://schemas.microsoft.com/office/drawing/2018/hyperlinkcolor" val="tx"/>
                    </a:ext>
                  </a:extLst>
                </a:hlinkClick>
              </a:rPr>
              <a:t>https://scoledit.org/scolinter/corpus.php</a:t>
            </a:r>
            <a:r>
              <a:rPr lang="fr-FR" sz="1600" dirty="0">
                <a:latin typeface="Lato" panose="020F0502020204030203" pitchFamily="34" charset="0"/>
                <a:ea typeface="Lato" panose="020F0502020204030203" pitchFamily="34" charset="0"/>
                <a:cs typeface="Lato" panose="020F0502020204030203" pitchFamily="34" charset="0"/>
              </a:rPr>
              <a:t> </a:t>
            </a:r>
          </a:p>
        </p:txBody>
      </p:sp>
      <p:sp>
        <p:nvSpPr>
          <p:cNvPr id="6" name="ZoneTexte 5">
            <a:extLst>
              <a:ext uri="{FF2B5EF4-FFF2-40B4-BE49-F238E27FC236}">
                <a16:creationId xmlns:a16="http://schemas.microsoft.com/office/drawing/2014/main" id="{A48B8ABD-D31A-14C6-28BC-4FA3991EDAF4}"/>
              </a:ext>
            </a:extLst>
          </p:cNvPr>
          <p:cNvSpPr txBox="1"/>
          <p:nvPr/>
        </p:nvSpPr>
        <p:spPr>
          <a:xfrm>
            <a:off x="342315" y="1157313"/>
            <a:ext cx="792480" cy="261610"/>
          </a:xfrm>
          <a:prstGeom prst="rect">
            <a:avLst/>
          </a:prstGeom>
          <a:noFill/>
        </p:spPr>
        <p:txBody>
          <a:bodyPr wrap="square" rtlCol="0">
            <a:spAutoFit/>
          </a:bodyPr>
          <a:lstStyle/>
          <a:p>
            <a:r>
              <a:rPr lang="it-IT" sz="1100" dirty="0">
                <a:latin typeface="Lato" panose="020F0502020204030203" pitchFamily="34" charset="0"/>
                <a:ea typeface="Lato" panose="020F0502020204030203" pitchFamily="34" charset="0"/>
                <a:cs typeface="Lato" panose="020F0502020204030203" pitchFamily="34" charset="0"/>
              </a:rPr>
              <a:t>langue</a:t>
            </a:r>
            <a:endParaRPr lang="fr-FR" sz="1100" dirty="0">
              <a:latin typeface="Lato" panose="020F0502020204030203" pitchFamily="34" charset="0"/>
              <a:ea typeface="Lato" panose="020F0502020204030203" pitchFamily="34" charset="0"/>
              <a:cs typeface="Lato" panose="020F0502020204030203" pitchFamily="34" charset="0"/>
            </a:endParaRPr>
          </a:p>
        </p:txBody>
      </p:sp>
      <p:sp>
        <p:nvSpPr>
          <p:cNvPr id="7" name="ZoneTexte 6">
            <a:extLst>
              <a:ext uri="{FF2B5EF4-FFF2-40B4-BE49-F238E27FC236}">
                <a16:creationId xmlns:a16="http://schemas.microsoft.com/office/drawing/2014/main" id="{B7EEF2BD-839F-0F82-1D46-C6FBBE5AA3B3}"/>
              </a:ext>
            </a:extLst>
          </p:cNvPr>
          <p:cNvSpPr txBox="1"/>
          <p:nvPr/>
        </p:nvSpPr>
        <p:spPr>
          <a:xfrm>
            <a:off x="995757" y="1037181"/>
            <a:ext cx="717542" cy="430887"/>
          </a:xfrm>
          <a:prstGeom prst="rect">
            <a:avLst/>
          </a:prstGeom>
          <a:noFill/>
        </p:spPr>
        <p:txBody>
          <a:bodyPr wrap="square" rtlCol="0">
            <a:spAutoFit/>
          </a:bodyPr>
          <a:lstStyle/>
          <a:p>
            <a:r>
              <a:rPr lang="it-IT" sz="1100" dirty="0">
                <a:latin typeface="Lato" panose="020F0502020204030203" pitchFamily="34" charset="0"/>
                <a:ea typeface="Lato" panose="020F0502020204030203" pitchFamily="34" charset="0"/>
                <a:cs typeface="Lato" panose="020F0502020204030203" pitchFamily="34" charset="0"/>
              </a:rPr>
              <a:t>Id </a:t>
            </a:r>
          </a:p>
          <a:p>
            <a:r>
              <a:rPr lang="it-IT" sz="1100" dirty="0" err="1">
                <a:latin typeface="Lato" panose="020F0502020204030203" pitchFamily="34" charset="0"/>
                <a:ea typeface="Lato" panose="020F0502020204030203" pitchFamily="34" charset="0"/>
                <a:cs typeface="Lato" panose="020F0502020204030203" pitchFamily="34" charset="0"/>
              </a:rPr>
              <a:t>étudiant</a:t>
            </a:r>
            <a:endParaRPr lang="fr-FR" sz="1100" dirty="0">
              <a:latin typeface="Lato" panose="020F0502020204030203" pitchFamily="34" charset="0"/>
              <a:ea typeface="Lato" panose="020F0502020204030203" pitchFamily="34" charset="0"/>
              <a:cs typeface="Lato" panose="020F0502020204030203" pitchFamily="34" charset="0"/>
            </a:endParaRPr>
          </a:p>
        </p:txBody>
      </p:sp>
      <p:sp>
        <p:nvSpPr>
          <p:cNvPr id="8" name="ZoneTexte 7">
            <a:extLst>
              <a:ext uri="{FF2B5EF4-FFF2-40B4-BE49-F238E27FC236}">
                <a16:creationId xmlns:a16="http://schemas.microsoft.com/office/drawing/2014/main" id="{3BF67DAA-8E4E-BA80-0C0B-B56EFE56D25A}"/>
              </a:ext>
            </a:extLst>
          </p:cNvPr>
          <p:cNvSpPr txBox="1"/>
          <p:nvPr/>
        </p:nvSpPr>
        <p:spPr>
          <a:xfrm>
            <a:off x="1723032" y="1028296"/>
            <a:ext cx="1028700" cy="430887"/>
          </a:xfrm>
          <a:prstGeom prst="rect">
            <a:avLst/>
          </a:prstGeom>
          <a:noFill/>
        </p:spPr>
        <p:txBody>
          <a:bodyPr wrap="square" rtlCol="0">
            <a:spAutoFit/>
          </a:bodyPr>
          <a:lstStyle/>
          <a:p>
            <a:r>
              <a:rPr lang="it-IT" sz="1100" dirty="0" err="1">
                <a:latin typeface="Lato" panose="020F0502020204030203" pitchFamily="34" charset="0"/>
                <a:ea typeface="Lato" panose="020F0502020204030203" pitchFamily="34" charset="0"/>
                <a:cs typeface="Lato" panose="020F0502020204030203" pitchFamily="34" charset="0"/>
              </a:rPr>
              <a:t>Niveau</a:t>
            </a:r>
            <a:r>
              <a:rPr lang="it-IT" sz="1100" dirty="0">
                <a:latin typeface="Lato" panose="020F0502020204030203" pitchFamily="34" charset="0"/>
                <a:ea typeface="Lato" panose="020F0502020204030203" pitchFamily="34" charset="0"/>
                <a:cs typeface="Lato" panose="020F0502020204030203" pitchFamily="34" charset="0"/>
              </a:rPr>
              <a:t> </a:t>
            </a:r>
            <a:r>
              <a:rPr lang="it-IT" sz="1100" dirty="0" err="1">
                <a:latin typeface="Lato" panose="020F0502020204030203" pitchFamily="34" charset="0"/>
                <a:ea typeface="Lato" panose="020F0502020204030203" pitchFamily="34" charset="0"/>
                <a:cs typeface="Lato" panose="020F0502020204030203" pitchFamily="34" charset="0"/>
              </a:rPr>
              <a:t>scolaire</a:t>
            </a:r>
            <a:endParaRPr lang="fr-FR" sz="1100" dirty="0">
              <a:latin typeface="Lato" panose="020F0502020204030203" pitchFamily="34" charset="0"/>
              <a:ea typeface="Lato" panose="020F0502020204030203" pitchFamily="34" charset="0"/>
              <a:cs typeface="Lato" panose="020F0502020204030203" pitchFamily="34" charset="0"/>
            </a:endParaRPr>
          </a:p>
        </p:txBody>
      </p:sp>
      <p:sp>
        <p:nvSpPr>
          <p:cNvPr id="9" name="ZoneTexte 8">
            <a:extLst>
              <a:ext uri="{FF2B5EF4-FFF2-40B4-BE49-F238E27FC236}">
                <a16:creationId xmlns:a16="http://schemas.microsoft.com/office/drawing/2014/main" id="{54517B34-8191-7A62-C1E5-7EE5B2842A95}"/>
              </a:ext>
            </a:extLst>
          </p:cNvPr>
          <p:cNvSpPr txBox="1"/>
          <p:nvPr/>
        </p:nvSpPr>
        <p:spPr>
          <a:xfrm>
            <a:off x="6514886" y="1060237"/>
            <a:ext cx="1524213" cy="307777"/>
          </a:xfrm>
          <a:prstGeom prst="rect">
            <a:avLst/>
          </a:prstGeom>
          <a:noFill/>
        </p:spPr>
        <p:txBody>
          <a:bodyPr wrap="square" rtlCol="0">
            <a:spAutoFit/>
          </a:bodyPr>
          <a:lstStyle/>
          <a:p>
            <a:r>
              <a:rPr lang="it-IT" dirty="0" err="1">
                <a:latin typeface="Lato" panose="020F0502020204030203" pitchFamily="34" charset="0"/>
                <a:ea typeface="Lato" panose="020F0502020204030203" pitchFamily="34" charset="0"/>
                <a:cs typeface="Lato" panose="020F0502020204030203" pitchFamily="34" charset="0"/>
              </a:rPr>
              <a:t>Normalisation</a:t>
            </a:r>
            <a:endParaRPr lang="fr-FR" dirty="0">
              <a:latin typeface="Lato" panose="020F0502020204030203" pitchFamily="34" charset="0"/>
              <a:ea typeface="Lato" panose="020F0502020204030203" pitchFamily="34" charset="0"/>
              <a:cs typeface="Lato" panose="020F0502020204030203" pitchFamily="34" charset="0"/>
            </a:endParaRPr>
          </a:p>
        </p:txBody>
      </p:sp>
      <p:sp>
        <p:nvSpPr>
          <p:cNvPr id="10" name="ZoneTexte 9">
            <a:extLst>
              <a:ext uri="{FF2B5EF4-FFF2-40B4-BE49-F238E27FC236}">
                <a16:creationId xmlns:a16="http://schemas.microsoft.com/office/drawing/2014/main" id="{E20AF7CC-D6B2-82A8-7B4C-1085AD235D7D}"/>
              </a:ext>
            </a:extLst>
          </p:cNvPr>
          <p:cNvSpPr txBox="1"/>
          <p:nvPr/>
        </p:nvSpPr>
        <p:spPr>
          <a:xfrm>
            <a:off x="3294866" y="1083051"/>
            <a:ext cx="1448013" cy="307777"/>
          </a:xfrm>
          <a:prstGeom prst="rect">
            <a:avLst/>
          </a:prstGeom>
          <a:noFill/>
        </p:spPr>
        <p:txBody>
          <a:bodyPr wrap="square" rtlCol="0">
            <a:spAutoFit/>
          </a:bodyPr>
          <a:lstStyle/>
          <a:p>
            <a:r>
              <a:rPr lang="it-IT" dirty="0" err="1">
                <a:latin typeface="Lato" panose="020F0502020204030203" pitchFamily="34" charset="0"/>
                <a:ea typeface="Lato" panose="020F0502020204030203" pitchFamily="34" charset="0"/>
                <a:cs typeface="Lato" panose="020F0502020204030203" pitchFamily="34" charset="0"/>
              </a:rPr>
              <a:t>Transcription</a:t>
            </a:r>
            <a:endParaRPr lang="fr-FR"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5523769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2"/>
                </a:solidFill>
              </a:rPr>
              <a:t>2.</a:t>
            </a:r>
            <a:endParaRPr sz="7200" dirty="0">
              <a:solidFill>
                <a:schemeClr val="accent2"/>
              </a:solidFill>
            </a:endParaRPr>
          </a:p>
          <a:p>
            <a:pPr marL="0" lvl="0" indent="0" algn="ctr" rtl="0">
              <a:spcBef>
                <a:spcPts val="0"/>
              </a:spcBef>
              <a:spcAft>
                <a:spcPts val="0"/>
              </a:spcAft>
              <a:buNone/>
            </a:pPr>
            <a:r>
              <a:rPr lang="en" dirty="0"/>
              <a:t>Annotation</a:t>
            </a:r>
            <a:endParaRPr dirty="0"/>
          </a:p>
        </p:txBody>
      </p:sp>
      <p:sp>
        <p:nvSpPr>
          <p:cNvPr id="112" name="Google Shape;112;p15"/>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e</a:t>
            </a:r>
            <a:r>
              <a:rPr lang="fr-FR" dirty="0"/>
              <a:t>n continuité référentielle du corpus Scolinter</a:t>
            </a:r>
            <a:endParaRPr dirty="0"/>
          </a:p>
        </p:txBody>
      </p:sp>
      <p:sp>
        <p:nvSpPr>
          <p:cNvPr id="113" name="Google Shape;113;p15"/>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94</a:t>
            </a:fld>
            <a:endParaRPr/>
          </a:p>
        </p:txBody>
      </p:sp>
    </p:spTree>
    <p:extLst>
      <p:ext uri="{BB962C8B-B14F-4D97-AF65-F5344CB8AC3E}">
        <p14:creationId xmlns:p14="http://schemas.microsoft.com/office/powerpoint/2010/main" val="10568142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038F6D-B247-2F0E-B189-7551B99F5D3B}"/>
              </a:ext>
            </a:extLst>
          </p:cNvPr>
          <p:cNvSpPr>
            <a:spLocks noGrp="1"/>
          </p:cNvSpPr>
          <p:nvPr>
            <p:ph type="title"/>
          </p:nvPr>
        </p:nvSpPr>
        <p:spPr>
          <a:xfrm>
            <a:off x="1108238" y="293044"/>
            <a:ext cx="3802090" cy="857400"/>
          </a:xfrm>
        </p:spPr>
        <p:txBody>
          <a:bodyPr/>
          <a:lstStyle/>
          <a:p>
            <a:r>
              <a:rPr lang="fr-FR" dirty="0"/>
              <a:t>Guide d’annotation</a:t>
            </a:r>
          </a:p>
        </p:txBody>
      </p:sp>
      <p:sp>
        <p:nvSpPr>
          <p:cNvPr id="3" name="Espace réservé du texte 2">
            <a:extLst>
              <a:ext uri="{FF2B5EF4-FFF2-40B4-BE49-F238E27FC236}">
                <a16:creationId xmlns:a16="http://schemas.microsoft.com/office/drawing/2014/main" id="{651C049E-7B11-2BFC-4D10-2DE8DB3CD4F6}"/>
              </a:ext>
            </a:extLst>
          </p:cNvPr>
          <p:cNvSpPr>
            <a:spLocks noGrp="1"/>
          </p:cNvSpPr>
          <p:nvPr>
            <p:ph type="body" idx="1"/>
          </p:nvPr>
        </p:nvSpPr>
        <p:spPr>
          <a:xfrm>
            <a:off x="290798" y="1257575"/>
            <a:ext cx="5252224" cy="2588024"/>
          </a:xfrm>
        </p:spPr>
        <p:txBody>
          <a:bodyPr/>
          <a:lstStyle/>
          <a:p>
            <a:r>
              <a:rPr lang="fr-FR" sz="1600" dirty="0"/>
              <a:t>Annotation de toutes les mentions et les chaines provoquées par les personnages imposés par la consigne ou les entités ajoutées par l’élève </a:t>
            </a:r>
          </a:p>
          <a:p>
            <a:endParaRPr lang="fr-FR" dirty="0"/>
          </a:p>
          <a:p>
            <a:r>
              <a:rPr lang="fr-FR" sz="1600" dirty="0"/>
              <a:t>Annotation de chaines, anaphores et singletons </a:t>
            </a:r>
            <a:r>
              <a:rPr lang="fr-FR" sz="1600" dirty="0">
                <a:sym typeface="Wingdings" panose="05000000000000000000" pitchFamily="2" charset="2"/>
              </a:rPr>
              <a:t> </a:t>
            </a:r>
            <a:r>
              <a:rPr lang="fr-FR" sz="1600" i="1" dirty="0">
                <a:sym typeface="Wingdings" panose="05000000000000000000" pitchFamily="2" charset="2"/>
              </a:rPr>
              <a:t>visée didactique</a:t>
            </a:r>
            <a:endParaRPr lang="fr-FR" sz="1600" i="1" dirty="0"/>
          </a:p>
          <a:p>
            <a:endParaRPr lang="fr-FR" sz="1600" i="1" dirty="0"/>
          </a:p>
          <a:p>
            <a:r>
              <a:rPr lang="fr-FR" sz="1600" dirty="0"/>
              <a:t>Étiquettes </a:t>
            </a:r>
            <a:r>
              <a:rPr lang="fr-FR" sz="1600" i="1" dirty="0"/>
              <a:t>cat, </a:t>
            </a:r>
            <a:r>
              <a:rPr lang="fr-FR" sz="1600" i="1" dirty="0" err="1"/>
              <a:t>witch</a:t>
            </a:r>
            <a:r>
              <a:rPr lang="fr-FR" sz="1600" i="1" dirty="0"/>
              <a:t>, </a:t>
            </a:r>
            <a:r>
              <a:rPr lang="fr-FR" sz="1600" i="1" dirty="0" err="1"/>
              <a:t>wolf</a:t>
            </a:r>
            <a:r>
              <a:rPr lang="fr-FR" sz="1600" i="1" dirty="0"/>
              <a:t>, robot</a:t>
            </a:r>
            <a:endParaRPr lang="fr-FR" sz="1600" dirty="0">
              <a:sym typeface="Wingdings" panose="05000000000000000000" pitchFamily="2" charset="2"/>
            </a:endParaRPr>
          </a:p>
          <a:p>
            <a:r>
              <a:rPr lang="fr-FR" sz="1600" dirty="0">
                <a:sym typeface="Wingdings" panose="05000000000000000000" pitchFamily="2" charset="2"/>
              </a:rPr>
              <a:t>Étiquettes </a:t>
            </a:r>
            <a:r>
              <a:rPr lang="fr-FR" sz="1600" i="1" dirty="0" err="1">
                <a:sym typeface="Wingdings" panose="05000000000000000000" pitchFamily="2" charset="2"/>
              </a:rPr>
              <a:t>extN</a:t>
            </a:r>
            <a:r>
              <a:rPr lang="fr-FR" sz="1600" dirty="0">
                <a:sym typeface="Wingdings" panose="05000000000000000000" pitchFamily="2" charset="2"/>
              </a:rPr>
              <a:t> sur le texte si il y a des entités  animées externes à la consigne</a:t>
            </a:r>
            <a:endParaRPr lang="fr-FR" sz="1600" dirty="0"/>
          </a:p>
          <a:p>
            <a:endParaRPr lang="fr-FR" sz="1600" dirty="0"/>
          </a:p>
        </p:txBody>
      </p:sp>
      <p:sp>
        <p:nvSpPr>
          <p:cNvPr id="4" name="Espace réservé du numéro de diapositive 3">
            <a:extLst>
              <a:ext uri="{FF2B5EF4-FFF2-40B4-BE49-F238E27FC236}">
                <a16:creationId xmlns:a16="http://schemas.microsoft.com/office/drawing/2014/main" id="{A4BD6DD2-0F50-D8D8-8659-5F42038A9F05}"/>
              </a:ext>
            </a:extLst>
          </p:cNvPr>
          <p:cNvSpPr>
            <a:spLocks noGrp="1"/>
          </p:cNvSpPr>
          <p:nvPr>
            <p:ph type="sldNum" idx="12"/>
          </p:nvPr>
        </p:nvSpPr>
        <p:spPr>
          <a:xfrm>
            <a:off x="8480574" y="4696933"/>
            <a:ext cx="553697" cy="313500"/>
          </a:xfrm>
        </p:spPr>
        <p:txBody>
          <a:bodyPr/>
          <a:lstStyle/>
          <a:p>
            <a:pPr marL="0" lvl="0" indent="0" algn="r" rtl="0">
              <a:spcBef>
                <a:spcPts val="0"/>
              </a:spcBef>
              <a:spcAft>
                <a:spcPts val="0"/>
              </a:spcAft>
              <a:buNone/>
            </a:pPr>
            <a:fld id="{00000000-1234-1234-1234-123412341234}" type="slidenum">
              <a:rPr lang="fr-FR" smtClean="0">
                <a:solidFill>
                  <a:schemeClr val="bg1"/>
                </a:solidFill>
                <a:latin typeface="Lato" panose="020F0502020204030203" pitchFamily="34" charset="0"/>
                <a:ea typeface="Lato" panose="020F0502020204030203" pitchFamily="34" charset="0"/>
                <a:cs typeface="Lato" panose="020F0502020204030203" pitchFamily="34" charset="0"/>
              </a:rPr>
              <a:t>95</a:t>
            </a:fld>
            <a:endParaRPr lang="fr-FR">
              <a:solidFill>
                <a:schemeClr val="bg1"/>
              </a:solidFill>
              <a:latin typeface="Lato" panose="020F0502020204030203" pitchFamily="34" charset="0"/>
              <a:ea typeface="Lato" panose="020F0502020204030203" pitchFamily="34" charset="0"/>
              <a:cs typeface="Lato" panose="020F0502020204030203" pitchFamily="34" charset="0"/>
            </a:endParaRPr>
          </a:p>
        </p:txBody>
      </p:sp>
      <p:pic>
        <p:nvPicPr>
          <p:cNvPr id="5" name="Immagine 47" descr="Immagine che contiene testo&#10;&#10;Descrizione generata automaticamente">
            <a:extLst>
              <a:ext uri="{FF2B5EF4-FFF2-40B4-BE49-F238E27FC236}">
                <a16:creationId xmlns:a16="http://schemas.microsoft.com/office/drawing/2014/main" id="{0EB82319-D3DD-669C-B7FF-4DF69FFC1DA0}"/>
              </a:ext>
            </a:extLst>
          </p:cNvPr>
          <p:cNvPicPr>
            <a:picLocks noChangeAspect="1"/>
          </p:cNvPicPr>
          <p:nvPr/>
        </p:nvPicPr>
        <p:blipFill rotWithShape="1">
          <a:blip r:embed="rId3">
            <a:extLst>
              <a:ext uri="{28A0092B-C50C-407E-A947-70E740481C1C}">
                <a14:useLocalDpi xmlns:a14="http://schemas.microsoft.com/office/drawing/2010/main" val="0"/>
              </a:ext>
            </a:extLst>
          </a:blip>
          <a:srcRect l="63190" t="49345" r="12332" b="22355"/>
          <a:stretch/>
        </p:blipFill>
        <p:spPr bwMode="auto">
          <a:xfrm>
            <a:off x="7268514" y="1837742"/>
            <a:ext cx="604648" cy="713845"/>
          </a:xfrm>
          <a:prstGeom prst="rect">
            <a:avLst/>
          </a:prstGeom>
          <a:solidFill>
            <a:srgbClr val="FFFFFF">
              <a:shade val="85000"/>
            </a:srgbClr>
          </a:solidFill>
          <a:ln w="88900" cap="sq">
            <a:solidFill>
              <a:srgbClr val="FFFFFF"/>
            </a:solidFill>
            <a:miter lim="800000"/>
          </a:ln>
          <a:effectLst>
            <a:outerShdw blurRad="55000" dist="18000" dir="5400000" algn="tl" rotWithShape="0">
              <a:schemeClr val="accent2">
                <a:alpha val="40000"/>
              </a:scheme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6" name="Immagine 47" descr="Immagine che contiene testo&#10;&#10;Descrizione generata automaticamente">
            <a:extLst>
              <a:ext uri="{FF2B5EF4-FFF2-40B4-BE49-F238E27FC236}">
                <a16:creationId xmlns:a16="http://schemas.microsoft.com/office/drawing/2014/main" id="{ECF9A282-B05A-0DC6-3657-388084235296}"/>
              </a:ext>
            </a:extLst>
          </p:cNvPr>
          <p:cNvPicPr>
            <a:picLocks noChangeAspect="1"/>
          </p:cNvPicPr>
          <p:nvPr/>
        </p:nvPicPr>
        <p:blipFill rotWithShape="1">
          <a:blip r:embed="rId3">
            <a:extLst>
              <a:ext uri="{28A0092B-C50C-407E-A947-70E740481C1C}">
                <a14:useLocalDpi xmlns:a14="http://schemas.microsoft.com/office/drawing/2010/main" val="0"/>
              </a:ext>
            </a:extLst>
          </a:blip>
          <a:srcRect l="20059" t="48888" r="61472" b="16688"/>
          <a:stretch/>
        </p:blipFill>
        <p:spPr bwMode="auto">
          <a:xfrm>
            <a:off x="6318718" y="1720507"/>
            <a:ext cx="436660" cy="831080"/>
          </a:xfrm>
          <a:prstGeom prst="rect">
            <a:avLst/>
          </a:prstGeom>
          <a:solidFill>
            <a:srgbClr val="FFFFFF">
              <a:shade val="85000"/>
            </a:srgbClr>
          </a:solidFill>
          <a:ln w="88900" cap="sq">
            <a:solidFill>
              <a:srgbClr val="FFFFFF"/>
            </a:solidFill>
            <a:miter lim="800000"/>
          </a:ln>
          <a:effectLst>
            <a:outerShdw blurRad="55000" dist="18000" dir="5400000" algn="tl" rotWithShape="0">
              <a:schemeClr val="accent2">
                <a:alpha val="40000"/>
              </a:scheme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7" name="Immagine 47" descr="Immagine che contiene testo&#10;&#10;Descrizione generata automaticamente">
            <a:extLst>
              <a:ext uri="{FF2B5EF4-FFF2-40B4-BE49-F238E27FC236}">
                <a16:creationId xmlns:a16="http://schemas.microsoft.com/office/drawing/2014/main" id="{8F060E3C-79EB-C55A-7218-7005AE218716}"/>
              </a:ext>
            </a:extLst>
          </p:cNvPr>
          <p:cNvPicPr>
            <a:picLocks noChangeAspect="1"/>
          </p:cNvPicPr>
          <p:nvPr/>
        </p:nvPicPr>
        <p:blipFill rotWithShape="1">
          <a:blip r:embed="rId3">
            <a:extLst>
              <a:ext uri="{28A0092B-C50C-407E-A947-70E740481C1C}">
                <a14:useLocalDpi xmlns:a14="http://schemas.microsoft.com/office/drawing/2010/main" val="0"/>
              </a:ext>
            </a:extLst>
          </a:blip>
          <a:srcRect l="61272" t="11008" r="10927" b="60874"/>
          <a:stretch/>
        </p:blipFill>
        <p:spPr bwMode="auto">
          <a:xfrm>
            <a:off x="7206669" y="562639"/>
            <a:ext cx="728338" cy="752219"/>
          </a:xfrm>
          <a:prstGeom prst="rect">
            <a:avLst/>
          </a:prstGeom>
          <a:solidFill>
            <a:srgbClr val="FFFFFF">
              <a:shade val="85000"/>
            </a:srgbClr>
          </a:solidFill>
          <a:ln w="88900" cap="sq">
            <a:solidFill>
              <a:srgbClr val="FFFFFF"/>
            </a:solidFill>
            <a:miter lim="800000"/>
          </a:ln>
          <a:effectLst>
            <a:outerShdw blurRad="55000" dist="18000" dir="5400000" algn="tl" rotWithShape="0">
              <a:schemeClr val="accent2">
                <a:alpha val="40000"/>
              </a:scheme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pic>
        <p:nvPicPr>
          <p:cNvPr id="8" name="Immagine 47" descr="Immagine che contiene testo&#10;&#10;Descrizione generata automaticamente">
            <a:extLst>
              <a:ext uri="{FF2B5EF4-FFF2-40B4-BE49-F238E27FC236}">
                <a16:creationId xmlns:a16="http://schemas.microsoft.com/office/drawing/2014/main" id="{B5B4E01A-D69E-DE92-EE8F-B4D482450CDC}"/>
              </a:ext>
            </a:extLst>
          </p:cNvPr>
          <p:cNvPicPr>
            <a:picLocks noChangeAspect="1"/>
          </p:cNvPicPr>
          <p:nvPr/>
        </p:nvPicPr>
        <p:blipFill rotWithShape="1">
          <a:blip r:embed="rId3">
            <a:extLst>
              <a:ext uri="{28A0092B-C50C-407E-A947-70E740481C1C}">
                <a14:useLocalDpi xmlns:a14="http://schemas.microsoft.com/office/drawing/2010/main" val="0"/>
              </a:ext>
            </a:extLst>
          </a:blip>
          <a:srcRect l="16151" t="11008" r="57300" b="56746"/>
          <a:stretch/>
        </p:blipFill>
        <p:spPr bwMode="auto">
          <a:xfrm>
            <a:off x="6200301" y="570161"/>
            <a:ext cx="662509" cy="821739"/>
          </a:xfrm>
          <a:prstGeom prst="rect">
            <a:avLst/>
          </a:prstGeom>
          <a:solidFill>
            <a:srgbClr val="FFFFFF">
              <a:shade val="85000"/>
            </a:srgbClr>
          </a:solidFill>
          <a:ln w="88900" cap="sq">
            <a:solidFill>
              <a:srgbClr val="FFFFFF"/>
            </a:solidFill>
            <a:miter lim="800000"/>
          </a:ln>
          <a:effectLst>
            <a:outerShdw blurRad="55000" dist="18000" dir="5400000" algn="tl" rotWithShape="0">
              <a:schemeClr val="accent2">
                <a:alpha val="40000"/>
              </a:schemeClr>
            </a:outerShdw>
          </a:effectLst>
          <a:scene3d>
            <a:camera prst="orthographicFront"/>
            <a:lightRig rig="twoPt" dir="t">
              <a:rot lat="0" lon="0" rev="7200000"/>
            </a:lightRig>
          </a:scene3d>
          <a:sp3d>
            <a:bevelT w="25400" h="19050"/>
            <a:contourClr>
              <a:srgbClr val="FFFFFF"/>
            </a:contourClr>
          </a:sp3d>
          <a:extLst>
            <a:ext uri="{53640926-AAD7-44D8-BBD7-CCE9431645EC}">
              <a14:shadowObscured xmlns:a14="http://schemas.microsoft.com/office/drawing/2010/main"/>
            </a:ext>
          </a:extLst>
        </p:spPr>
      </p:pic>
      <p:sp>
        <p:nvSpPr>
          <p:cNvPr id="9" name="ZoneTexte 8">
            <a:extLst>
              <a:ext uri="{FF2B5EF4-FFF2-40B4-BE49-F238E27FC236}">
                <a16:creationId xmlns:a16="http://schemas.microsoft.com/office/drawing/2014/main" id="{02187D05-CA2C-563C-34EC-B7012A0B32F7}"/>
              </a:ext>
            </a:extLst>
          </p:cNvPr>
          <p:cNvSpPr txBox="1"/>
          <p:nvPr/>
        </p:nvSpPr>
        <p:spPr>
          <a:xfrm>
            <a:off x="6049168" y="210034"/>
            <a:ext cx="1069362" cy="369332"/>
          </a:xfrm>
          <a:prstGeom prst="rect">
            <a:avLst/>
          </a:prstGeom>
          <a:noFill/>
        </p:spPr>
        <p:txBody>
          <a:bodyPr wrap="square" rtlCol="0">
            <a:spAutoFit/>
          </a:bodyPr>
          <a:lstStyle/>
          <a:p>
            <a:r>
              <a:rPr lang="it-IT" sz="1800" dirty="0">
                <a:solidFill>
                  <a:schemeClr val="bg2">
                    <a:lumMod val="75000"/>
                  </a:schemeClr>
                </a:solidFill>
                <a:latin typeface="Lato" panose="020F0502020204030203" pitchFamily="34" charset="0"/>
                <a:ea typeface="Lato" panose="020F0502020204030203" pitchFamily="34" charset="0"/>
                <a:cs typeface="Lato" panose="020F0502020204030203" pitchFamily="34" charset="0"/>
              </a:rPr>
              <a:t>WITCH</a:t>
            </a:r>
            <a:endParaRPr lang="fr-FR" sz="1800" dirty="0">
              <a:solidFill>
                <a:schemeClr val="bg2">
                  <a:lumMod val="75000"/>
                </a:schemeClr>
              </a:solidFill>
              <a:latin typeface="Lato" panose="020F0502020204030203" pitchFamily="34" charset="0"/>
              <a:ea typeface="Lato" panose="020F0502020204030203" pitchFamily="34" charset="0"/>
              <a:cs typeface="Lato" panose="020F0502020204030203" pitchFamily="34" charset="0"/>
            </a:endParaRPr>
          </a:p>
        </p:txBody>
      </p:sp>
      <p:sp>
        <p:nvSpPr>
          <p:cNvPr id="10" name="ZoneTexte 9">
            <a:extLst>
              <a:ext uri="{FF2B5EF4-FFF2-40B4-BE49-F238E27FC236}">
                <a16:creationId xmlns:a16="http://schemas.microsoft.com/office/drawing/2014/main" id="{96579495-14C5-74D8-B7AF-3562BA265A03}"/>
              </a:ext>
            </a:extLst>
          </p:cNvPr>
          <p:cNvSpPr txBox="1"/>
          <p:nvPr/>
        </p:nvSpPr>
        <p:spPr>
          <a:xfrm>
            <a:off x="7264184" y="210034"/>
            <a:ext cx="828690" cy="369332"/>
          </a:xfrm>
          <a:prstGeom prst="rect">
            <a:avLst/>
          </a:prstGeom>
          <a:noFill/>
        </p:spPr>
        <p:txBody>
          <a:bodyPr wrap="square" rtlCol="0">
            <a:spAutoFit/>
          </a:bodyPr>
          <a:lstStyle/>
          <a:p>
            <a:r>
              <a:rPr lang="it-IT" sz="1800" dirty="0">
                <a:solidFill>
                  <a:schemeClr val="bg2">
                    <a:lumMod val="75000"/>
                  </a:schemeClr>
                </a:solidFill>
                <a:latin typeface="Lato" panose="020F0502020204030203" pitchFamily="34" charset="0"/>
                <a:ea typeface="Lato" panose="020F0502020204030203" pitchFamily="34" charset="0"/>
                <a:cs typeface="Lato" panose="020F0502020204030203" pitchFamily="34" charset="0"/>
              </a:rPr>
              <a:t>CAT</a:t>
            </a:r>
          </a:p>
        </p:txBody>
      </p:sp>
      <p:sp>
        <p:nvSpPr>
          <p:cNvPr id="11" name="ZoneTexte 10">
            <a:extLst>
              <a:ext uri="{FF2B5EF4-FFF2-40B4-BE49-F238E27FC236}">
                <a16:creationId xmlns:a16="http://schemas.microsoft.com/office/drawing/2014/main" id="{1948A9E0-762C-CE8F-6B1C-28AC4EA58597}"/>
              </a:ext>
            </a:extLst>
          </p:cNvPr>
          <p:cNvSpPr txBox="1"/>
          <p:nvPr/>
        </p:nvSpPr>
        <p:spPr>
          <a:xfrm>
            <a:off x="6071190" y="1448557"/>
            <a:ext cx="1220357" cy="369332"/>
          </a:xfrm>
          <a:prstGeom prst="rect">
            <a:avLst/>
          </a:prstGeom>
          <a:noFill/>
        </p:spPr>
        <p:txBody>
          <a:bodyPr wrap="square" rtlCol="0">
            <a:spAutoFit/>
          </a:bodyPr>
          <a:lstStyle/>
          <a:p>
            <a:r>
              <a:rPr lang="it-IT" sz="1800" dirty="0">
                <a:solidFill>
                  <a:schemeClr val="bg2">
                    <a:lumMod val="75000"/>
                  </a:schemeClr>
                </a:solidFill>
                <a:latin typeface="Lato" panose="020F0502020204030203" pitchFamily="34" charset="0"/>
                <a:ea typeface="Lato" panose="020F0502020204030203" pitchFamily="34" charset="0"/>
                <a:cs typeface="Lato" panose="020F0502020204030203" pitchFamily="34" charset="0"/>
              </a:rPr>
              <a:t>ROBOT</a:t>
            </a:r>
          </a:p>
        </p:txBody>
      </p:sp>
      <p:sp>
        <p:nvSpPr>
          <p:cNvPr id="12" name="ZoneTexte 11">
            <a:extLst>
              <a:ext uri="{FF2B5EF4-FFF2-40B4-BE49-F238E27FC236}">
                <a16:creationId xmlns:a16="http://schemas.microsoft.com/office/drawing/2014/main" id="{C44D44B8-8A51-1533-6F4F-71DEB7773783}"/>
              </a:ext>
            </a:extLst>
          </p:cNvPr>
          <p:cNvSpPr txBox="1"/>
          <p:nvPr/>
        </p:nvSpPr>
        <p:spPr>
          <a:xfrm>
            <a:off x="7161179" y="1448557"/>
            <a:ext cx="1115004" cy="369332"/>
          </a:xfrm>
          <a:prstGeom prst="rect">
            <a:avLst/>
          </a:prstGeom>
          <a:noFill/>
        </p:spPr>
        <p:txBody>
          <a:bodyPr wrap="square" rtlCol="0">
            <a:spAutoFit/>
          </a:bodyPr>
          <a:lstStyle/>
          <a:p>
            <a:r>
              <a:rPr lang="it-IT" sz="1800" dirty="0">
                <a:solidFill>
                  <a:schemeClr val="bg2">
                    <a:lumMod val="75000"/>
                  </a:schemeClr>
                </a:solidFill>
                <a:latin typeface="Lato" panose="020F0502020204030203" pitchFamily="34" charset="0"/>
                <a:ea typeface="Lato" panose="020F0502020204030203" pitchFamily="34" charset="0"/>
                <a:cs typeface="Lato" panose="020F0502020204030203" pitchFamily="34" charset="0"/>
              </a:rPr>
              <a:t>WOLF</a:t>
            </a:r>
          </a:p>
        </p:txBody>
      </p:sp>
      <p:pic>
        <p:nvPicPr>
          <p:cNvPr id="14" name="Graphique 13" descr="Mouton contour">
            <a:extLst>
              <a:ext uri="{FF2B5EF4-FFF2-40B4-BE49-F238E27FC236}">
                <a16:creationId xmlns:a16="http://schemas.microsoft.com/office/drawing/2014/main" id="{AE0972C4-6C81-94CE-710B-2668E10CB2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36996" y="4123713"/>
            <a:ext cx="650328" cy="644459"/>
          </a:xfrm>
          <a:prstGeom prst="rect">
            <a:avLst/>
          </a:prstGeom>
        </p:spPr>
      </p:pic>
      <p:pic>
        <p:nvPicPr>
          <p:cNvPr id="16" name="Graphique 15" descr="Écureuil contour">
            <a:extLst>
              <a:ext uri="{FF2B5EF4-FFF2-40B4-BE49-F238E27FC236}">
                <a16:creationId xmlns:a16="http://schemas.microsoft.com/office/drawing/2014/main" id="{286CBB7B-8B84-5721-FB8D-CDAD15DC56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13072" y="4097155"/>
            <a:ext cx="650328" cy="644459"/>
          </a:xfrm>
          <a:prstGeom prst="rect">
            <a:avLst/>
          </a:prstGeom>
        </p:spPr>
      </p:pic>
      <p:pic>
        <p:nvPicPr>
          <p:cNvPr id="18" name="Graphique 17" descr="Chien contour">
            <a:extLst>
              <a:ext uri="{FF2B5EF4-FFF2-40B4-BE49-F238E27FC236}">
                <a16:creationId xmlns:a16="http://schemas.microsoft.com/office/drawing/2014/main" id="{73197420-0C4C-82DD-47EE-826481C859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35380" y="3278447"/>
            <a:ext cx="650328" cy="644459"/>
          </a:xfrm>
          <a:prstGeom prst="rect">
            <a:avLst/>
          </a:prstGeom>
        </p:spPr>
      </p:pic>
      <p:pic>
        <p:nvPicPr>
          <p:cNvPr id="20" name="Graphique 19" descr="Colibri contour">
            <a:extLst>
              <a:ext uri="{FF2B5EF4-FFF2-40B4-BE49-F238E27FC236}">
                <a16:creationId xmlns:a16="http://schemas.microsoft.com/office/drawing/2014/main" id="{C7D551E0-1E6E-87C8-BCB3-2CB3BA441D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56300" y="3241948"/>
            <a:ext cx="650328" cy="644459"/>
          </a:xfrm>
          <a:prstGeom prst="rect">
            <a:avLst/>
          </a:prstGeom>
        </p:spPr>
      </p:pic>
      <p:sp>
        <p:nvSpPr>
          <p:cNvPr id="21" name="ZoneTexte 20">
            <a:extLst>
              <a:ext uri="{FF2B5EF4-FFF2-40B4-BE49-F238E27FC236}">
                <a16:creationId xmlns:a16="http://schemas.microsoft.com/office/drawing/2014/main" id="{77083E49-623B-C24B-CC7A-42319251CFF2}"/>
              </a:ext>
            </a:extLst>
          </p:cNvPr>
          <p:cNvSpPr txBox="1"/>
          <p:nvPr/>
        </p:nvSpPr>
        <p:spPr>
          <a:xfrm>
            <a:off x="6318718" y="3087908"/>
            <a:ext cx="599970" cy="276999"/>
          </a:xfrm>
          <a:prstGeom prst="rect">
            <a:avLst/>
          </a:prstGeom>
          <a:noFill/>
        </p:spPr>
        <p:txBody>
          <a:bodyPr wrap="square" rtlCol="0">
            <a:spAutoFit/>
          </a:bodyPr>
          <a:lstStyle/>
          <a:p>
            <a:r>
              <a:rPr lang="it-IT" sz="1200" dirty="0">
                <a:solidFill>
                  <a:schemeClr val="bg1"/>
                </a:solidFill>
                <a:latin typeface="Lato" panose="020F0502020204030203" pitchFamily="34" charset="0"/>
                <a:ea typeface="Lato" panose="020F0502020204030203" pitchFamily="34" charset="0"/>
                <a:cs typeface="Lato" panose="020F0502020204030203" pitchFamily="34" charset="0"/>
              </a:rPr>
              <a:t>EXT1</a:t>
            </a:r>
          </a:p>
        </p:txBody>
      </p:sp>
      <p:sp>
        <p:nvSpPr>
          <p:cNvPr id="22" name="ZoneTexte 21">
            <a:extLst>
              <a:ext uri="{FF2B5EF4-FFF2-40B4-BE49-F238E27FC236}">
                <a16:creationId xmlns:a16="http://schemas.microsoft.com/office/drawing/2014/main" id="{081A2001-1F97-553C-ABA3-94FB6A2AE408}"/>
              </a:ext>
            </a:extLst>
          </p:cNvPr>
          <p:cNvSpPr txBox="1"/>
          <p:nvPr/>
        </p:nvSpPr>
        <p:spPr>
          <a:xfrm>
            <a:off x="7389734" y="3086524"/>
            <a:ext cx="749747" cy="276999"/>
          </a:xfrm>
          <a:prstGeom prst="rect">
            <a:avLst/>
          </a:prstGeom>
          <a:noFill/>
        </p:spPr>
        <p:txBody>
          <a:bodyPr wrap="square" rtlCol="0">
            <a:spAutoFit/>
          </a:bodyPr>
          <a:lstStyle/>
          <a:p>
            <a:r>
              <a:rPr lang="it-IT" sz="1200" dirty="0">
                <a:solidFill>
                  <a:schemeClr val="bg1"/>
                </a:solidFill>
                <a:latin typeface="Lato" panose="020F0502020204030203" pitchFamily="34" charset="0"/>
                <a:ea typeface="Lato" panose="020F0502020204030203" pitchFamily="34" charset="0"/>
                <a:cs typeface="Lato" panose="020F0502020204030203" pitchFamily="34" charset="0"/>
              </a:rPr>
              <a:t>EXT2</a:t>
            </a:r>
          </a:p>
        </p:txBody>
      </p:sp>
      <p:sp>
        <p:nvSpPr>
          <p:cNvPr id="23" name="ZoneTexte 22">
            <a:extLst>
              <a:ext uri="{FF2B5EF4-FFF2-40B4-BE49-F238E27FC236}">
                <a16:creationId xmlns:a16="http://schemas.microsoft.com/office/drawing/2014/main" id="{7BB0FADE-9EBD-DCE2-4EB3-E8B2AC96CB4F}"/>
              </a:ext>
            </a:extLst>
          </p:cNvPr>
          <p:cNvSpPr txBox="1"/>
          <p:nvPr/>
        </p:nvSpPr>
        <p:spPr>
          <a:xfrm>
            <a:off x="6302503" y="3868129"/>
            <a:ext cx="567816" cy="276999"/>
          </a:xfrm>
          <a:prstGeom prst="rect">
            <a:avLst/>
          </a:prstGeom>
          <a:noFill/>
        </p:spPr>
        <p:txBody>
          <a:bodyPr wrap="square" rtlCol="0">
            <a:spAutoFit/>
          </a:bodyPr>
          <a:lstStyle/>
          <a:p>
            <a:r>
              <a:rPr lang="it-IT" sz="1200" dirty="0">
                <a:solidFill>
                  <a:schemeClr val="bg1"/>
                </a:solidFill>
                <a:latin typeface="Lato" panose="020F0502020204030203" pitchFamily="34" charset="0"/>
                <a:ea typeface="Lato" panose="020F0502020204030203" pitchFamily="34" charset="0"/>
                <a:cs typeface="Lato" panose="020F0502020204030203" pitchFamily="34" charset="0"/>
              </a:rPr>
              <a:t>EXT3</a:t>
            </a:r>
          </a:p>
        </p:txBody>
      </p:sp>
      <p:sp>
        <p:nvSpPr>
          <p:cNvPr id="24" name="ZoneTexte 23">
            <a:extLst>
              <a:ext uri="{FF2B5EF4-FFF2-40B4-BE49-F238E27FC236}">
                <a16:creationId xmlns:a16="http://schemas.microsoft.com/office/drawing/2014/main" id="{471920A8-8C65-F2CC-40F5-D6DE3DFC77F1}"/>
              </a:ext>
            </a:extLst>
          </p:cNvPr>
          <p:cNvSpPr txBox="1"/>
          <p:nvPr/>
        </p:nvSpPr>
        <p:spPr>
          <a:xfrm>
            <a:off x="7399867" y="3868130"/>
            <a:ext cx="749747" cy="276999"/>
          </a:xfrm>
          <a:prstGeom prst="rect">
            <a:avLst/>
          </a:prstGeom>
          <a:noFill/>
        </p:spPr>
        <p:txBody>
          <a:bodyPr wrap="square" rtlCol="0">
            <a:spAutoFit/>
          </a:bodyPr>
          <a:lstStyle/>
          <a:p>
            <a:r>
              <a:rPr lang="it-IT" sz="1200" dirty="0">
                <a:solidFill>
                  <a:schemeClr val="bg1"/>
                </a:solidFill>
                <a:latin typeface="Lato" panose="020F0502020204030203" pitchFamily="34" charset="0"/>
                <a:ea typeface="Lato" panose="020F0502020204030203" pitchFamily="34" charset="0"/>
                <a:cs typeface="Lato" panose="020F0502020204030203" pitchFamily="34" charset="0"/>
              </a:rPr>
              <a:t>EXT4…</a:t>
            </a:r>
          </a:p>
        </p:txBody>
      </p:sp>
      <p:sp>
        <p:nvSpPr>
          <p:cNvPr id="25" name="ZoneTexte 24">
            <a:extLst>
              <a:ext uri="{FF2B5EF4-FFF2-40B4-BE49-F238E27FC236}">
                <a16:creationId xmlns:a16="http://schemas.microsoft.com/office/drawing/2014/main" id="{721FE460-F9A1-679F-EA81-B53550506FFB}"/>
              </a:ext>
            </a:extLst>
          </p:cNvPr>
          <p:cNvSpPr txBox="1"/>
          <p:nvPr/>
        </p:nvSpPr>
        <p:spPr>
          <a:xfrm>
            <a:off x="6551001" y="2752393"/>
            <a:ext cx="1231471" cy="369332"/>
          </a:xfrm>
          <a:prstGeom prst="rect">
            <a:avLst/>
          </a:prstGeom>
          <a:noFill/>
        </p:spPr>
        <p:txBody>
          <a:bodyPr wrap="square" rtlCol="0">
            <a:spAutoFit/>
          </a:bodyPr>
          <a:lstStyle/>
          <a:p>
            <a:pPr algn="ctr"/>
            <a:r>
              <a:rPr lang="it-IT" sz="1800" dirty="0">
                <a:solidFill>
                  <a:schemeClr val="bg1"/>
                </a:solidFill>
                <a:latin typeface="Lato" panose="020F0502020204030203" pitchFamily="34" charset="0"/>
                <a:ea typeface="Lato" panose="020F0502020204030203" pitchFamily="34" charset="0"/>
                <a:cs typeface="Lato" panose="020F0502020204030203" pitchFamily="34" charset="0"/>
              </a:rPr>
              <a:t>EXT-N</a:t>
            </a:r>
            <a:endParaRPr lang="it-IT" sz="1200" dirty="0">
              <a:solidFill>
                <a:schemeClr val="bg1"/>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5704038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596937-C4C2-5537-C93A-780AA595A6BB}"/>
              </a:ext>
            </a:extLst>
          </p:cNvPr>
          <p:cNvSpPr>
            <a:spLocks noGrp="1"/>
          </p:cNvSpPr>
          <p:nvPr>
            <p:ph type="title"/>
          </p:nvPr>
        </p:nvSpPr>
        <p:spPr>
          <a:xfrm>
            <a:off x="1339226" y="0"/>
            <a:ext cx="6462600" cy="857400"/>
          </a:xfrm>
        </p:spPr>
        <p:txBody>
          <a:bodyPr/>
          <a:lstStyle/>
          <a:p>
            <a:pPr algn="ctr"/>
            <a:r>
              <a:rPr lang="fr-FR" dirty="0"/>
              <a:t>Campagnes d’annotation</a:t>
            </a:r>
          </a:p>
        </p:txBody>
      </p:sp>
      <p:sp>
        <p:nvSpPr>
          <p:cNvPr id="4" name="Espace réservé du numéro de diapositive 3">
            <a:extLst>
              <a:ext uri="{FF2B5EF4-FFF2-40B4-BE49-F238E27FC236}">
                <a16:creationId xmlns:a16="http://schemas.microsoft.com/office/drawing/2014/main" id="{8D203405-380D-1CE2-A617-37D1FDB25A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solidFill>
                  <a:schemeClr val="bg1"/>
                </a:solidFill>
              </a:rPr>
              <a:t>96</a:t>
            </a:fld>
            <a:endParaRPr lang="fr-FR">
              <a:solidFill>
                <a:schemeClr val="bg1"/>
              </a:solidFill>
            </a:endParaRPr>
          </a:p>
        </p:txBody>
      </p:sp>
      <p:sp>
        <p:nvSpPr>
          <p:cNvPr id="5" name="ZoneTexte 4">
            <a:extLst>
              <a:ext uri="{FF2B5EF4-FFF2-40B4-BE49-F238E27FC236}">
                <a16:creationId xmlns:a16="http://schemas.microsoft.com/office/drawing/2014/main" id="{BF211B43-D647-3A76-3E10-FE37B400AA26}"/>
              </a:ext>
            </a:extLst>
          </p:cNvPr>
          <p:cNvSpPr txBox="1"/>
          <p:nvPr/>
        </p:nvSpPr>
        <p:spPr>
          <a:xfrm>
            <a:off x="6327265" y="4794732"/>
            <a:ext cx="2702010" cy="276999"/>
          </a:xfrm>
          <a:prstGeom prst="rect">
            <a:avLst/>
          </a:prstGeom>
          <a:noFill/>
        </p:spPr>
        <p:txBody>
          <a:bodyPr wrap="square" rtlCol="0">
            <a:spAutoFit/>
          </a:bodyPr>
          <a:lstStyle/>
          <a:p>
            <a:r>
              <a:rPr lang="it-IT" sz="1200" dirty="0" err="1">
                <a:solidFill>
                  <a:schemeClr val="bg1"/>
                </a:solidFill>
              </a:rPr>
              <a:t>Schéma</a:t>
            </a:r>
            <a:r>
              <a:rPr lang="it-IT" sz="1200" dirty="0">
                <a:solidFill>
                  <a:schemeClr val="bg1"/>
                </a:solidFill>
              </a:rPr>
              <a:t> </a:t>
            </a:r>
            <a:r>
              <a:rPr lang="it-IT" sz="1200" dirty="0" err="1">
                <a:solidFill>
                  <a:schemeClr val="bg1"/>
                </a:solidFill>
              </a:rPr>
              <a:t>inspiré</a:t>
            </a:r>
            <a:r>
              <a:rPr lang="it-IT" sz="1200" dirty="0">
                <a:solidFill>
                  <a:schemeClr val="bg1"/>
                </a:solidFill>
              </a:rPr>
              <a:t> de Fort, 2013</a:t>
            </a:r>
            <a:endParaRPr lang="fr-FR" sz="1200" dirty="0">
              <a:solidFill>
                <a:schemeClr val="bg1"/>
              </a:solidFill>
            </a:endParaRPr>
          </a:p>
        </p:txBody>
      </p:sp>
      <p:sp>
        <p:nvSpPr>
          <p:cNvPr id="6" name="Rectangle : coins arrondis 5">
            <a:extLst>
              <a:ext uri="{FF2B5EF4-FFF2-40B4-BE49-F238E27FC236}">
                <a16:creationId xmlns:a16="http://schemas.microsoft.com/office/drawing/2014/main" id="{1CB7C111-6803-BA59-9CBF-A8878FF819AA}"/>
              </a:ext>
            </a:extLst>
          </p:cNvPr>
          <p:cNvSpPr/>
          <p:nvPr/>
        </p:nvSpPr>
        <p:spPr>
          <a:xfrm>
            <a:off x="891327" y="1102097"/>
            <a:ext cx="1688757" cy="593124"/>
          </a:xfrm>
          <a:prstGeom prst="roundRect">
            <a:avLst/>
          </a:prstGeom>
          <a:solidFill>
            <a:schemeClr val="accent4">
              <a:lumMod val="60000"/>
              <a:lumOff val="40000"/>
            </a:schemeClr>
          </a:solidFill>
          <a:ln>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FA9DDC86-99B8-5A91-9311-16E3D8D034D4}"/>
              </a:ext>
            </a:extLst>
          </p:cNvPr>
          <p:cNvSpPr/>
          <p:nvPr/>
        </p:nvSpPr>
        <p:spPr>
          <a:xfrm>
            <a:off x="4919848" y="1803627"/>
            <a:ext cx="3370750" cy="863428"/>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800" dirty="0">
                <a:solidFill>
                  <a:schemeClr val="accent5">
                    <a:lumMod val="50000"/>
                  </a:schemeClr>
                </a:solidFill>
              </a:rPr>
              <a:t>Première campagne</a:t>
            </a:r>
            <a:endParaRPr lang="fr-FR" sz="1800" dirty="0">
              <a:solidFill>
                <a:schemeClr val="accent5">
                  <a:lumMod val="50000"/>
                </a:schemeClr>
              </a:solidFill>
            </a:endParaRPr>
          </a:p>
        </p:txBody>
      </p:sp>
      <p:sp>
        <p:nvSpPr>
          <p:cNvPr id="9" name="Rectangle : coins arrondis 8">
            <a:extLst>
              <a:ext uri="{FF2B5EF4-FFF2-40B4-BE49-F238E27FC236}">
                <a16:creationId xmlns:a16="http://schemas.microsoft.com/office/drawing/2014/main" id="{DC05FC0F-4338-EC4E-AA7D-AEF965CE902E}"/>
              </a:ext>
            </a:extLst>
          </p:cNvPr>
          <p:cNvSpPr/>
          <p:nvPr/>
        </p:nvSpPr>
        <p:spPr>
          <a:xfrm>
            <a:off x="2870100" y="1110104"/>
            <a:ext cx="5420498" cy="593124"/>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800" dirty="0" err="1">
                <a:solidFill>
                  <a:schemeClr val="accent5">
                    <a:lumMod val="50000"/>
                  </a:schemeClr>
                </a:solidFill>
              </a:rPr>
              <a:t>Annotation</a:t>
            </a:r>
            <a:endParaRPr lang="fr-FR" dirty="0">
              <a:solidFill>
                <a:schemeClr val="accent5">
                  <a:lumMod val="50000"/>
                </a:schemeClr>
              </a:solidFill>
            </a:endParaRPr>
          </a:p>
        </p:txBody>
      </p:sp>
      <p:sp>
        <p:nvSpPr>
          <p:cNvPr id="10" name="ZoneTexte 9">
            <a:extLst>
              <a:ext uri="{FF2B5EF4-FFF2-40B4-BE49-F238E27FC236}">
                <a16:creationId xmlns:a16="http://schemas.microsoft.com/office/drawing/2014/main" id="{67BE488E-B4BC-EFFE-ABB6-C64EACB3E2DF}"/>
              </a:ext>
            </a:extLst>
          </p:cNvPr>
          <p:cNvSpPr txBox="1"/>
          <p:nvPr/>
        </p:nvSpPr>
        <p:spPr>
          <a:xfrm>
            <a:off x="948991" y="1229382"/>
            <a:ext cx="1573427" cy="338554"/>
          </a:xfrm>
          <a:prstGeom prst="rect">
            <a:avLst/>
          </a:prstGeom>
          <a:noFill/>
        </p:spPr>
        <p:txBody>
          <a:bodyPr wrap="square" rtlCol="0">
            <a:spAutoFit/>
          </a:bodyPr>
          <a:lstStyle/>
          <a:p>
            <a:r>
              <a:rPr lang="it-IT" sz="1600" b="1" dirty="0">
                <a:solidFill>
                  <a:srgbClr val="C00000"/>
                </a:solidFill>
                <a:latin typeface="Lato" panose="020F0502020204030203" pitchFamily="34" charset="0"/>
                <a:ea typeface="Lato" panose="020F0502020204030203" pitchFamily="34" charset="0"/>
                <a:cs typeface="Lato" panose="020F0502020204030203" pitchFamily="34" charset="0"/>
              </a:rPr>
              <a:t>Pré-campagne</a:t>
            </a:r>
            <a:endParaRPr lang="fr-FR" sz="1600" b="1" dirty="0">
              <a:solidFill>
                <a:srgbClr val="C00000"/>
              </a:solidFill>
              <a:latin typeface="Lato" panose="020F0502020204030203" pitchFamily="34" charset="0"/>
              <a:ea typeface="Lato" panose="020F0502020204030203" pitchFamily="34" charset="0"/>
              <a:cs typeface="Lato" panose="020F0502020204030203" pitchFamily="34" charset="0"/>
            </a:endParaRPr>
          </a:p>
        </p:txBody>
      </p:sp>
      <p:cxnSp>
        <p:nvCxnSpPr>
          <p:cNvPr id="12" name="Connecteur droit avec flèche 11">
            <a:extLst>
              <a:ext uri="{FF2B5EF4-FFF2-40B4-BE49-F238E27FC236}">
                <a16:creationId xmlns:a16="http://schemas.microsoft.com/office/drawing/2014/main" id="{8A393EB7-9BE9-8226-ADC0-BBA357BD2024}"/>
              </a:ext>
            </a:extLst>
          </p:cNvPr>
          <p:cNvCxnSpPr>
            <a:cxnSpLocks/>
          </p:cNvCxnSpPr>
          <p:nvPr/>
        </p:nvCxnSpPr>
        <p:spPr>
          <a:xfrm flipV="1">
            <a:off x="1575523" y="1703228"/>
            <a:ext cx="0" cy="12986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Ellipse 13">
            <a:extLst>
              <a:ext uri="{FF2B5EF4-FFF2-40B4-BE49-F238E27FC236}">
                <a16:creationId xmlns:a16="http://schemas.microsoft.com/office/drawing/2014/main" id="{62D76778-E1E7-122D-7AD4-EBC4BCF143C5}"/>
              </a:ext>
            </a:extLst>
          </p:cNvPr>
          <p:cNvSpPr/>
          <p:nvPr/>
        </p:nvSpPr>
        <p:spPr>
          <a:xfrm>
            <a:off x="870573" y="2954509"/>
            <a:ext cx="1635950" cy="782594"/>
          </a:xfrm>
          <a:prstGeom prst="ellipse">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it-IT" dirty="0">
                <a:solidFill>
                  <a:schemeClr val="bg1"/>
                </a:solidFill>
              </a:rPr>
              <a:t>Guide d’</a:t>
            </a:r>
            <a:r>
              <a:rPr lang="it-IT" dirty="0" err="1">
                <a:solidFill>
                  <a:schemeClr val="bg1"/>
                </a:solidFill>
              </a:rPr>
              <a:t>annotation</a:t>
            </a:r>
            <a:endParaRPr lang="fr-FR" dirty="0">
              <a:solidFill>
                <a:schemeClr val="bg1"/>
              </a:solidFill>
            </a:endParaRPr>
          </a:p>
        </p:txBody>
      </p:sp>
      <p:cxnSp>
        <p:nvCxnSpPr>
          <p:cNvPr id="15" name="Connecteur droit avec flèche 14">
            <a:extLst>
              <a:ext uri="{FF2B5EF4-FFF2-40B4-BE49-F238E27FC236}">
                <a16:creationId xmlns:a16="http://schemas.microsoft.com/office/drawing/2014/main" id="{AAC4D826-5B2A-B461-86C7-EB49270ECB2C}"/>
              </a:ext>
            </a:extLst>
          </p:cNvPr>
          <p:cNvCxnSpPr>
            <a:cxnSpLocks/>
          </p:cNvCxnSpPr>
          <p:nvPr/>
        </p:nvCxnSpPr>
        <p:spPr>
          <a:xfrm>
            <a:off x="1814189" y="1695221"/>
            <a:ext cx="0" cy="125736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AB5B9A3A-F56A-AFA6-212E-282E3E86264E}"/>
              </a:ext>
            </a:extLst>
          </p:cNvPr>
          <p:cNvSpPr txBox="1"/>
          <p:nvPr/>
        </p:nvSpPr>
        <p:spPr>
          <a:xfrm>
            <a:off x="663318" y="3820573"/>
            <a:ext cx="2144771" cy="1015663"/>
          </a:xfrm>
          <a:prstGeom prst="rect">
            <a:avLst/>
          </a:prstGeom>
          <a:noFill/>
        </p:spPr>
        <p:txBody>
          <a:bodyPr wrap="square" rtlCol="0">
            <a:spAutoFit/>
          </a:bodyPr>
          <a:lstStyle/>
          <a:p>
            <a:pPr algn="ctr"/>
            <a:r>
              <a:rPr lang="it-IT" sz="1200" dirty="0" err="1">
                <a:solidFill>
                  <a:schemeClr val="bg1"/>
                </a:solidFill>
              </a:rPr>
              <a:t>plusieurs</a:t>
            </a:r>
            <a:r>
              <a:rPr lang="it-IT" sz="1200" dirty="0">
                <a:solidFill>
                  <a:schemeClr val="bg1"/>
                </a:solidFill>
              </a:rPr>
              <a:t> </a:t>
            </a:r>
            <a:r>
              <a:rPr lang="it-IT" sz="1200" dirty="0" err="1">
                <a:solidFill>
                  <a:schemeClr val="bg1"/>
                </a:solidFill>
              </a:rPr>
              <a:t>annotateurs</a:t>
            </a:r>
            <a:endParaRPr lang="it-IT" sz="1200" b="1" i="1" dirty="0">
              <a:solidFill>
                <a:schemeClr val="bg1"/>
              </a:solidFill>
            </a:endParaRPr>
          </a:p>
          <a:p>
            <a:pPr algn="ctr"/>
            <a:r>
              <a:rPr lang="it-IT" sz="1200" dirty="0">
                <a:solidFill>
                  <a:schemeClr val="bg1"/>
                </a:solidFill>
              </a:rPr>
              <a:t>15 </a:t>
            </a:r>
            <a:r>
              <a:rPr lang="it-IT" sz="1200" dirty="0" err="1">
                <a:solidFill>
                  <a:schemeClr val="bg1"/>
                </a:solidFill>
              </a:rPr>
              <a:t>textes</a:t>
            </a:r>
            <a:r>
              <a:rPr lang="it-IT" sz="1200" dirty="0">
                <a:solidFill>
                  <a:schemeClr val="bg1"/>
                </a:solidFill>
              </a:rPr>
              <a:t> </a:t>
            </a:r>
            <a:r>
              <a:rPr lang="it-IT" sz="1200" dirty="0" err="1">
                <a:solidFill>
                  <a:schemeClr val="bg1"/>
                </a:solidFill>
              </a:rPr>
              <a:t>français</a:t>
            </a:r>
            <a:endParaRPr lang="it-IT" sz="1200" dirty="0">
              <a:solidFill>
                <a:schemeClr val="bg1"/>
              </a:solidFill>
            </a:endParaRPr>
          </a:p>
          <a:p>
            <a:pPr algn="ctr"/>
            <a:r>
              <a:rPr lang="it-IT" sz="1200" dirty="0">
                <a:solidFill>
                  <a:schemeClr val="bg1"/>
                </a:solidFill>
              </a:rPr>
              <a:t>15 </a:t>
            </a:r>
            <a:r>
              <a:rPr lang="it-IT" sz="1200" dirty="0" err="1">
                <a:solidFill>
                  <a:schemeClr val="bg1"/>
                </a:solidFill>
              </a:rPr>
              <a:t>textes</a:t>
            </a:r>
            <a:r>
              <a:rPr lang="it-IT" sz="1200" dirty="0">
                <a:solidFill>
                  <a:schemeClr val="bg1"/>
                </a:solidFill>
              </a:rPr>
              <a:t> </a:t>
            </a:r>
            <a:r>
              <a:rPr lang="it-IT" sz="1200" dirty="0" err="1">
                <a:solidFill>
                  <a:schemeClr val="bg1"/>
                </a:solidFill>
              </a:rPr>
              <a:t>italien</a:t>
            </a:r>
            <a:endParaRPr lang="it-IT" sz="1200" dirty="0">
              <a:solidFill>
                <a:schemeClr val="bg1"/>
              </a:solidFill>
            </a:endParaRPr>
          </a:p>
          <a:p>
            <a:pPr algn="ctr"/>
            <a:r>
              <a:rPr lang="it-IT" sz="1200" dirty="0">
                <a:solidFill>
                  <a:schemeClr val="bg1"/>
                </a:solidFill>
              </a:rPr>
              <a:t>CE1 – CM2</a:t>
            </a:r>
          </a:p>
          <a:p>
            <a:pPr algn="ctr"/>
            <a:r>
              <a:rPr lang="it-IT" sz="1200" dirty="0">
                <a:solidFill>
                  <a:schemeClr val="bg1"/>
                </a:solidFill>
              </a:rPr>
              <a:t>papier</a:t>
            </a:r>
          </a:p>
        </p:txBody>
      </p:sp>
      <p:sp>
        <p:nvSpPr>
          <p:cNvPr id="20" name="Rectangle : coins arrondis 19">
            <a:extLst>
              <a:ext uri="{FF2B5EF4-FFF2-40B4-BE49-F238E27FC236}">
                <a16:creationId xmlns:a16="http://schemas.microsoft.com/office/drawing/2014/main" id="{AA54E798-5B0D-010C-AE76-CA1340D4D212}"/>
              </a:ext>
            </a:extLst>
          </p:cNvPr>
          <p:cNvSpPr/>
          <p:nvPr/>
        </p:nvSpPr>
        <p:spPr>
          <a:xfrm>
            <a:off x="2886575" y="1856082"/>
            <a:ext cx="1952369" cy="30800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err="1"/>
              <a:t>rodage</a:t>
            </a:r>
            <a:endParaRPr lang="fr-FR" dirty="0"/>
          </a:p>
        </p:txBody>
      </p:sp>
      <p:cxnSp>
        <p:nvCxnSpPr>
          <p:cNvPr id="22" name="Connecteur droit avec flèche 21">
            <a:extLst>
              <a:ext uri="{FF2B5EF4-FFF2-40B4-BE49-F238E27FC236}">
                <a16:creationId xmlns:a16="http://schemas.microsoft.com/office/drawing/2014/main" id="{76531172-BE93-C306-FB23-1AB37B66E7EA}"/>
              </a:ext>
            </a:extLst>
          </p:cNvPr>
          <p:cNvCxnSpPr>
            <a:cxnSpLocks/>
          </p:cNvCxnSpPr>
          <p:nvPr/>
        </p:nvCxnSpPr>
        <p:spPr>
          <a:xfrm flipV="1">
            <a:off x="2175866" y="2185993"/>
            <a:ext cx="1449991" cy="8159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97CC65B1-0556-87E5-1D41-BF779B1E3561}"/>
              </a:ext>
            </a:extLst>
          </p:cNvPr>
          <p:cNvCxnSpPr>
            <a:cxnSpLocks/>
            <a:stCxn id="20" idx="2"/>
            <a:endCxn id="14" idx="7"/>
          </p:cNvCxnSpPr>
          <p:nvPr/>
        </p:nvCxnSpPr>
        <p:spPr>
          <a:xfrm flipH="1">
            <a:off x="2266944" y="2164090"/>
            <a:ext cx="1595816" cy="9050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90D1999C-979E-4FE0-5EE8-521387594DD8}"/>
              </a:ext>
            </a:extLst>
          </p:cNvPr>
          <p:cNvSpPr txBox="1"/>
          <p:nvPr/>
        </p:nvSpPr>
        <p:spPr>
          <a:xfrm>
            <a:off x="2986966" y="2704916"/>
            <a:ext cx="2144771" cy="1384995"/>
          </a:xfrm>
          <a:prstGeom prst="rect">
            <a:avLst/>
          </a:prstGeom>
          <a:noFill/>
        </p:spPr>
        <p:txBody>
          <a:bodyPr wrap="square" rtlCol="0">
            <a:spAutoFit/>
          </a:bodyPr>
          <a:lstStyle/>
          <a:p>
            <a:pPr algn="ctr"/>
            <a:r>
              <a:rPr lang="it-IT" dirty="0">
                <a:solidFill>
                  <a:schemeClr val="bg1"/>
                </a:solidFill>
              </a:rPr>
              <a:t>22 </a:t>
            </a:r>
            <a:r>
              <a:rPr lang="it-IT" dirty="0" err="1">
                <a:solidFill>
                  <a:schemeClr val="bg1"/>
                </a:solidFill>
              </a:rPr>
              <a:t>annotateurs</a:t>
            </a:r>
            <a:r>
              <a:rPr lang="it-IT" dirty="0">
                <a:solidFill>
                  <a:schemeClr val="bg1"/>
                </a:solidFill>
              </a:rPr>
              <a:t> </a:t>
            </a:r>
          </a:p>
          <a:p>
            <a:pPr algn="ctr"/>
            <a:r>
              <a:rPr lang="it-IT" dirty="0">
                <a:solidFill>
                  <a:schemeClr val="bg1"/>
                </a:solidFill>
              </a:rPr>
              <a:t>(M1 SDL)</a:t>
            </a:r>
          </a:p>
          <a:p>
            <a:pPr algn="ctr"/>
            <a:r>
              <a:rPr lang="it-IT" dirty="0">
                <a:solidFill>
                  <a:schemeClr val="bg1"/>
                </a:solidFill>
              </a:rPr>
              <a:t>20 </a:t>
            </a:r>
            <a:r>
              <a:rPr lang="it-IT" dirty="0" err="1">
                <a:solidFill>
                  <a:schemeClr val="bg1"/>
                </a:solidFill>
              </a:rPr>
              <a:t>français</a:t>
            </a:r>
            <a:r>
              <a:rPr lang="it-IT" dirty="0">
                <a:solidFill>
                  <a:schemeClr val="bg1"/>
                </a:solidFill>
              </a:rPr>
              <a:t>, 2 </a:t>
            </a:r>
            <a:r>
              <a:rPr lang="it-IT" dirty="0" err="1">
                <a:solidFill>
                  <a:schemeClr val="bg1"/>
                </a:solidFill>
              </a:rPr>
              <a:t>italiens</a:t>
            </a:r>
            <a:endParaRPr lang="it-IT" dirty="0">
              <a:solidFill>
                <a:schemeClr val="bg1"/>
              </a:solidFill>
            </a:endParaRPr>
          </a:p>
          <a:p>
            <a:pPr algn="ctr"/>
            <a:r>
              <a:rPr lang="it-IT" dirty="0">
                <a:solidFill>
                  <a:schemeClr val="bg1"/>
                </a:solidFill>
              </a:rPr>
              <a:t>13 </a:t>
            </a:r>
            <a:r>
              <a:rPr lang="it-IT" dirty="0" err="1">
                <a:solidFill>
                  <a:schemeClr val="bg1"/>
                </a:solidFill>
              </a:rPr>
              <a:t>textes</a:t>
            </a:r>
            <a:r>
              <a:rPr lang="it-IT" dirty="0">
                <a:solidFill>
                  <a:schemeClr val="bg1"/>
                </a:solidFill>
              </a:rPr>
              <a:t> par </a:t>
            </a:r>
            <a:r>
              <a:rPr lang="it-IT" dirty="0" err="1">
                <a:solidFill>
                  <a:schemeClr val="bg1"/>
                </a:solidFill>
              </a:rPr>
              <a:t>binôme</a:t>
            </a:r>
            <a:r>
              <a:rPr lang="it-IT" dirty="0">
                <a:solidFill>
                  <a:schemeClr val="bg1"/>
                </a:solidFill>
              </a:rPr>
              <a:t> CE2</a:t>
            </a:r>
          </a:p>
          <a:p>
            <a:pPr algn="ctr"/>
            <a:r>
              <a:rPr lang="it-IT" b="1" dirty="0" err="1">
                <a:solidFill>
                  <a:schemeClr val="bg1"/>
                </a:solidFill>
              </a:rPr>
              <a:t>INCEpTION</a:t>
            </a:r>
            <a:endParaRPr lang="it-IT" b="1" dirty="0">
              <a:solidFill>
                <a:schemeClr val="bg1"/>
              </a:solidFill>
            </a:endParaRPr>
          </a:p>
        </p:txBody>
      </p:sp>
      <p:sp>
        <p:nvSpPr>
          <p:cNvPr id="49" name="ZoneTexte 48">
            <a:extLst>
              <a:ext uri="{FF2B5EF4-FFF2-40B4-BE49-F238E27FC236}">
                <a16:creationId xmlns:a16="http://schemas.microsoft.com/office/drawing/2014/main" id="{C170C370-E6B4-05AB-F636-A593FC250E30}"/>
              </a:ext>
            </a:extLst>
          </p:cNvPr>
          <p:cNvSpPr txBox="1"/>
          <p:nvPr/>
        </p:nvSpPr>
        <p:spPr>
          <a:xfrm>
            <a:off x="5455091" y="2704917"/>
            <a:ext cx="2702011" cy="1169551"/>
          </a:xfrm>
          <a:prstGeom prst="rect">
            <a:avLst/>
          </a:prstGeom>
          <a:noFill/>
        </p:spPr>
        <p:txBody>
          <a:bodyPr wrap="square" rtlCol="0">
            <a:spAutoFit/>
          </a:bodyPr>
          <a:lstStyle/>
          <a:p>
            <a:r>
              <a:rPr lang="it-IT" dirty="0">
                <a:solidFill>
                  <a:schemeClr val="bg1"/>
                </a:solidFill>
              </a:rPr>
              <a:t>2 </a:t>
            </a:r>
            <a:r>
              <a:rPr lang="it-IT" dirty="0" err="1">
                <a:solidFill>
                  <a:schemeClr val="bg1"/>
                </a:solidFill>
              </a:rPr>
              <a:t>annotatrices</a:t>
            </a:r>
            <a:endParaRPr lang="it-IT" dirty="0">
              <a:solidFill>
                <a:schemeClr val="bg1"/>
              </a:solidFill>
            </a:endParaRPr>
          </a:p>
          <a:p>
            <a:r>
              <a:rPr lang="it-IT" dirty="0">
                <a:solidFill>
                  <a:schemeClr val="bg1"/>
                </a:solidFill>
              </a:rPr>
              <a:t>111 </a:t>
            </a:r>
            <a:r>
              <a:rPr lang="it-IT" dirty="0" err="1">
                <a:solidFill>
                  <a:schemeClr val="bg1"/>
                </a:solidFill>
              </a:rPr>
              <a:t>textes</a:t>
            </a:r>
            <a:r>
              <a:rPr lang="it-IT" dirty="0">
                <a:solidFill>
                  <a:schemeClr val="bg1"/>
                </a:solidFill>
              </a:rPr>
              <a:t> en </a:t>
            </a:r>
            <a:r>
              <a:rPr lang="it-IT" dirty="0" err="1">
                <a:solidFill>
                  <a:schemeClr val="bg1"/>
                </a:solidFill>
              </a:rPr>
              <a:t>français</a:t>
            </a:r>
            <a:endParaRPr lang="it-IT" dirty="0">
              <a:solidFill>
                <a:schemeClr val="bg1"/>
              </a:solidFill>
            </a:endParaRPr>
          </a:p>
          <a:p>
            <a:r>
              <a:rPr lang="it-IT" dirty="0">
                <a:solidFill>
                  <a:schemeClr val="bg1"/>
                </a:solidFill>
              </a:rPr>
              <a:t>CE1 – CM2</a:t>
            </a:r>
          </a:p>
          <a:p>
            <a:r>
              <a:rPr lang="it-IT" b="1" dirty="0" err="1">
                <a:solidFill>
                  <a:schemeClr val="bg1"/>
                </a:solidFill>
              </a:rPr>
              <a:t>INCEpTION</a:t>
            </a:r>
            <a:endParaRPr lang="it-IT" b="1" dirty="0">
              <a:solidFill>
                <a:schemeClr val="bg1"/>
              </a:solidFill>
            </a:endParaRPr>
          </a:p>
          <a:p>
            <a:pPr algn="just"/>
            <a:r>
              <a:rPr lang="it-IT" b="1" i="1" dirty="0">
                <a:solidFill>
                  <a:schemeClr val="bg1"/>
                </a:solidFill>
              </a:rPr>
              <a:t>RÉSULTATS PRÉLIMINAIRES </a:t>
            </a:r>
          </a:p>
        </p:txBody>
      </p:sp>
      <p:pic>
        <p:nvPicPr>
          <p:cNvPr id="11" name="Image 10">
            <a:extLst>
              <a:ext uri="{FF2B5EF4-FFF2-40B4-BE49-F238E27FC236}">
                <a16:creationId xmlns:a16="http://schemas.microsoft.com/office/drawing/2014/main" id="{8833DC83-2B70-54B0-1BC8-839AA1C37219}"/>
              </a:ext>
            </a:extLst>
          </p:cNvPr>
          <p:cNvPicPr>
            <a:picLocks noChangeAspect="1"/>
          </p:cNvPicPr>
          <p:nvPr/>
        </p:nvPicPr>
        <p:blipFill rotWithShape="1">
          <a:blip r:embed="rId3"/>
          <a:srcRect t="31019"/>
          <a:stretch/>
        </p:blipFill>
        <p:spPr>
          <a:xfrm>
            <a:off x="2900861" y="4089911"/>
            <a:ext cx="2410077" cy="843321"/>
          </a:xfrm>
          <a:prstGeom prst="rect">
            <a:avLst/>
          </a:prstGeom>
        </p:spPr>
      </p:pic>
    </p:spTree>
    <p:extLst>
      <p:ext uri="{BB962C8B-B14F-4D97-AF65-F5344CB8AC3E}">
        <p14:creationId xmlns:p14="http://schemas.microsoft.com/office/powerpoint/2010/main" val="3004951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25"/>
                                  </p:iterate>
                                  <p:childTnLst>
                                    <p:set>
                                      <p:cBhvr override="childStyle">
                                        <p:cTn id="6" dur="indefinite"/>
                                        <p:tgtEl>
                                          <p:spTgt spid="8"/>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7200" dirty="0">
                <a:solidFill>
                  <a:schemeClr val="accent2"/>
                </a:solidFill>
              </a:rPr>
              <a:t>3.</a:t>
            </a:r>
            <a:endParaRPr sz="7200" dirty="0">
              <a:solidFill>
                <a:schemeClr val="accent2"/>
              </a:solidFill>
            </a:endParaRPr>
          </a:p>
          <a:p>
            <a:pPr marL="0" lvl="0" indent="0" algn="ctr" rtl="0">
              <a:spcBef>
                <a:spcPts val="0"/>
              </a:spcBef>
              <a:spcAft>
                <a:spcPts val="0"/>
              </a:spcAft>
              <a:buNone/>
            </a:pPr>
            <a:r>
              <a:rPr lang="en" dirty="0"/>
              <a:t>Observations et résultats</a:t>
            </a:r>
            <a:endParaRPr dirty="0"/>
          </a:p>
        </p:txBody>
      </p:sp>
      <p:sp>
        <p:nvSpPr>
          <p:cNvPr id="112" name="Google Shape;112;p15"/>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Sur la première campagne d’</a:t>
            </a:r>
            <a:r>
              <a:rPr lang="it-IT" dirty="0" err="1"/>
              <a:t>annotation</a:t>
            </a:r>
            <a:endParaRPr dirty="0"/>
          </a:p>
        </p:txBody>
      </p:sp>
      <p:sp>
        <p:nvSpPr>
          <p:cNvPr id="113" name="Google Shape;113;p15"/>
          <p:cNvSpPr txBox="1">
            <a:spLocks noGrp="1"/>
          </p:cNvSpPr>
          <p:nvPr>
            <p:ph type="sldNum" idx="12"/>
          </p:nvPr>
        </p:nvSpPr>
        <p:spPr>
          <a:xfrm>
            <a:off x="-125" y="4830281"/>
            <a:ext cx="9144000" cy="3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fld id="{00000000-1234-1234-1234-123412341234}" type="slidenum">
              <a:rPr lang="en"/>
              <a:t>97</a:t>
            </a:fld>
            <a:endParaRPr/>
          </a:p>
        </p:txBody>
      </p:sp>
    </p:spTree>
    <p:extLst>
      <p:ext uri="{BB962C8B-B14F-4D97-AF65-F5344CB8AC3E}">
        <p14:creationId xmlns:p14="http://schemas.microsoft.com/office/powerpoint/2010/main" val="21507537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839D67-584D-8837-4602-D512DA8DEF46}"/>
              </a:ext>
            </a:extLst>
          </p:cNvPr>
          <p:cNvSpPr>
            <a:spLocks noGrp="1"/>
          </p:cNvSpPr>
          <p:nvPr>
            <p:ph type="title"/>
          </p:nvPr>
        </p:nvSpPr>
        <p:spPr>
          <a:xfrm>
            <a:off x="595749" y="316530"/>
            <a:ext cx="8433526" cy="857400"/>
          </a:xfrm>
        </p:spPr>
        <p:txBody>
          <a:bodyPr/>
          <a:lstStyle/>
          <a:p>
            <a:r>
              <a:rPr lang="fr-FR" dirty="0"/>
              <a:t>Caractérisation du corpus de référence (I)</a:t>
            </a:r>
          </a:p>
        </p:txBody>
      </p:sp>
      <p:sp>
        <p:nvSpPr>
          <p:cNvPr id="4" name="Espace réservé du numéro de diapositive 3">
            <a:extLst>
              <a:ext uri="{FF2B5EF4-FFF2-40B4-BE49-F238E27FC236}">
                <a16:creationId xmlns:a16="http://schemas.microsoft.com/office/drawing/2014/main" id="{C38EA773-7701-8D77-4AB3-23EAC939EB9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98</a:t>
            </a:fld>
            <a:endParaRPr lang="fr-FR"/>
          </a:p>
        </p:txBody>
      </p:sp>
      <p:graphicFrame>
        <p:nvGraphicFramePr>
          <p:cNvPr id="5" name="Tableau 4">
            <a:extLst>
              <a:ext uri="{FF2B5EF4-FFF2-40B4-BE49-F238E27FC236}">
                <a16:creationId xmlns:a16="http://schemas.microsoft.com/office/drawing/2014/main" id="{20446877-E7E4-B57A-5151-5CFC5FC85834}"/>
              </a:ext>
            </a:extLst>
          </p:cNvPr>
          <p:cNvGraphicFramePr>
            <a:graphicFrameLocks noGrp="1"/>
          </p:cNvGraphicFramePr>
          <p:nvPr/>
        </p:nvGraphicFramePr>
        <p:xfrm>
          <a:off x="404917" y="1572535"/>
          <a:ext cx="4465648" cy="2621245"/>
        </p:xfrm>
        <a:graphic>
          <a:graphicData uri="http://schemas.openxmlformats.org/drawingml/2006/table">
            <a:tbl>
              <a:tblPr firstRow="1" bandRow="1"/>
              <a:tblGrid>
                <a:gridCol w="1116412">
                  <a:extLst>
                    <a:ext uri="{9D8B030D-6E8A-4147-A177-3AD203B41FA5}">
                      <a16:colId xmlns:a16="http://schemas.microsoft.com/office/drawing/2014/main" val="3209953698"/>
                    </a:ext>
                  </a:extLst>
                </a:gridCol>
                <a:gridCol w="1116412">
                  <a:extLst>
                    <a:ext uri="{9D8B030D-6E8A-4147-A177-3AD203B41FA5}">
                      <a16:colId xmlns:a16="http://schemas.microsoft.com/office/drawing/2014/main" val="2543184543"/>
                    </a:ext>
                  </a:extLst>
                </a:gridCol>
                <a:gridCol w="1116412">
                  <a:extLst>
                    <a:ext uri="{9D8B030D-6E8A-4147-A177-3AD203B41FA5}">
                      <a16:colId xmlns:a16="http://schemas.microsoft.com/office/drawing/2014/main" val="229094256"/>
                    </a:ext>
                  </a:extLst>
                </a:gridCol>
                <a:gridCol w="1116412">
                  <a:extLst>
                    <a:ext uri="{9D8B030D-6E8A-4147-A177-3AD203B41FA5}">
                      <a16:colId xmlns:a16="http://schemas.microsoft.com/office/drawing/2014/main" val="1253581181"/>
                    </a:ext>
                  </a:extLst>
                </a:gridCol>
              </a:tblGrid>
              <a:tr h="359657">
                <a:tc>
                  <a:txBody>
                    <a:bodyPr/>
                    <a:lstStyle/>
                    <a:p>
                      <a:r>
                        <a:rPr lang="fr-FR" sz="1600" dirty="0">
                          <a:latin typeface="Lato" panose="020F0502020204030203" pitchFamily="34" charset="0"/>
                          <a:ea typeface="Lato" panose="020F0502020204030203" pitchFamily="34" charset="0"/>
                          <a:cs typeface="Lato" panose="020F0502020204030203" pitchFamily="34" charset="0"/>
                        </a:rPr>
                        <a:t>Niveau</a:t>
                      </a:r>
                    </a:p>
                  </a:txBody>
                  <a:tcPr/>
                </a:tc>
                <a:tc>
                  <a:txBody>
                    <a:bodyPr/>
                    <a:lstStyle/>
                    <a:p>
                      <a:r>
                        <a:rPr lang="fr-FR" sz="1600" dirty="0">
                          <a:latin typeface="Lato" panose="020F0502020204030203" pitchFamily="34" charset="0"/>
                          <a:ea typeface="Lato" panose="020F0502020204030203" pitchFamily="34" charset="0"/>
                          <a:cs typeface="Lato" panose="020F0502020204030203" pitchFamily="34" charset="0"/>
                        </a:rPr>
                        <a:t>Nb textes</a:t>
                      </a:r>
                    </a:p>
                  </a:txBody>
                  <a:tcPr/>
                </a:tc>
                <a:tc>
                  <a:txBody>
                    <a:bodyPr/>
                    <a:lstStyle/>
                    <a:p>
                      <a:r>
                        <a:rPr lang="fr-FR" sz="1600" dirty="0">
                          <a:latin typeface="Lato" panose="020F0502020204030203" pitchFamily="34" charset="0"/>
                          <a:ea typeface="Lato" panose="020F0502020204030203" pitchFamily="34" charset="0"/>
                          <a:cs typeface="Lato" panose="020F0502020204030203" pitchFamily="34" charset="0"/>
                        </a:rPr>
                        <a:t>Nb tokens</a:t>
                      </a: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Nb </a:t>
                      </a:r>
                      <a:r>
                        <a:rPr lang="it-IT" sz="1600" dirty="0" err="1">
                          <a:latin typeface="Lato" panose="020F0502020204030203" pitchFamily="34" charset="0"/>
                          <a:ea typeface="Lato" panose="020F0502020204030203" pitchFamily="34" charset="0"/>
                          <a:cs typeface="Lato" panose="020F0502020204030203" pitchFamily="34" charset="0"/>
                        </a:rPr>
                        <a:t>moyen</a:t>
                      </a:r>
                      <a:r>
                        <a:rPr lang="it-IT" sz="1600" dirty="0">
                          <a:latin typeface="Lato" panose="020F0502020204030203" pitchFamily="34" charset="0"/>
                          <a:ea typeface="Lato" panose="020F0502020204030203" pitchFamily="34" charset="0"/>
                          <a:cs typeface="Lato" panose="020F0502020204030203" pitchFamily="34" charset="0"/>
                        </a:rPr>
                        <a:t> tokens </a:t>
                      </a:r>
                    </a:p>
                    <a:p>
                      <a:r>
                        <a:rPr lang="it-IT" sz="1600" dirty="0">
                          <a:latin typeface="Lato" panose="020F0502020204030203" pitchFamily="34" charset="0"/>
                          <a:ea typeface="Lato" panose="020F0502020204030203" pitchFamily="34" charset="0"/>
                          <a:cs typeface="Lato" panose="020F0502020204030203" pitchFamily="34" charset="0"/>
                        </a:rPr>
                        <a:t>par texte</a:t>
                      </a:r>
                      <a:endParaRPr lang="fr-FR" sz="16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1427835207"/>
                  </a:ext>
                </a:extLst>
              </a:tr>
              <a:tr h="359657">
                <a:tc>
                  <a:txBody>
                    <a:bodyPr/>
                    <a:lstStyle/>
                    <a:p>
                      <a:r>
                        <a:rPr lang="fr-FR" sz="1600" dirty="0">
                          <a:latin typeface="Lato" panose="020F0502020204030203" pitchFamily="34" charset="0"/>
                          <a:ea typeface="Lato" panose="020F0502020204030203" pitchFamily="34" charset="0"/>
                          <a:cs typeface="Lato" panose="020F0502020204030203" pitchFamily="34" charset="0"/>
                        </a:rPr>
                        <a:t>CE1</a:t>
                      </a: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32</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2</a:t>
                      </a:r>
                      <a:r>
                        <a:rPr lang="fr-FR" sz="1600" dirty="0">
                          <a:latin typeface="Lato" panose="020F0502020204030203" pitchFamily="34" charset="0"/>
                          <a:ea typeface="Lato" panose="020F0502020204030203" pitchFamily="34" charset="0"/>
                          <a:cs typeface="Lato" panose="020F0502020204030203" pitchFamily="34" charset="0"/>
                        </a:rPr>
                        <a:t> 388</a:t>
                      </a:r>
                    </a:p>
                  </a:txBody>
                  <a:tcPr/>
                </a:tc>
                <a:tc>
                  <a:txBody>
                    <a:bodyPr/>
                    <a:lstStyle/>
                    <a:p>
                      <a:r>
                        <a:rPr lang="it-IT" sz="1600" b="0" i="0" dirty="0">
                          <a:latin typeface="Lato" panose="020F0502020204030203" pitchFamily="34" charset="0"/>
                          <a:ea typeface="Lato" panose="020F0502020204030203" pitchFamily="34" charset="0"/>
                          <a:cs typeface="Lato" panose="020F0502020204030203" pitchFamily="34" charset="0"/>
                        </a:rPr>
                        <a:t>74,63</a:t>
                      </a:r>
                      <a:endParaRPr lang="fr-FR" sz="1600" b="0" i="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4098939430"/>
                  </a:ext>
                </a:extLst>
              </a:tr>
              <a:tr h="359657">
                <a:tc>
                  <a:txBody>
                    <a:bodyPr/>
                    <a:lstStyle/>
                    <a:p>
                      <a:r>
                        <a:rPr lang="fr-FR" sz="1600" dirty="0">
                          <a:latin typeface="Lato" panose="020F0502020204030203" pitchFamily="34" charset="0"/>
                          <a:ea typeface="Lato" panose="020F0502020204030203" pitchFamily="34" charset="0"/>
                          <a:cs typeface="Lato" panose="020F0502020204030203" pitchFamily="34" charset="0"/>
                        </a:rPr>
                        <a:t>CE2</a:t>
                      </a:r>
                    </a:p>
                  </a:txBody>
                  <a:tcPr/>
                </a:tc>
                <a:tc>
                  <a:txBody>
                    <a:bodyPr/>
                    <a:lstStyle/>
                    <a:p>
                      <a:r>
                        <a:rPr lang="fr-FR" sz="1600" dirty="0">
                          <a:latin typeface="Lato" panose="020F0502020204030203" pitchFamily="34" charset="0"/>
                          <a:ea typeface="Lato" panose="020F0502020204030203" pitchFamily="34" charset="0"/>
                          <a:cs typeface="Lato" panose="020F0502020204030203" pitchFamily="34" charset="0"/>
                        </a:rPr>
                        <a:t>25</a:t>
                      </a: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3</a:t>
                      </a:r>
                      <a:r>
                        <a:rPr lang="fr-FR" sz="1600" dirty="0">
                          <a:latin typeface="Lato" panose="020F0502020204030203" pitchFamily="34" charset="0"/>
                          <a:ea typeface="Lato" panose="020F0502020204030203" pitchFamily="34" charset="0"/>
                          <a:cs typeface="Lato" panose="020F0502020204030203" pitchFamily="34" charset="0"/>
                        </a:rPr>
                        <a:t> 475</a:t>
                      </a: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139</a:t>
                      </a:r>
                      <a:endParaRPr lang="fr-FR" sz="16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4229973520"/>
                  </a:ext>
                </a:extLst>
              </a:tr>
              <a:tr h="359657">
                <a:tc>
                  <a:txBody>
                    <a:bodyPr/>
                    <a:lstStyle/>
                    <a:p>
                      <a:r>
                        <a:rPr lang="fr-FR" sz="1600" dirty="0">
                          <a:latin typeface="Lato" panose="020F0502020204030203" pitchFamily="34" charset="0"/>
                          <a:ea typeface="Lato" panose="020F0502020204030203" pitchFamily="34" charset="0"/>
                          <a:cs typeface="Lato" panose="020F0502020204030203" pitchFamily="34" charset="0"/>
                        </a:rPr>
                        <a:t>CM1</a:t>
                      </a:r>
                    </a:p>
                  </a:txBody>
                  <a:tcPr/>
                </a:tc>
                <a:tc>
                  <a:txBody>
                    <a:bodyPr/>
                    <a:lstStyle/>
                    <a:p>
                      <a:r>
                        <a:rPr lang="fr-FR" sz="1600" dirty="0">
                          <a:latin typeface="Lato" panose="020F0502020204030203" pitchFamily="34" charset="0"/>
                          <a:ea typeface="Lato" panose="020F0502020204030203" pitchFamily="34" charset="0"/>
                          <a:cs typeface="Lato" panose="020F0502020204030203" pitchFamily="34" charset="0"/>
                        </a:rPr>
                        <a:t>27</a:t>
                      </a:r>
                    </a:p>
                  </a:txBody>
                  <a:tcPr/>
                </a:tc>
                <a:tc>
                  <a:txBody>
                    <a:bodyPr/>
                    <a:lstStyle/>
                    <a:p>
                      <a:r>
                        <a:rPr lang="fr-FR" sz="1600" dirty="0">
                          <a:latin typeface="Lato" panose="020F0502020204030203" pitchFamily="34" charset="0"/>
                          <a:ea typeface="Lato" panose="020F0502020204030203" pitchFamily="34" charset="0"/>
                          <a:cs typeface="Lato" panose="020F0502020204030203" pitchFamily="34" charset="0"/>
                        </a:rPr>
                        <a:t>4 541</a:t>
                      </a: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168,19</a:t>
                      </a:r>
                      <a:endParaRPr lang="fr-FR" sz="16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2225923032"/>
                  </a:ext>
                </a:extLst>
              </a:tr>
              <a:tr h="359657">
                <a:tc>
                  <a:txBody>
                    <a:bodyPr/>
                    <a:lstStyle/>
                    <a:p>
                      <a:r>
                        <a:rPr lang="fr-FR" sz="1600" dirty="0">
                          <a:latin typeface="Lato" panose="020F0502020204030203" pitchFamily="34" charset="0"/>
                          <a:ea typeface="Lato" panose="020F0502020204030203" pitchFamily="34" charset="0"/>
                          <a:cs typeface="Lato" panose="020F0502020204030203" pitchFamily="34" charset="0"/>
                        </a:rPr>
                        <a:t>CM2</a:t>
                      </a:r>
                    </a:p>
                  </a:txBody>
                  <a:tcPr/>
                </a:tc>
                <a:tc>
                  <a:txBody>
                    <a:bodyPr/>
                    <a:lstStyle/>
                    <a:p>
                      <a:r>
                        <a:rPr lang="fr-FR" sz="1600" dirty="0">
                          <a:latin typeface="Lato" panose="020F0502020204030203" pitchFamily="34" charset="0"/>
                          <a:ea typeface="Lato" panose="020F0502020204030203" pitchFamily="34" charset="0"/>
                          <a:cs typeface="Lato" panose="020F0502020204030203" pitchFamily="34" charset="0"/>
                        </a:rPr>
                        <a:t>27</a:t>
                      </a:r>
                    </a:p>
                  </a:txBody>
                  <a:tcPr/>
                </a:tc>
                <a:tc>
                  <a:txBody>
                    <a:bodyPr/>
                    <a:lstStyle/>
                    <a:p>
                      <a:r>
                        <a:rPr lang="fr-FR" sz="1600" dirty="0">
                          <a:latin typeface="Lato" panose="020F0502020204030203" pitchFamily="34" charset="0"/>
                          <a:ea typeface="Lato" panose="020F0502020204030203" pitchFamily="34" charset="0"/>
                          <a:cs typeface="Lato" panose="020F0502020204030203" pitchFamily="34" charset="0"/>
                        </a:rPr>
                        <a:t>5 979 </a:t>
                      </a: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221,44</a:t>
                      </a:r>
                      <a:endParaRPr lang="fr-FR" sz="16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000014790"/>
                  </a:ext>
                </a:extLst>
              </a:tr>
              <a:tr h="359657">
                <a:tc>
                  <a:txBody>
                    <a:bodyPr/>
                    <a:lstStyle/>
                    <a:p>
                      <a:r>
                        <a:rPr lang="fr-FR" sz="1600" b="1" dirty="0">
                          <a:latin typeface="Lato" panose="020F0502020204030203" pitchFamily="34" charset="0"/>
                          <a:ea typeface="Lato" panose="020F0502020204030203" pitchFamily="34" charset="0"/>
                          <a:cs typeface="Lato" panose="020F0502020204030203" pitchFamily="34" charset="0"/>
                        </a:rPr>
                        <a:t>Corpus</a:t>
                      </a:r>
                    </a:p>
                  </a:txBody>
                  <a:tcPr/>
                </a:tc>
                <a:tc>
                  <a:txBody>
                    <a:bodyPr/>
                    <a:lstStyle/>
                    <a:p>
                      <a:r>
                        <a:rPr lang="fr-FR" sz="1600" b="1" dirty="0">
                          <a:latin typeface="Lato" panose="020F0502020204030203" pitchFamily="34" charset="0"/>
                          <a:ea typeface="Lato" panose="020F0502020204030203" pitchFamily="34" charset="0"/>
                          <a:cs typeface="Lato" panose="020F0502020204030203" pitchFamily="34" charset="0"/>
                        </a:rPr>
                        <a:t>111</a:t>
                      </a:r>
                    </a:p>
                  </a:txBody>
                  <a:tcPr/>
                </a:tc>
                <a:tc>
                  <a:txBody>
                    <a:bodyPr/>
                    <a:lstStyle/>
                    <a:p>
                      <a:r>
                        <a:rPr lang="fr-FR" sz="1600" b="1" dirty="0">
                          <a:latin typeface="Lato" panose="020F0502020204030203" pitchFamily="34" charset="0"/>
                          <a:ea typeface="Lato" panose="020F0502020204030203" pitchFamily="34" charset="0"/>
                          <a:cs typeface="Lato" panose="020F0502020204030203" pitchFamily="34" charset="0"/>
                        </a:rPr>
                        <a:t>16 383</a:t>
                      </a:r>
                    </a:p>
                  </a:txBody>
                  <a:tcPr/>
                </a:tc>
                <a:tc>
                  <a:txBody>
                    <a:bodyPr/>
                    <a:lstStyle/>
                    <a:p>
                      <a:r>
                        <a:rPr lang="it-IT" sz="1600" b="1" dirty="0">
                          <a:latin typeface="Lato" panose="020F0502020204030203" pitchFamily="34" charset="0"/>
                          <a:ea typeface="Lato" panose="020F0502020204030203" pitchFamily="34" charset="0"/>
                          <a:cs typeface="Lato" panose="020F0502020204030203" pitchFamily="34" charset="0"/>
                        </a:rPr>
                        <a:t>150,82</a:t>
                      </a:r>
                      <a:endParaRPr lang="fr-FR" sz="1600" b="1"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822915971"/>
                  </a:ext>
                </a:extLst>
              </a:tr>
            </a:tbl>
          </a:graphicData>
        </a:graphic>
      </p:graphicFrame>
      <p:pic>
        <p:nvPicPr>
          <p:cNvPr id="8" name="Image 7" descr="Une image contenant texte, capture d’écran, Police, diagramme&#10;&#10;Description générée automatiquement">
            <a:extLst>
              <a:ext uri="{FF2B5EF4-FFF2-40B4-BE49-F238E27FC236}">
                <a16:creationId xmlns:a16="http://schemas.microsoft.com/office/drawing/2014/main" id="{6EA5F201-34CB-7FF0-CC1D-C2709DD61B2E}"/>
              </a:ext>
            </a:extLst>
          </p:cNvPr>
          <p:cNvPicPr>
            <a:picLocks noChangeAspect="1"/>
          </p:cNvPicPr>
          <p:nvPr/>
        </p:nvPicPr>
        <p:blipFill>
          <a:blip r:embed="rId3"/>
          <a:stretch>
            <a:fillRect/>
          </a:stretch>
        </p:blipFill>
        <p:spPr>
          <a:xfrm>
            <a:off x="4991106" y="1507784"/>
            <a:ext cx="4282942" cy="2855295"/>
          </a:xfrm>
          <a:prstGeom prst="rect">
            <a:avLst/>
          </a:prstGeom>
        </p:spPr>
      </p:pic>
    </p:spTree>
    <p:extLst>
      <p:ext uri="{BB962C8B-B14F-4D97-AF65-F5344CB8AC3E}">
        <p14:creationId xmlns:p14="http://schemas.microsoft.com/office/powerpoint/2010/main" val="33948142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587C7E-22B9-824F-8CE9-5676BF370046}"/>
              </a:ext>
            </a:extLst>
          </p:cNvPr>
          <p:cNvSpPr>
            <a:spLocks noGrp="1"/>
          </p:cNvSpPr>
          <p:nvPr>
            <p:ph type="title"/>
          </p:nvPr>
        </p:nvSpPr>
        <p:spPr>
          <a:xfrm>
            <a:off x="647767" y="178568"/>
            <a:ext cx="8178381" cy="857400"/>
          </a:xfrm>
        </p:spPr>
        <p:txBody>
          <a:bodyPr/>
          <a:lstStyle/>
          <a:p>
            <a:r>
              <a:rPr lang="it-IT" dirty="0" err="1"/>
              <a:t>Caractérisation</a:t>
            </a:r>
            <a:r>
              <a:rPr lang="it-IT" dirty="0"/>
              <a:t> </a:t>
            </a:r>
            <a:r>
              <a:rPr lang="it-IT" dirty="0" err="1"/>
              <a:t>du</a:t>
            </a:r>
            <a:r>
              <a:rPr lang="it-IT" dirty="0"/>
              <a:t> corpus de </a:t>
            </a:r>
            <a:r>
              <a:rPr lang="it-IT" dirty="0" err="1"/>
              <a:t>référence</a:t>
            </a:r>
            <a:r>
              <a:rPr lang="it-IT" dirty="0"/>
              <a:t> (II)</a:t>
            </a:r>
            <a:endParaRPr lang="fr-FR" dirty="0"/>
          </a:p>
        </p:txBody>
      </p:sp>
      <p:sp>
        <p:nvSpPr>
          <p:cNvPr id="4" name="Espace réservé du numéro de diapositive 3">
            <a:extLst>
              <a:ext uri="{FF2B5EF4-FFF2-40B4-BE49-F238E27FC236}">
                <a16:creationId xmlns:a16="http://schemas.microsoft.com/office/drawing/2014/main" id="{F440D54D-BEAE-2D98-A83C-4AACB37854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99</a:t>
            </a:fld>
            <a:endParaRPr lang="fr-FR"/>
          </a:p>
        </p:txBody>
      </p:sp>
      <p:graphicFrame>
        <p:nvGraphicFramePr>
          <p:cNvPr id="5" name="Tableau 4">
            <a:extLst>
              <a:ext uri="{FF2B5EF4-FFF2-40B4-BE49-F238E27FC236}">
                <a16:creationId xmlns:a16="http://schemas.microsoft.com/office/drawing/2014/main" id="{444BF2D9-87F9-EEA1-29BC-2FBB9C8F15EE}"/>
              </a:ext>
            </a:extLst>
          </p:cNvPr>
          <p:cNvGraphicFramePr>
            <a:graphicFrameLocks noGrp="1"/>
          </p:cNvGraphicFramePr>
          <p:nvPr/>
        </p:nvGraphicFramePr>
        <p:xfrm>
          <a:off x="576544" y="1488069"/>
          <a:ext cx="5272320" cy="2733738"/>
        </p:xfrm>
        <a:graphic>
          <a:graphicData uri="http://schemas.openxmlformats.org/drawingml/2006/table">
            <a:tbl>
              <a:tblPr firstRow="1" bandRow="1"/>
              <a:tblGrid>
                <a:gridCol w="1054464">
                  <a:extLst>
                    <a:ext uri="{9D8B030D-6E8A-4147-A177-3AD203B41FA5}">
                      <a16:colId xmlns:a16="http://schemas.microsoft.com/office/drawing/2014/main" val="2390671749"/>
                    </a:ext>
                  </a:extLst>
                </a:gridCol>
                <a:gridCol w="1054464">
                  <a:extLst>
                    <a:ext uri="{9D8B030D-6E8A-4147-A177-3AD203B41FA5}">
                      <a16:colId xmlns:a16="http://schemas.microsoft.com/office/drawing/2014/main" val="1102060368"/>
                    </a:ext>
                  </a:extLst>
                </a:gridCol>
                <a:gridCol w="1054464">
                  <a:extLst>
                    <a:ext uri="{9D8B030D-6E8A-4147-A177-3AD203B41FA5}">
                      <a16:colId xmlns:a16="http://schemas.microsoft.com/office/drawing/2014/main" val="859888491"/>
                    </a:ext>
                  </a:extLst>
                </a:gridCol>
                <a:gridCol w="1054464">
                  <a:extLst>
                    <a:ext uri="{9D8B030D-6E8A-4147-A177-3AD203B41FA5}">
                      <a16:colId xmlns:a16="http://schemas.microsoft.com/office/drawing/2014/main" val="3293039559"/>
                    </a:ext>
                  </a:extLst>
                </a:gridCol>
                <a:gridCol w="1054464">
                  <a:extLst>
                    <a:ext uri="{9D8B030D-6E8A-4147-A177-3AD203B41FA5}">
                      <a16:colId xmlns:a16="http://schemas.microsoft.com/office/drawing/2014/main" val="3797393492"/>
                    </a:ext>
                  </a:extLst>
                </a:gridCol>
              </a:tblGrid>
              <a:tr h="671871">
                <a:tc>
                  <a:txBody>
                    <a:bodyPr/>
                    <a:lstStyle/>
                    <a:p>
                      <a:r>
                        <a:rPr lang="fr-FR" sz="1050" dirty="0">
                          <a:latin typeface="Lato" panose="020F0502020204030203" pitchFamily="34" charset="0"/>
                          <a:ea typeface="Lato" panose="020F0502020204030203" pitchFamily="34" charset="0"/>
                          <a:cs typeface="Lato" panose="020F0502020204030203" pitchFamily="34" charset="0"/>
                        </a:rPr>
                        <a:t>Niveau</a:t>
                      </a:r>
                    </a:p>
                  </a:txBody>
                  <a:tcPr/>
                </a:tc>
                <a:tc>
                  <a:txBody>
                    <a:bodyPr/>
                    <a:lstStyle/>
                    <a:p>
                      <a:r>
                        <a:rPr lang="it-IT" sz="1050" dirty="0" err="1">
                          <a:latin typeface="Lato" panose="020F0502020204030203" pitchFamily="34" charset="0"/>
                          <a:ea typeface="Lato" panose="020F0502020204030203" pitchFamily="34" charset="0"/>
                          <a:cs typeface="Lato" panose="020F0502020204030203" pitchFamily="34" charset="0"/>
                        </a:rPr>
                        <a:t>Maillons</a:t>
                      </a:r>
                      <a:endParaRPr lang="fr-FR" sz="105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050" dirty="0">
                          <a:latin typeface="Lato" panose="020F0502020204030203" pitchFamily="34" charset="0"/>
                          <a:ea typeface="Lato" panose="020F0502020204030203" pitchFamily="34" charset="0"/>
                          <a:cs typeface="Lato" panose="020F0502020204030203" pitchFamily="34" charset="0"/>
                        </a:rPr>
                        <a:t>Nb </a:t>
                      </a:r>
                      <a:r>
                        <a:rPr lang="it-IT" sz="1050" dirty="0" err="1">
                          <a:latin typeface="Lato" panose="020F0502020204030203" pitchFamily="34" charset="0"/>
                          <a:ea typeface="Lato" panose="020F0502020204030203" pitchFamily="34" charset="0"/>
                          <a:cs typeface="Lato" panose="020F0502020204030203" pitchFamily="34" charset="0"/>
                        </a:rPr>
                        <a:t>moyen</a:t>
                      </a:r>
                      <a:r>
                        <a:rPr lang="it-IT" sz="1050" dirty="0">
                          <a:latin typeface="Lato" panose="020F0502020204030203" pitchFamily="34" charset="0"/>
                          <a:ea typeface="Lato" panose="020F0502020204030203" pitchFamily="34" charset="0"/>
                          <a:cs typeface="Lato" panose="020F0502020204030203" pitchFamily="34" charset="0"/>
                        </a:rPr>
                        <a:t> de </a:t>
                      </a:r>
                      <a:r>
                        <a:rPr lang="it-IT" sz="1050" dirty="0" err="1">
                          <a:latin typeface="Lato" panose="020F0502020204030203" pitchFamily="34" charset="0"/>
                          <a:ea typeface="Lato" panose="020F0502020204030203" pitchFamily="34" charset="0"/>
                          <a:cs typeface="Lato" panose="020F0502020204030203" pitchFamily="34" charset="0"/>
                        </a:rPr>
                        <a:t>référents</a:t>
                      </a:r>
                      <a:r>
                        <a:rPr lang="it-IT" sz="1050" dirty="0">
                          <a:latin typeface="Lato" panose="020F0502020204030203" pitchFamily="34" charset="0"/>
                          <a:ea typeface="Lato" panose="020F0502020204030203" pitchFamily="34" charset="0"/>
                          <a:cs typeface="Lato" panose="020F0502020204030203" pitchFamily="34" charset="0"/>
                        </a:rPr>
                        <a:t> par texte</a:t>
                      </a:r>
                      <a:endParaRPr lang="fr-FR" sz="105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050" dirty="0" err="1">
                          <a:latin typeface="Lato" panose="020F0502020204030203" pitchFamily="34" charset="0"/>
                          <a:ea typeface="Lato" panose="020F0502020204030203" pitchFamily="34" charset="0"/>
                          <a:cs typeface="Lato" panose="020F0502020204030203" pitchFamily="34" charset="0"/>
                        </a:rPr>
                        <a:t>Dénsité</a:t>
                      </a:r>
                      <a:r>
                        <a:rPr lang="it-IT" sz="1050" dirty="0">
                          <a:latin typeface="Lato" panose="020F0502020204030203" pitchFamily="34" charset="0"/>
                          <a:ea typeface="Lato" panose="020F0502020204030203" pitchFamily="34" charset="0"/>
                          <a:cs typeface="Lato" panose="020F0502020204030203" pitchFamily="34" charset="0"/>
                        </a:rPr>
                        <a:t> </a:t>
                      </a:r>
                      <a:r>
                        <a:rPr lang="it-IT" sz="1050" dirty="0" err="1">
                          <a:latin typeface="Lato" panose="020F0502020204030203" pitchFamily="34" charset="0"/>
                          <a:ea typeface="Lato" panose="020F0502020204030203" pitchFamily="34" charset="0"/>
                          <a:cs typeface="Lato" panose="020F0502020204030203" pitchFamily="34" charset="0"/>
                        </a:rPr>
                        <a:t>référentielle</a:t>
                      </a:r>
                      <a:endParaRPr lang="it-IT" sz="1050" dirty="0">
                        <a:latin typeface="Lato" panose="020F0502020204030203" pitchFamily="34" charset="0"/>
                        <a:ea typeface="Lato" panose="020F0502020204030203" pitchFamily="34" charset="0"/>
                        <a:cs typeface="Lato" panose="020F0502020204030203" pitchFamily="34" charset="0"/>
                      </a:endParaRPr>
                    </a:p>
                    <a:p>
                      <a:r>
                        <a:rPr lang="it-IT" sz="800" dirty="0">
                          <a:latin typeface="Lato" panose="020F0502020204030203" pitchFamily="34" charset="0"/>
                          <a:ea typeface="Lato" panose="020F0502020204030203" pitchFamily="34" charset="0"/>
                          <a:cs typeface="Lato" panose="020F0502020204030203" pitchFamily="34" charset="0"/>
                        </a:rPr>
                        <a:t>(</a:t>
                      </a:r>
                      <a:r>
                        <a:rPr lang="it-IT" sz="800" dirty="0" err="1">
                          <a:latin typeface="Lato" panose="020F0502020204030203" pitchFamily="34" charset="0"/>
                          <a:ea typeface="Lato" panose="020F0502020204030203" pitchFamily="34" charset="0"/>
                          <a:cs typeface="Lato" panose="020F0502020204030203" pitchFamily="34" charset="0"/>
                        </a:rPr>
                        <a:t>maillons</a:t>
                      </a:r>
                      <a:r>
                        <a:rPr lang="it-IT" sz="800" dirty="0">
                          <a:latin typeface="Lato" panose="020F0502020204030203" pitchFamily="34" charset="0"/>
                          <a:ea typeface="Lato" panose="020F0502020204030203" pitchFamily="34" charset="0"/>
                          <a:cs typeface="Lato" panose="020F0502020204030203" pitchFamily="34" charset="0"/>
                        </a:rPr>
                        <a:t>/tokens)</a:t>
                      </a:r>
                      <a:endParaRPr lang="fr-FR" sz="8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050" dirty="0" err="1">
                          <a:latin typeface="Lato" panose="020F0502020204030203" pitchFamily="34" charset="0"/>
                          <a:ea typeface="Lato" panose="020F0502020204030203" pitchFamily="34" charset="0"/>
                          <a:cs typeface="Lato" panose="020F0502020204030203" pitchFamily="34" charset="0"/>
                        </a:rPr>
                        <a:t>Longueur</a:t>
                      </a:r>
                      <a:r>
                        <a:rPr lang="it-IT" sz="1050" dirty="0">
                          <a:latin typeface="Lato" panose="020F0502020204030203" pitchFamily="34" charset="0"/>
                          <a:ea typeface="Lato" panose="020F0502020204030203" pitchFamily="34" charset="0"/>
                          <a:cs typeface="Lato" panose="020F0502020204030203" pitchFamily="34" charset="0"/>
                        </a:rPr>
                        <a:t> </a:t>
                      </a:r>
                      <a:r>
                        <a:rPr lang="it-IT" sz="1050" dirty="0" err="1">
                          <a:latin typeface="Lato" panose="020F0502020204030203" pitchFamily="34" charset="0"/>
                          <a:ea typeface="Lato" panose="020F0502020204030203" pitchFamily="34" charset="0"/>
                          <a:cs typeface="Lato" panose="020F0502020204030203" pitchFamily="34" charset="0"/>
                        </a:rPr>
                        <a:t>moyenne</a:t>
                      </a:r>
                      <a:r>
                        <a:rPr lang="it-IT" sz="1050" dirty="0">
                          <a:latin typeface="Lato" panose="020F0502020204030203" pitchFamily="34" charset="0"/>
                          <a:ea typeface="Lato" panose="020F0502020204030203" pitchFamily="34" charset="0"/>
                          <a:cs typeface="Lato" panose="020F0502020204030203" pitchFamily="34" charset="0"/>
                        </a:rPr>
                        <a:t> </a:t>
                      </a:r>
                      <a:r>
                        <a:rPr lang="it-IT" sz="1050" dirty="0" err="1">
                          <a:latin typeface="Lato" panose="020F0502020204030203" pitchFamily="34" charset="0"/>
                          <a:ea typeface="Lato" panose="020F0502020204030203" pitchFamily="34" charset="0"/>
                          <a:cs typeface="Lato" panose="020F0502020204030203" pitchFamily="34" charset="0"/>
                        </a:rPr>
                        <a:t>des</a:t>
                      </a:r>
                      <a:r>
                        <a:rPr lang="it-IT" sz="1050" dirty="0">
                          <a:latin typeface="Lato" panose="020F0502020204030203" pitchFamily="34" charset="0"/>
                          <a:ea typeface="Lato" panose="020F0502020204030203" pitchFamily="34" charset="0"/>
                          <a:cs typeface="Lato" panose="020F0502020204030203" pitchFamily="34" charset="0"/>
                        </a:rPr>
                        <a:t> </a:t>
                      </a:r>
                      <a:r>
                        <a:rPr lang="it-IT" sz="1050" dirty="0" err="1">
                          <a:latin typeface="Lato" panose="020F0502020204030203" pitchFamily="34" charset="0"/>
                          <a:ea typeface="Lato" panose="020F0502020204030203" pitchFamily="34" charset="0"/>
                          <a:cs typeface="Lato" panose="020F0502020204030203" pitchFamily="34" charset="0"/>
                        </a:rPr>
                        <a:t>chaines</a:t>
                      </a:r>
                      <a:endParaRPr lang="fr-FR" sz="105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92775155"/>
                  </a:ext>
                </a:extLst>
              </a:tr>
              <a:tr h="406560">
                <a:tc>
                  <a:txBody>
                    <a:bodyPr/>
                    <a:lstStyle/>
                    <a:p>
                      <a:r>
                        <a:rPr lang="fr-FR" sz="1600" dirty="0">
                          <a:latin typeface="Lato" panose="020F0502020204030203" pitchFamily="34" charset="0"/>
                          <a:ea typeface="Lato" panose="020F0502020204030203" pitchFamily="34" charset="0"/>
                          <a:cs typeface="Lato" panose="020F0502020204030203" pitchFamily="34" charset="0"/>
                        </a:rPr>
                        <a:t>CE1</a:t>
                      </a: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461</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2,21</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19,3%</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6,54</a:t>
                      </a:r>
                      <a:endParaRPr lang="fr-FR" sz="16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747424612"/>
                  </a:ext>
                </a:extLst>
              </a:tr>
              <a:tr h="435627">
                <a:tc>
                  <a:txBody>
                    <a:bodyPr/>
                    <a:lstStyle/>
                    <a:p>
                      <a:r>
                        <a:rPr lang="fr-FR" sz="1600" dirty="0">
                          <a:latin typeface="Lato" panose="020F0502020204030203" pitchFamily="34" charset="0"/>
                          <a:ea typeface="Lato" panose="020F0502020204030203" pitchFamily="34" charset="0"/>
                          <a:cs typeface="Lato" panose="020F0502020204030203" pitchFamily="34" charset="0"/>
                        </a:rPr>
                        <a:t>CE2</a:t>
                      </a: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651</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2,56</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18,73%</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10,68</a:t>
                      </a:r>
                      <a:endParaRPr lang="fr-FR" sz="16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228699508"/>
                  </a:ext>
                </a:extLst>
              </a:tr>
              <a:tr h="406560">
                <a:tc>
                  <a:txBody>
                    <a:bodyPr/>
                    <a:lstStyle/>
                    <a:p>
                      <a:r>
                        <a:rPr lang="fr-FR" sz="1600" dirty="0">
                          <a:latin typeface="Lato" panose="020F0502020204030203" pitchFamily="34" charset="0"/>
                          <a:ea typeface="Lato" panose="020F0502020204030203" pitchFamily="34" charset="0"/>
                          <a:cs typeface="Lato" panose="020F0502020204030203" pitchFamily="34" charset="0"/>
                        </a:rPr>
                        <a:t>CM1</a:t>
                      </a: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868</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3,11</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19,11%</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11,01</a:t>
                      </a:r>
                      <a:endParaRPr lang="fr-FR" sz="16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2422809409"/>
                  </a:ext>
                </a:extLst>
              </a:tr>
              <a:tr h="406560">
                <a:tc>
                  <a:txBody>
                    <a:bodyPr/>
                    <a:lstStyle/>
                    <a:p>
                      <a:r>
                        <a:rPr lang="fr-FR" sz="1600" dirty="0">
                          <a:latin typeface="Lato" panose="020F0502020204030203" pitchFamily="34" charset="0"/>
                          <a:ea typeface="Lato" panose="020F0502020204030203" pitchFamily="34" charset="0"/>
                          <a:cs typeface="Lato" panose="020F0502020204030203" pitchFamily="34" charset="0"/>
                        </a:rPr>
                        <a:t>CM2</a:t>
                      </a: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1 066</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3,48</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17,83%</a:t>
                      </a:r>
                      <a:endParaRPr lang="fr-FR" sz="16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600" dirty="0">
                          <a:latin typeface="Lato" panose="020F0502020204030203" pitchFamily="34" charset="0"/>
                          <a:ea typeface="Lato" panose="020F0502020204030203" pitchFamily="34" charset="0"/>
                          <a:cs typeface="Lato" panose="020F0502020204030203" pitchFamily="34" charset="0"/>
                        </a:rPr>
                        <a:t>11,60</a:t>
                      </a:r>
                      <a:endParaRPr lang="fr-FR" sz="16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425137963"/>
                  </a:ext>
                </a:extLst>
              </a:tr>
              <a:tr h="406560">
                <a:tc>
                  <a:txBody>
                    <a:bodyPr/>
                    <a:lstStyle/>
                    <a:p>
                      <a:r>
                        <a:rPr lang="fr-FR" sz="1800" b="1" dirty="0">
                          <a:latin typeface="Lato" panose="020F0502020204030203" pitchFamily="34" charset="0"/>
                          <a:ea typeface="Lato" panose="020F0502020204030203" pitchFamily="34" charset="0"/>
                          <a:cs typeface="Lato" panose="020F0502020204030203" pitchFamily="34" charset="0"/>
                        </a:rPr>
                        <a:t>Corpus</a:t>
                      </a:r>
                    </a:p>
                  </a:txBody>
                  <a:tcPr/>
                </a:tc>
                <a:tc>
                  <a:txBody>
                    <a:bodyPr/>
                    <a:lstStyle/>
                    <a:p>
                      <a:r>
                        <a:rPr lang="it-IT" sz="1800" b="1" dirty="0">
                          <a:latin typeface="Lato" panose="020F0502020204030203" pitchFamily="34" charset="0"/>
                          <a:ea typeface="Lato" panose="020F0502020204030203" pitchFamily="34" charset="0"/>
                          <a:cs typeface="Lato" panose="020F0502020204030203" pitchFamily="34" charset="0"/>
                        </a:rPr>
                        <a:t>3 046</a:t>
                      </a:r>
                      <a:endParaRPr lang="fr-FR" sz="1800" b="1"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800" b="1" dirty="0">
                          <a:latin typeface="Lato" panose="020F0502020204030203" pitchFamily="34" charset="0"/>
                          <a:ea typeface="Lato" panose="020F0502020204030203" pitchFamily="34" charset="0"/>
                          <a:cs typeface="Lato" panose="020F0502020204030203" pitchFamily="34" charset="0"/>
                        </a:rPr>
                        <a:t>2,84</a:t>
                      </a:r>
                      <a:endParaRPr lang="fr-FR" sz="1800" b="1" dirty="0">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800" b="1" dirty="0">
                          <a:highlight>
                            <a:srgbClr val="FFFF00"/>
                          </a:highlight>
                          <a:latin typeface="Lato" panose="020F0502020204030203" pitchFamily="34" charset="0"/>
                          <a:ea typeface="Lato" panose="020F0502020204030203" pitchFamily="34" charset="0"/>
                          <a:cs typeface="Lato" panose="020F0502020204030203" pitchFamily="34" charset="0"/>
                        </a:rPr>
                        <a:t>18,59%</a:t>
                      </a:r>
                      <a:endParaRPr lang="fr-FR" sz="1800" b="1" dirty="0">
                        <a:highlight>
                          <a:srgbClr val="FFFF00"/>
                        </a:highlight>
                        <a:latin typeface="Lato" panose="020F0502020204030203" pitchFamily="34" charset="0"/>
                        <a:ea typeface="Lato" panose="020F0502020204030203" pitchFamily="34" charset="0"/>
                        <a:cs typeface="Lato" panose="020F0502020204030203" pitchFamily="34" charset="0"/>
                      </a:endParaRPr>
                    </a:p>
                  </a:txBody>
                  <a:tcPr/>
                </a:tc>
                <a:tc>
                  <a:txBody>
                    <a:bodyPr/>
                    <a:lstStyle/>
                    <a:p>
                      <a:r>
                        <a:rPr lang="it-IT" sz="1800" b="1" dirty="0">
                          <a:latin typeface="Lato" panose="020F0502020204030203" pitchFamily="34" charset="0"/>
                          <a:ea typeface="Lato" panose="020F0502020204030203" pitchFamily="34" charset="0"/>
                          <a:cs typeface="Lato" panose="020F0502020204030203" pitchFamily="34" charset="0"/>
                        </a:rPr>
                        <a:t>9,96</a:t>
                      </a:r>
                      <a:endParaRPr lang="fr-FR" sz="1800" b="1"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1055173679"/>
                  </a:ext>
                </a:extLst>
              </a:tr>
            </a:tbl>
          </a:graphicData>
        </a:graphic>
      </p:graphicFrame>
    </p:spTree>
    <p:extLst>
      <p:ext uri="{BB962C8B-B14F-4D97-AF65-F5344CB8AC3E}">
        <p14:creationId xmlns:p14="http://schemas.microsoft.com/office/powerpoint/2010/main" val="2135480086"/>
      </p:ext>
    </p:extLst>
  </p:cSld>
  <p:clrMapOvr>
    <a:masterClrMapping/>
  </p:clrMapOvr>
</p:sld>
</file>

<file path=ppt/theme/theme1.xml><?xml version="1.0" encoding="utf-8"?>
<a:theme xmlns:a="http://schemas.openxmlformats.org/drawingml/2006/main" name="Responsible AI: Ethics Thesis Defense by Slidesgo">
  <a:themeElements>
    <a:clrScheme name="Simple Light">
      <a:dk1>
        <a:srgbClr val="8CE1C5"/>
      </a:dk1>
      <a:lt1>
        <a:srgbClr val="FFFFFF"/>
      </a:lt1>
      <a:dk2>
        <a:srgbClr val="2C2C7C"/>
      </a:dk2>
      <a:lt2>
        <a:srgbClr val="202066"/>
      </a:lt2>
      <a:accent1>
        <a:srgbClr val="3F45A0"/>
      </a:accent1>
      <a:accent2>
        <a:srgbClr val="6666B7"/>
      </a:accent2>
      <a:accent3>
        <a:srgbClr val="C2C2D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2676</TotalTime>
  <Words>15906</Words>
  <Application>Microsoft Office PowerPoint</Application>
  <PresentationFormat>Affichage à l'écran (16:9)</PresentationFormat>
  <Paragraphs>1461</Paragraphs>
  <Slides>142</Slides>
  <Notes>90</Notes>
  <HiddenSlides>12</HiddenSlides>
  <MMClips>4</MMClips>
  <ScaleCrop>false</ScaleCrop>
  <HeadingPairs>
    <vt:vector size="6" baseType="variant">
      <vt:variant>
        <vt:lpstr>Polices utilisées</vt:lpstr>
      </vt:variant>
      <vt:variant>
        <vt:i4>23</vt:i4>
      </vt:variant>
      <vt:variant>
        <vt:lpstr>Thème</vt:lpstr>
      </vt:variant>
      <vt:variant>
        <vt:i4>1</vt:i4>
      </vt:variant>
      <vt:variant>
        <vt:lpstr>Titres des diapositives</vt:lpstr>
      </vt:variant>
      <vt:variant>
        <vt:i4>142</vt:i4>
      </vt:variant>
    </vt:vector>
  </HeadingPairs>
  <TitlesOfParts>
    <vt:vector size="166" baseType="lpstr">
      <vt:lpstr>Golos Text</vt:lpstr>
      <vt:lpstr>MuseoModerno</vt:lpstr>
      <vt:lpstr>Roboto Mono</vt:lpstr>
      <vt:lpstr>Liberation Serif</vt:lpstr>
      <vt:lpstr>MS PGothic</vt:lpstr>
      <vt:lpstr>Wingdings</vt:lpstr>
      <vt:lpstr>Liberation Sans</vt:lpstr>
      <vt:lpstr>inherit</vt:lpstr>
      <vt:lpstr>Times New Roman</vt:lpstr>
      <vt:lpstr>Cambria Math</vt:lpstr>
      <vt:lpstr>Montserrat</vt:lpstr>
      <vt:lpstr>Courier 10 Pitch</vt:lpstr>
      <vt:lpstr>Raleway</vt:lpstr>
      <vt:lpstr>Open Sans</vt:lpstr>
      <vt:lpstr>Verdana</vt:lpstr>
      <vt:lpstr>__PT_Serif_b6c7e3</vt:lpstr>
      <vt:lpstr>Figtree</vt:lpstr>
      <vt:lpstr>Nunito Light</vt:lpstr>
      <vt:lpstr>Calibri</vt:lpstr>
      <vt:lpstr>Arial</vt:lpstr>
      <vt:lpstr>source-serif-pro</vt:lpstr>
      <vt:lpstr>Lato</vt:lpstr>
      <vt:lpstr>Bell MT</vt:lpstr>
      <vt:lpstr>Responsible AI: Ethics Thesis Defense by Slidesgo</vt:lpstr>
      <vt:lpstr>Bases de TAL</vt:lpstr>
      <vt:lpstr>Table des contenus</vt:lpstr>
      <vt:lpstr>Présentation PowerPoint</vt:lpstr>
      <vt:lpstr>Introduction</vt:lpstr>
      <vt:lpstr>Industries de la langue ?</vt:lpstr>
      <vt:lpstr>Industries de la langue</vt:lpstr>
      <vt:lpstr>Traitement Automatique de la Langue</vt:lpstr>
      <vt:lpstr>Le langage est redondant, implicite  et ambigu</vt:lpstr>
      <vt:lpstr>Le langage est ambigu, implicite</vt:lpstr>
      <vt:lpstr>L’implicite dans le langage</vt:lpstr>
      <vt:lpstr>Histoire du TAL</vt:lpstr>
      <vt:lpstr>Traduction Automatique  et Guerre Froide</vt:lpstr>
      <vt:lpstr>Présentation PowerPoint</vt:lpstr>
      <vt:lpstr>Présentation PowerPoint</vt:lpstr>
      <vt:lpstr>1966 - Rapport ALPAC (I)</vt:lpstr>
      <vt:lpstr>1966 - Rapport ALPAC (II)</vt:lpstr>
      <vt:lpstr>Périodisation</vt:lpstr>
      <vt:lpstr>Périodisation</vt:lpstr>
      <vt:lpstr>Présentation PowerPoint</vt:lpstr>
      <vt:lpstr>Période symbolique</vt:lpstr>
      <vt:lpstr>Test de Turing</vt:lpstr>
      <vt:lpstr>SHRDLU</vt:lpstr>
      <vt:lpstr>ELIZA</vt:lpstr>
      <vt:lpstr>Premières expériences en Linguistique Computationnelle</vt:lpstr>
      <vt:lpstr>Index Thomisticus</vt:lpstr>
      <vt:lpstr>Présentation PowerPoint</vt:lpstr>
      <vt:lpstr>HMM Hidden Markov Models</vt:lpstr>
      <vt:lpstr>HMM (2)</vt:lpstr>
      <vt:lpstr>Période statistique</vt:lpstr>
      <vt:lpstr>Période statistique</vt:lpstr>
      <vt:lpstr>Word Embeddings</vt:lpstr>
      <vt:lpstr>Le perceptron de Rosenblatt</vt:lpstr>
      <vt:lpstr>Bonus : What is a neural network?</vt:lpstr>
      <vt:lpstr>Treebanks</vt:lpstr>
      <vt:lpstr>Universal Dependencies</vt:lpstr>
      <vt:lpstr>Annotation de corpus</vt:lpstr>
      <vt:lpstr>Période neuronale</vt:lpstr>
      <vt:lpstr>Période neuronale</vt:lpstr>
      <vt:lpstr>Période neuronale</vt:lpstr>
      <vt:lpstr>ChatGPT</vt:lpstr>
      <vt:lpstr>ChatGPT</vt:lpstr>
      <vt:lpstr>Présentation PowerPoint</vt:lpstr>
      <vt:lpstr>Présentation PowerPoint</vt:lpstr>
      <vt:lpstr>Présentation PowerPoint</vt:lpstr>
      <vt:lpstr>Bonus : The Narrated Transformer</vt:lpstr>
      <vt:lpstr>Speech and Language Processing</vt:lpstr>
      <vt:lpstr>03</vt:lpstr>
      <vt:lpstr>Réduire la langue à des problèmes calculables</vt:lpstr>
      <vt:lpstr>Chaîne de traitement en TAL</vt:lpstr>
      <vt:lpstr>Comment tokeniser un texte ?</vt:lpstr>
      <vt:lpstr>Comment tokeniser un texte ?</vt:lpstr>
      <vt:lpstr>Le mot en TAL (plutôt, token)</vt:lpstr>
      <vt:lpstr>Plusieurs types de tokenisation</vt:lpstr>
      <vt:lpstr>Lemmatisation</vt:lpstr>
      <vt:lpstr>Annotation</vt:lpstr>
      <vt:lpstr>Annotation (I)</vt:lpstr>
      <vt:lpstr>Annotation (II)</vt:lpstr>
      <vt:lpstr>Annotation (III)</vt:lpstr>
      <vt:lpstr>Annotation (III)</vt:lpstr>
      <vt:lpstr>POS tagging</vt:lpstr>
      <vt:lpstr>(Stop Words)</vt:lpstr>
      <vt:lpstr>Exo POS tagging</vt:lpstr>
      <vt:lpstr>Présentation PowerPoint</vt:lpstr>
      <vt:lpstr>Présentation PowerPoint</vt:lpstr>
      <vt:lpstr>Annotation (II)</vt:lpstr>
      <vt:lpstr>Entités nommées</vt:lpstr>
      <vt:lpstr>Exo entités nommées</vt:lpstr>
      <vt:lpstr>Solution</vt:lpstr>
      <vt:lpstr>Entités nommées</vt:lpstr>
      <vt:lpstr>AstroERC</vt:lpstr>
      <vt:lpstr>Pour quel but ?</vt:lpstr>
      <vt:lpstr>La notion de TASK en TAL</vt:lpstr>
      <vt:lpstr>La notion de TASK en TAL</vt:lpstr>
      <vt:lpstr>Shared task</vt:lpstr>
      <vt:lpstr>Benchmark </vt:lpstr>
      <vt:lpstr>EVALITA 2023</vt:lpstr>
      <vt:lpstr>EVALITA 2023</vt:lpstr>
      <vt:lpstr>DEFT – Défi </vt:lpstr>
      <vt:lpstr>DEFT – Défi </vt:lpstr>
      <vt:lpstr>L’importance des campagnes d’évaluation…</vt:lpstr>
      <vt:lpstr>Présentation PowerPoint</vt:lpstr>
      <vt:lpstr>Annotation  de la continuité référentielle  dans un corpus scolaire</vt:lpstr>
      <vt:lpstr>1. Contexte</vt:lpstr>
      <vt:lpstr>Présentation PowerPoint</vt:lpstr>
      <vt:lpstr>Focus sur la coréférence</vt:lpstr>
      <vt:lpstr>Anaphore et coréférence</vt:lpstr>
      <vt:lpstr>Utilité de la résolution de coréférence</vt:lpstr>
      <vt:lpstr>Outils « off the shelf »</vt:lpstr>
      <vt:lpstr>Corpus annotés en coréférence  en français</vt:lpstr>
      <vt:lpstr>Le corpus Scolinter</vt:lpstr>
      <vt:lpstr>Le corpus Scolinter – textes récoltés</vt:lpstr>
      <vt:lpstr>Constitution du corpus</vt:lpstr>
      <vt:lpstr>Plateforme de visualisation du corpus</vt:lpstr>
      <vt:lpstr>2. Annotation</vt:lpstr>
      <vt:lpstr>Guide d’annotation</vt:lpstr>
      <vt:lpstr>Campagnes d’annotation</vt:lpstr>
      <vt:lpstr>3. Observations et résultats</vt:lpstr>
      <vt:lpstr>Caractérisation du corpus de référence (I)</vt:lpstr>
      <vt:lpstr>Caractérisation du corpus de référence (II)</vt:lpstr>
      <vt:lpstr>Caractérisation du corpus de référence (II)</vt:lpstr>
      <vt:lpstr>Caractérisation des mentions</vt:lpstr>
      <vt:lpstr>Difficultés d’annotation : l’anaphore zéro en français</vt:lpstr>
      <vt:lpstr>4. Conclusions</vt:lpstr>
      <vt:lpstr>Conclusions</vt:lpstr>
      <vt:lpstr>Perspectives en annotation</vt:lpstr>
      <vt:lpstr>Perspectives en évaluation</vt:lpstr>
      <vt:lpstr>04</vt:lpstr>
      <vt:lpstr>L’annotation (encore une fois !)</vt:lpstr>
      <vt:lpstr>Mais avant tout,  il faut évaluer ses données !</vt:lpstr>
      <vt:lpstr>Comment calculer l’accord</vt:lpstr>
      <vt:lpstr>K de Cohen</vt:lpstr>
      <vt:lpstr>K de Cohen</vt:lpstr>
      <vt:lpstr>K de Cohen</vt:lpstr>
      <vt:lpstr>05</vt:lpstr>
      <vt:lpstr>Exo en annotation de la coréférence</vt:lpstr>
      <vt:lpstr>Évaluation II</vt:lpstr>
      <vt:lpstr>Définition d’évaluation</vt:lpstr>
      <vt:lpstr>Pourquoi évaluer des systèmes TAL ?</vt:lpstr>
      <vt:lpstr>Évaluation qualitative</vt:lpstr>
      <vt:lpstr>Faux négatifs</vt:lpstr>
      <vt:lpstr>Faux positifs</vt:lpstr>
      <vt:lpstr>Présentation PowerPoint</vt:lpstr>
      <vt:lpstr>Présentation PowerPoint</vt:lpstr>
      <vt:lpstr>Évaluation quantitative</vt:lpstr>
      <vt:lpstr>Métriques</vt:lpstr>
      <vt:lpstr>Présentation PowerPoint</vt:lpstr>
      <vt:lpstr>Présentation PowerPoint</vt:lpstr>
      <vt:lpstr>Présentation PowerPoint</vt:lpstr>
      <vt:lpstr>Calcul de la précision</vt:lpstr>
      <vt:lpstr>Calcul du rappel</vt:lpstr>
      <vt:lpstr>Présentation PowerPoint</vt:lpstr>
      <vt:lpstr>Coreference Resolution Metrics</vt:lpstr>
      <vt:lpstr>Évaluation des systèmes en TAL</vt:lpstr>
      <vt:lpstr>6?</vt:lpstr>
      <vt:lpstr>Évaluation automatique des biais de genre dans des modèles de langue auto-régressifs</vt:lpstr>
      <vt:lpstr>L’écart genré varie selon la profession</vt:lpstr>
      <vt:lpstr>L’écart genré varie selon la profession</vt:lpstr>
      <vt:lpstr>L’impact sur l’environnement </vt:lpstr>
      <vt:lpstr>Questionnaire de fin de cours</vt:lpstr>
      <vt:lpstr>Au revoir !</vt:lpstr>
      <vt:lpstr>Bibliographie</vt:lpstr>
      <vt:lpstr>Bibliographie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Martina Barletta</dc:creator>
  <cp:lastModifiedBy>Martina Barletta</cp:lastModifiedBy>
  <cp:revision>4</cp:revision>
  <dcterms:modified xsi:type="dcterms:W3CDTF">2024-09-06T10:27:07Z</dcterms:modified>
</cp:coreProperties>
</file>